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90" r:id="rId2"/>
    <p:sldMasterId id="2147483676" r:id="rId3"/>
  </p:sldMasterIdLst>
  <p:notesMasterIdLst>
    <p:notesMasterId r:id="rId134"/>
  </p:notesMasterIdLst>
  <p:handoutMasterIdLst>
    <p:handoutMasterId r:id="rId135"/>
  </p:handoutMasterIdLst>
  <p:sldIdLst>
    <p:sldId id="1059" r:id="rId4"/>
    <p:sldId id="1060" r:id="rId5"/>
    <p:sldId id="1061" r:id="rId6"/>
    <p:sldId id="1062" r:id="rId7"/>
    <p:sldId id="1063" r:id="rId8"/>
    <p:sldId id="1064" r:id="rId9"/>
    <p:sldId id="1012" r:id="rId10"/>
    <p:sldId id="927" r:id="rId11"/>
    <p:sldId id="928" r:id="rId12"/>
    <p:sldId id="929" r:id="rId13"/>
    <p:sldId id="930" r:id="rId14"/>
    <p:sldId id="931" r:id="rId15"/>
    <p:sldId id="932" r:id="rId16"/>
    <p:sldId id="799" r:id="rId17"/>
    <p:sldId id="915" r:id="rId18"/>
    <p:sldId id="800" r:id="rId19"/>
    <p:sldId id="1047" r:id="rId20"/>
    <p:sldId id="1048" r:id="rId21"/>
    <p:sldId id="1049" r:id="rId22"/>
    <p:sldId id="916" r:id="rId23"/>
    <p:sldId id="917" r:id="rId24"/>
    <p:sldId id="918" r:id="rId25"/>
    <p:sldId id="919" r:id="rId26"/>
    <p:sldId id="920" r:id="rId27"/>
    <p:sldId id="921" r:id="rId28"/>
    <p:sldId id="922" r:id="rId29"/>
    <p:sldId id="923" r:id="rId30"/>
    <p:sldId id="924" r:id="rId31"/>
    <p:sldId id="1037" r:id="rId32"/>
    <p:sldId id="1038" r:id="rId33"/>
    <p:sldId id="1036" r:id="rId34"/>
    <p:sldId id="1051" r:id="rId35"/>
    <p:sldId id="934" r:id="rId36"/>
    <p:sldId id="935" r:id="rId37"/>
    <p:sldId id="939" r:id="rId38"/>
    <p:sldId id="936" r:id="rId39"/>
    <p:sldId id="937" r:id="rId40"/>
    <p:sldId id="938" r:id="rId41"/>
    <p:sldId id="1052" r:id="rId42"/>
    <p:sldId id="833" r:id="rId43"/>
    <p:sldId id="940" r:id="rId44"/>
    <p:sldId id="941" r:id="rId45"/>
    <p:sldId id="942" r:id="rId46"/>
    <p:sldId id="943" r:id="rId47"/>
    <p:sldId id="944" r:id="rId48"/>
    <p:sldId id="1053" r:id="rId49"/>
    <p:sldId id="946" r:id="rId50"/>
    <p:sldId id="947" r:id="rId51"/>
    <p:sldId id="948" r:id="rId52"/>
    <p:sldId id="1054" r:id="rId53"/>
    <p:sldId id="949" r:id="rId54"/>
    <p:sldId id="950" r:id="rId55"/>
    <p:sldId id="1055" r:id="rId56"/>
    <p:sldId id="951" r:id="rId57"/>
    <p:sldId id="952" r:id="rId58"/>
    <p:sldId id="953" r:id="rId59"/>
    <p:sldId id="954" r:id="rId60"/>
    <p:sldId id="955" r:id="rId61"/>
    <p:sldId id="956" r:id="rId62"/>
    <p:sldId id="957" r:id="rId63"/>
    <p:sldId id="958" r:id="rId64"/>
    <p:sldId id="1056" r:id="rId65"/>
    <p:sldId id="959" r:id="rId66"/>
    <p:sldId id="960" r:id="rId67"/>
    <p:sldId id="961" r:id="rId68"/>
    <p:sldId id="962" r:id="rId69"/>
    <p:sldId id="963" r:id="rId70"/>
    <p:sldId id="1057" r:id="rId71"/>
    <p:sldId id="964" r:id="rId72"/>
    <p:sldId id="968" r:id="rId73"/>
    <p:sldId id="965" r:id="rId74"/>
    <p:sldId id="966" r:id="rId75"/>
    <p:sldId id="969" r:id="rId76"/>
    <p:sldId id="1044" r:id="rId77"/>
    <p:sldId id="967" r:id="rId78"/>
    <p:sldId id="970" r:id="rId79"/>
    <p:sldId id="973" r:id="rId80"/>
    <p:sldId id="974" r:id="rId81"/>
    <p:sldId id="975" r:id="rId82"/>
    <p:sldId id="976" r:id="rId83"/>
    <p:sldId id="977" r:id="rId84"/>
    <p:sldId id="979" r:id="rId85"/>
    <p:sldId id="1006" r:id="rId86"/>
    <p:sldId id="980" r:id="rId87"/>
    <p:sldId id="981" r:id="rId88"/>
    <p:sldId id="1000" r:id="rId89"/>
    <p:sldId id="999" r:id="rId90"/>
    <p:sldId id="1001" r:id="rId91"/>
    <p:sldId id="1002" r:id="rId92"/>
    <p:sldId id="1007" r:id="rId93"/>
    <p:sldId id="984" r:id="rId94"/>
    <p:sldId id="985" r:id="rId95"/>
    <p:sldId id="986" r:id="rId96"/>
    <p:sldId id="1004" r:id="rId97"/>
    <p:sldId id="1005" r:id="rId98"/>
    <p:sldId id="1003" r:id="rId99"/>
    <p:sldId id="989" r:id="rId100"/>
    <p:sldId id="990" r:id="rId101"/>
    <p:sldId id="991" r:id="rId102"/>
    <p:sldId id="994" r:id="rId103"/>
    <p:sldId id="995" r:id="rId104"/>
    <p:sldId id="1008" r:id="rId105"/>
    <p:sldId id="1016" r:id="rId106"/>
    <p:sldId id="1017" r:id="rId107"/>
    <p:sldId id="1018" r:id="rId108"/>
    <p:sldId id="1019" r:id="rId109"/>
    <p:sldId id="1020" r:id="rId110"/>
    <p:sldId id="1021" r:id="rId111"/>
    <p:sldId id="1022" r:id="rId112"/>
    <p:sldId id="1023" r:id="rId113"/>
    <p:sldId id="1024" r:id="rId114"/>
    <p:sldId id="1025" r:id="rId115"/>
    <p:sldId id="1011" r:id="rId116"/>
    <p:sldId id="1026" r:id="rId117"/>
    <p:sldId id="1027" r:id="rId118"/>
    <p:sldId id="1028" r:id="rId119"/>
    <p:sldId id="1039" r:id="rId120"/>
    <p:sldId id="1040" r:id="rId121"/>
    <p:sldId id="1041" r:id="rId122"/>
    <p:sldId id="1042" r:id="rId123"/>
    <p:sldId id="1043" r:id="rId124"/>
    <p:sldId id="845" r:id="rId125"/>
    <p:sldId id="912" r:id="rId126"/>
    <p:sldId id="853" r:id="rId127"/>
    <p:sldId id="857" r:id="rId128"/>
    <p:sldId id="914" r:id="rId129"/>
    <p:sldId id="1058" r:id="rId130"/>
    <p:sldId id="1065" r:id="rId131"/>
    <p:sldId id="1066" r:id="rId132"/>
    <p:sldId id="864" r:id="rId133"/>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717"/>
    <a:srgbClr val="FFFFFF"/>
    <a:srgbClr val="F8F8F8"/>
    <a:srgbClr val="696969"/>
    <a:srgbClr val="6F6F6F"/>
    <a:srgbClr val="FF6565"/>
    <a:srgbClr val="FF2F2F"/>
    <a:srgbClr val="FF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94660"/>
  </p:normalViewPr>
  <p:slideViewPr>
    <p:cSldViewPr>
      <p:cViewPr varScale="1">
        <p:scale>
          <a:sx n="89" d="100"/>
          <a:sy n="89" d="100"/>
        </p:scale>
        <p:origin x="456" y="72"/>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80" d="100"/>
          <a:sy n="80" d="100"/>
        </p:scale>
        <p:origin x="-1482" y="-78"/>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notesMaster" Target="notesMasters/notesMaster1.xml"/><Relationship Id="rId13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0520"/>
          </a:xfrm>
          <a:prstGeom prst="rect">
            <a:avLst/>
          </a:prstGeom>
        </p:spPr>
        <p:txBody>
          <a:bodyPr vert="horz" lIns="93164" tIns="46581" rIns="93164" bIns="46581" rtlCol="0"/>
          <a:lstStyle>
            <a:lvl1pPr algn="l">
              <a:defRPr sz="1300"/>
            </a:lvl1pPr>
          </a:lstStyle>
          <a:p>
            <a:endParaRPr lang="en-US" dirty="0"/>
          </a:p>
        </p:txBody>
      </p:sp>
      <p:sp>
        <p:nvSpPr>
          <p:cNvPr id="3" name="Date Placeholder 2"/>
          <p:cNvSpPr>
            <a:spLocks noGrp="1"/>
          </p:cNvSpPr>
          <p:nvPr>
            <p:ph type="dt" sz="quarter" idx="1"/>
          </p:nvPr>
        </p:nvSpPr>
        <p:spPr>
          <a:xfrm>
            <a:off x="5265809" y="1"/>
            <a:ext cx="4028440" cy="350520"/>
          </a:xfrm>
          <a:prstGeom prst="rect">
            <a:avLst/>
          </a:prstGeom>
        </p:spPr>
        <p:txBody>
          <a:bodyPr vert="horz" lIns="93164" tIns="46581" rIns="93164" bIns="46581" rtlCol="0"/>
          <a:lstStyle>
            <a:lvl1pPr algn="r">
              <a:defRPr sz="1300"/>
            </a:lvl1pPr>
          </a:lstStyle>
          <a:p>
            <a:fld id="{79C5084B-8642-4123-AD46-8D27528EA1F9}" type="datetimeFigureOut">
              <a:rPr lang="en-US" smtClean="0"/>
              <a:pPr/>
              <a:t>11/4/2018</a:t>
            </a:fld>
            <a:endParaRPr lang="en-US" dirty="0"/>
          </a:p>
        </p:txBody>
      </p:sp>
      <p:sp>
        <p:nvSpPr>
          <p:cNvPr id="4" name="Footer Placeholder 3"/>
          <p:cNvSpPr>
            <a:spLocks noGrp="1"/>
          </p:cNvSpPr>
          <p:nvPr>
            <p:ph type="ftr" sz="quarter" idx="2"/>
          </p:nvPr>
        </p:nvSpPr>
        <p:spPr>
          <a:xfrm>
            <a:off x="0" y="6658664"/>
            <a:ext cx="4028440" cy="350520"/>
          </a:xfrm>
          <a:prstGeom prst="rect">
            <a:avLst/>
          </a:prstGeom>
        </p:spPr>
        <p:txBody>
          <a:bodyPr vert="horz" lIns="93164" tIns="46581" rIns="93164" bIns="46581" rtlCol="0" anchor="b"/>
          <a:lstStyle>
            <a:lvl1pPr algn="l">
              <a:defRPr sz="1300"/>
            </a:lvl1pPr>
          </a:lstStyle>
          <a:p>
            <a:endParaRPr lang="en-US" dirty="0"/>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64" tIns="46581" rIns="93164" bIns="46581" rtlCol="0" anchor="b"/>
          <a:lstStyle>
            <a:lvl1pPr algn="r">
              <a:defRPr sz="1300"/>
            </a:lvl1pPr>
          </a:lstStyle>
          <a:p>
            <a:fld id="{3AB50B98-A928-4647-8031-D1AEB976DEBE}" type="slidenum">
              <a:rPr lang="en-US" smtClean="0"/>
              <a:pPr/>
              <a:t>‹#›</a:t>
            </a:fld>
            <a:endParaRPr lang="en-US" dirty="0"/>
          </a:p>
        </p:txBody>
      </p:sp>
    </p:spTree>
    <p:extLst>
      <p:ext uri="{BB962C8B-B14F-4D97-AF65-F5344CB8AC3E}">
        <p14:creationId xmlns:p14="http://schemas.microsoft.com/office/powerpoint/2010/main" val="32017990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0520"/>
          </a:xfrm>
          <a:prstGeom prst="rect">
            <a:avLst/>
          </a:prstGeom>
        </p:spPr>
        <p:txBody>
          <a:bodyPr vert="horz" lIns="93164" tIns="46581" rIns="93164" bIns="46581" rtlCol="0"/>
          <a:lstStyle>
            <a:lvl1pPr algn="l">
              <a:defRPr sz="1300"/>
            </a:lvl1pPr>
          </a:lstStyle>
          <a:p>
            <a:endParaRPr lang="en-US" dirty="0"/>
          </a:p>
        </p:txBody>
      </p:sp>
      <p:sp>
        <p:nvSpPr>
          <p:cNvPr id="3" name="Date Placeholder 2"/>
          <p:cNvSpPr>
            <a:spLocks noGrp="1"/>
          </p:cNvSpPr>
          <p:nvPr>
            <p:ph type="dt" idx="1"/>
          </p:nvPr>
        </p:nvSpPr>
        <p:spPr>
          <a:xfrm>
            <a:off x="5265809" y="1"/>
            <a:ext cx="4028440" cy="350520"/>
          </a:xfrm>
          <a:prstGeom prst="rect">
            <a:avLst/>
          </a:prstGeom>
        </p:spPr>
        <p:txBody>
          <a:bodyPr vert="horz" lIns="93164" tIns="46581" rIns="93164" bIns="46581" rtlCol="0"/>
          <a:lstStyle>
            <a:lvl1pPr algn="r">
              <a:defRPr sz="1300"/>
            </a:lvl1pPr>
          </a:lstStyle>
          <a:p>
            <a:fld id="{7B8B94F3-DEC8-4B0B-B9BD-9D2F44DEE62E}" type="datetimeFigureOut">
              <a:rPr lang="en-US" smtClean="0"/>
              <a:pPr/>
              <a:t>11/4/2018</a:t>
            </a:fld>
            <a:endParaRPr lang="en-US" dirty="0"/>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3164" tIns="46581" rIns="93164" bIns="46581" rtlCol="0" anchor="ctr"/>
          <a:lstStyle/>
          <a:p>
            <a:endParaRPr lang="en-US" dirty="0"/>
          </a:p>
        </p:txBody>
      </p:sp>
      <p:sp>
        <p:nvSpPr>
          <p:cNvPr id="5" name="Notes Placeholder 4"/>
          <p:cNvSpPr>
            <a:spLocks noGrp="1"/>
          </p:cNvSpPr>
          <p:nvPr>
            <p:ph type="body" sz="quarter" idx="3"/>
          </p:nvPr>
        </p:nvSpPr>
        <p:spPr>
          <a:xfrm>
            <a:off x="929640" y="3329941"/>
            <a:ext cx="7437120" cy="3154680"/>
          </a:xfrm>
          <a:prstGeom prst="rect">
            <a:avLst/>
          </a:prstGeom>
        </p:spPr>
        <p:txBody>
          <a:bodyPr vert="horz" lIns="93164" tIns="46581" rIns="93164" bIns="4658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64" tIns="46581" rIns="93164" bIns="46581" rtlCol="0" anchor="b"/>
          <a:lstStyle>
            <a:lvl1pPr algn="l">
              <a:defRPr sz="1300"/>
            </a:lvl1pPr>
          </a:lstStyle>
          <a:p>
            <a:endParaRPr lang="en-US" dirty="0"/>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64" tIns="46581" rIns="93164" bIns="46581" rtlCol="0" anchor="b"/>
          <a:lstStyle>
            <a:lvl1pPr algn="r">
              <a:defRPr sz="1300"/>
            </a:lvl1pPr>
          </a:lstStyle>
          <a:p>
            <a:fld id="{8F87850E-6BB1-4A7D-AFC1-77125C783D93}" type="slidenum">
              <a:rPr lang="en-US" smtClean="0"/>
              <a:pPr/>
              <a:t>‹#›</a:t>
            </a:fld>
            <a:endParaRPr lang="en-US" dirty="0"/>
          </a:p>
        </p:txBody>
      </p:sp>
    </p:spTree>
    <p:extLst>
      <p:ext uri="{BB962C8B-B14F-4D97-AF65-F5344CB8AC3E}">
        <p14:creationId xmlns:p14="http://schemas.microsoft.com/office/powerpoint/2010/main" val="1261627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2</a:t>
            </a:fld>
            <a:endParaRPr lang="en-US" dirty="0"/>
          </a:p>
        </p:txBody>
      </p:sp>
    </p:spTree>
    <p:extLst>
      <p:ext uri="{BB962C8B-B14F-4D97-AF65-F5344CB8AC3E}">
        <p14:creationId xmlns:p14="http://schemas.microsoft.com/office/powerpoint/2010/main" val="3397534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7688"/>
            <a:ext cx="4876800" cy="27432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50</a:t>
            </a:fld>
            <a:endParaRPr lang="en-US" dirty="0"/>
          </a:p>
        </p:txBody>
      </p:sp>
    </p:spTree>
    <p:extLst>
      <p:ext uri="{BB962C8B-B14F-4D97-AF65-F5344CB8AC3E}">
        <p14:creationId xmlns:p14="http://schemas.microsoft.com/office/powerpoint/2010/main" val="686580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53</a:t>
            </a:fld>
            <a:endParaRPr lang="en-US" dirty="0"/>
          </a:p>
        </p:txBody>
      </p:sp>
    </p:spTree>
    <p:extLst>
      <p:ext uri="{BB962C8B-B14F-4D97-AF65-F5344CB8AC3E}">
        <p14:creationId xmlns:p14="http://schemas.microsoft.com/office/powerpoint/2010/main" val="3675841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62</a:t>
            </a:fld>
            <a:endParaRPr lang="en-US" dirty="0"/>
          </a:p>
        </p:txBody>
      </p:sp>
    </p:spTree>
    <p:extLst>
      <p:ext uri="{BB962C8B-B14F-4D97-AF65-F5344CB8AC3E}">
        <p14:creationId xmlns:p14="http://schemas.microsoft.com/office/powerpoint/2010/main" val="4188386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68</a:t>
            </a:fld>
            <a:endParaRPr lang="en-US" dirty="0"/>
          </a:p>
        </p:txBody>
      </p:sp>
    </p:spTree>
    <p:extLst>
      <p:ext uri="{BB962C8B-B14F-4D97-AF65-F5344CB8AC3E}">
        <p14:creationId xmlns:p14="http://schemas.microsoft.com/office/powerpoint/2010/main" val="3184011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74</a:t>
            </a:fld>
            <a:endParaRPr lang="en-US" dirty="0"/>
          </a:p>
        </p:txBody>
      </p:sp>
    </p:spTree>
    <p:extLst>
      <p:ext uri="{BB962C8B-B14F-4D97-AF65-F5344CB8AC3E}">
        <p14:creationId xmlns:p14="http://schemas.microsoft.com/office/powerpoint/2010/main" val="1752962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83</a:t>
            </a:fld>
            <a:endParaRPr lang="en-US" dirty="0"/>
          </a:p>
        </p:txBody>
      </p:sp>
    </p:spTree>
    <p:extLst>
      <p:ext uri="{BB962C8B-B14F-4D97-AF65-F5344CB8AC3E}">
        <p14:creationId xmlns:p14="http://schemas.microsoft.com/office/powerpoint/2010/main" val="3519494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90</a:t>
            </a:fld>
            <a:endParaRPr lang="en-US" dirty="0"/>
          </a:p>
        </p:txBody>
      </p:sp>
    </p:spTree>
    <p:extLst>
      <p:ext uri="{BB962C8B-B14F-4D97-AF65-F5344CB8AC3E}">
        <p14:creationId xmlns:p14="http://schemas.microsoft.com/office/powerpoint/2010/main" val="2244953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102</a:t>
            </a:fld>
            <a:endParaRPr lang="en-US" dirty="0"/>
          </a:p>
        </p:txBody>
      </p:sp>
    </p:spTree>
    <p:extLst>
      <p:ext uri="{BB962C8B-B14F-4D97-AF65-F5344CB8AC3E}">
        <p14:creationId xmlns:p14="http://schemas.microsoft.com/office/powerpoint/2010/main" val="1775113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113</a:t>
            </a:fld>
            <a:endParaRPr lang="en-US" dirty="0"/>
          </a:p>
        </p:txBody>
      </p:sp>
    </p:spTree>
    <p:extLst>
      <p:ext uri="{BB962C8B-B14F-4D97-AF65-F5344CB8AC3E}">
        <p14:creationId xmlns:p14="http://schemas.microsoft.com/office/powerpoint/2010/main" val="2104833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122</a:t>
            </a:fld>
            <a:endParaRPr lang="en-US" dirty="0"/>
          </a:p>
        </p:txBody>
      </p:sp>
    </p:spTree>
    <p:extLst>
      <p:ext uri="{BB962C8B-B14F-4D97-AF65-F5344CB8AC3E}">
        <p14:creationId xmlns:p14="http://schemas.microsoft.com/office/powerpoint/2010/main" val="2110557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0600" y="503238"/>
            <a:ext cx="4479925" cy="25193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3</a:t>
            </a:fld>
            <a:endParaRPr lang="en-US" dirty="0"/>
          </a:p>
        </p:txBody>
      </p:sp>
    </p:spTree>
    <p:extLst>
      <p:ext uri="{BB962C8B-B14F-4D97-AF65-F5344CB8AC3E}">
        <p14:creationId xmlns:p14="http://schemas.microsoft.com/office/powerpoint/2010/main" val="1453206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124</a:t>
            </a:fld>
            <a:endParaRPr lang="en-US" dirty="0"/>
          </a:p>
        </p:txBody>
      </p:sp>
    </p:spTree>
    <p:extLst>
      <p:ext uri="{BB962C8B-B14F-4D97-AF65-F5344CB8AC3E}">
        <p14:creationId xmlns:p14="http://schemas.microsoft.com/office/powerpoint/2010/main" val="4256805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125</a:t>
            </a:fld>
            <a:endParaRPr lang="en-US" dirty="0"/>
          </a:p>
        </p:txBody>
      </p:sp>
    </p:spTree>
    <p:extLst>
      <p:ext uri="{BB962C8B-B14F-4D97-AF65-F5344CB8AC3E}">
        <p14:creationId xmlns:p14="http://schemas.microsoft.com/office/powerpoint/2010/main" val="4281810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126</a:t>
            </a:fld>
            <a:endParaRPr lang="en-US" dirty="0"/>
          </a:p>
        </p:txBody>
      </p:sp>
    </p:spTree>
    <p:extLst>
      <p:ext uri="{BB962C8B-B14F-4D97-AF65-F5344CB8AC3E}">
        <p14:creationId xmlns:p14="http://schemas.microsoft.com/office/powerpoint/2010/main" val="3330097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127</a:t>
            </a:fld>
            <a:endParaRPr lang="en-US" dirty="0"/>
          </a:p>
        </p:txBody>
      </p:sp>
    </p:spTree>
    <p:extLst>
      <p:ext uri="{BB962C8B-B14F-4D97-AF65-F5344CB8AC3E}">
        <p14:creationId xmlns:p14="http://schemas.microsoft.com/office/powerpoint/2010/main" val="4154029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128</a:t>
            </a:fld>
            <a:endParaRPr lang="en-US" dirty="0"/>
          </a:p>
        </p:txBody>
      </p:sp>
    </p:spTree>
    <p:extLst>
      <p:ext uri="{BB962C8B-B14F-4D97-AF65-F5344CB8AC3E}">
        <p14:creationId xmlns:p14="http://schemas.microsoft.com/office/powerpoint/2010/main" val="999938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0600" y="503238"/>
            <a:ext cx="4479925" cy="25193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129</a:t>
            </a:fld>
            <a:endParaRPr lang="en-US" dirty="0"/>
          </a:p>
        </p:txBody>
      </p:sp>
    </p:spTree>
    <p:extLst>
      <p:ext uri="{BB962C8B-B14F-4D97-AF65-F5344CB8AC3E}">
        <p14:creationId xmlns:p14="http://schemas.microsoft.com/office/powerpoint/2010/main" val="360828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130</a:t>
            </a:fld>
            <a:endParaRPr lang="en-US" dirty="0"/>
          </a:p>
        </p:txBody>
      </p:sp>
    </p:spTree>
    <p:extLst>
      <p:ext uri="{BB962C8B-B14F-4D97-AF65-F5344CB8AC3E}">
        <p14:creationId xmlns:p14="http://schemas.microsoft.com/office/powerpoint/2010/main" val="295757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4</a:t>
            </a:fld>
            <a:endParaRPr lang="en-US" dirty="0"/>
          </a:p>
        </p:txBody>
      </p:sp>
    </p:spTree>
    <p:extLst>
      <p:ext uri="{BB962C8B-B14F-4D97-AF65-F5344CB8AC3E}">
        <p14:creationId xmlns:p14="http://schemas.microsoft.com/office/powerpoint/2010/main" val="1220611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5</a:t>
            </a:fld>
            <a:endParaRPr lang="en-US" dirty="0"/>
          </a:p>
        </p:txBody>
      </p:sp>
    </p:spTree>
    <p:extLst>
      <p:ext uri="{BB962C8B-B14F-4D97-AF65-F5344CB8AC3E}">
        <p14:creationId xmlns:p14="http://schemas.microsoft.com/office/powerpoint/2010/main" val="447472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6</a:t>
            </a:fld>
            <a:endParaRPr lang="en-US" dirty="0"/>
          </a:p>
        </p:txBody>
      </p:sp>
    </p:spTree>
    <p:extLst>
      <p:ext uri="{BB962C8B-B14F-4D97-AF65-F5344CB8AC3E}">
        <p14:creationId xmlns:p14="http://schemas.microsoft.com/office/powerpoint/2010/main" val="2013834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7688"/>
            <a:ext cx="4876800" cy="27432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7</a:t>
            </a:fld>
            <a:endParaRPr lang="en-US" dirty="0"/>
          </a:p>
        </p:txBody>
      </p:sp>
    </p:spTree>
    <p:extLst>
      <p:ext uri="{BB962C8B-B14F-4D97-AF65-F5344CB8AC3E}">
        <p14:creationId xmlns:p14="http://schemas.microsoft.com/office/powerpoint/2010/main" val="3061804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7688"/>
            <a:ext cx="4876800" cy="27432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32</a:t>
            </a:fld>
            <a:endParaRPr lang="en-US" dirty="0"/>
          </a:p>
        </p:txBody>
      </p:sp>
    </p:spTree>
    <p:extLst>
      <p:ext uri="{BB962C8B-B14F-4D97-AF65-F5344CB8AC3E}">
        <p14:creationId xmlns:p14="http://schemas.microsoft.com/office/powerpoint/2010/main" val="169601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39</a:t>
            </a:fld>
            <a:endParaRPr lang="en-US" dirty="0"/>
          </a:p>
        </p:txBody>
      </p:sp>
    </p:spTree>
    <p:extLst>
      <p:ext uri="{BB962C8B-B14F-4D97-AF65-F5344CB8AC3E}">
        <p14:creationId xmlns:p14="http://schemas.microsoft.com/office/powerpoint/2010/main" val="4268824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7688"/>
            <a:ext cx="4876800" cy="27432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87850E-6BB1-4A7D-AFC1-77125C783D93}" type="slidenum">
              <a:rPr lang="en-US" smtClean="0"/>
              <a:pPr/>
              <a:t>46</a:t>
            </a:fld>
            <a:endParaRPr lang="en-US" dirty="0"/>
          </a:p>
        </p:txBody>
      </p:sp>
    </p:spTree>
    <p:extLst>
      <p:ext uri="{BB962C8B-B14F-4D97-AF65-F5344CB8AC3E}">
        <p14:creationId xmlns:p14="http://schemas.microsoft.com/office/powerpoint/2010/main" val="1506413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459083" y="189971"/>
            <a:ext cx="7048029" cy="830792"/>
          </a:xfrm>
          <a:prstGeom prst="rect">
            <a:avLst/>
          </a:prstGeom>
        </p:spPr>
        <p:txBody>
          <a:bodyPr anchor="b"/>
          <a:lstStyle>
            <a:lvl1pPr algn="l">
              <a:tabLst/>
              <a:defRPr sz="2400">
                <a:solidFill>
                  <a:srgbClr val="494231"/>
                </a:solidFill>
              </a:defRPr>
            </a:lvl1pPr>
          </a:lstStyle>
          <a:p>
            <a:r>
              <a:rPr lang="en-GB" dirty="0" smtClean="0"/>
              <a:t>Click to edit Master title style</a:t>
            </a:r>
            <a:endParaRPr lang="en-US" dirty="0"/>
          </a:p>
        </p:txBody>
      </p:sp>
      <p:sp>
        <p:nvSpPr>
          <p:cNvPr id="5" name="Picture Placeholder 2"/>
          <p:cNvSpPr>
            <a:spLocks noGrp="1"/>
          </p:cNvSpPr>
          <p:nvPr>
            <p:ph type="pic" idx="10"/>
          </p:nvPr>
        </p:nvSpPr>
        <p:spPr>
          <a:xfrm>
            <a:off x="1330915" y="1168042"/>
            <a:ext cx="9506419" cy="4969461"/>
          </a:xfrm>
          <a:prstGeom prst="rect">
            <a:avLst/>
          </a:prstGeo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Tree>
    <p:extLst>
      <p:ext uri="{BB962C8B-B14F-4D97-AF65-F5344CB8AC3E}">
        <p14:creationId xmlns:p14="http://schemas.microsoft.com/office/powerpoint/2010/main" val="2887843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130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FAE43C-FACE-4B7D-9CFB-C9380D54274C}" type="datetimeFigureOut">
              <a:rPr lang="en-US" smtClean="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669CCF-6E49-4051-8FFB-D68DB534F149}"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FAE43C-FACE-4B7D-9CFB-C9380D54274C}" type="datetimeFigureOut">
              <a:rPr lang="en-US" smtClean="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669CCF-6E49-4051-8FFB-D68DB534F149}"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FAE43C-FACE-4B7D-9CFB-C9380D54274C}" type="datetimeFigureOut">
              <a:rPr lang="en-US" smtClean="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669CCF-6E49-4051-8FFB-D68DB534F149}"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FAE43C-FACE-4B7D-9CFB-C9380D54274C}" type="datetimeFigureOut">
              <a:rPr lang="en-US" smtClean="0"/>
              <a:pPr/>
              <a:t>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669CCF-6E49-4051-8FFB-D68DB534F149}"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FAE43C-FACE-4B7D-9CFB-C9380D54274C}" type="datetimeFigureOut">
              <a:rPr lang="en-US" smtClean="0"/>
              <a:pPr/>
              <a:t>11/4/2018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669CCF-6E49-4051-8FFB-D68DB534F14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FAE43C-FACE-4B7D-9CFB-C9380D54274C}" type="datetimeFigureOut">
              <a:rPr lang="en-US" smtClean="0"/>
              <a:pPr/>
              <a:t>11/4/2018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669CCF-6E49-4051-8FFB-D68DB534F149}"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AE43C-FACE-4B7D-9CFB-C9380D54274C}" type="datetimeFigureOut">
              <a:rPr lang="en-US" smtClean="0"/>
              <a:pPr/>
              <a:t>11/4/2018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669CCF-6E49-4051-8FFB-D68DB534F149}"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FAE43C-FACE-4B7D-9CFB-C9380D54274C}" type="datetimeFigureOut">
              <a:rPr lang="en-US" smtClean="0"/>
              <a:pPr/>
              <a:t>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669CCF-6E49-4051-8FFB-D68DB534F149}"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FAE43C-FACE-4B7D-9CFB-C9380D54274C}" type="datetimeFigureOut">
              <a:rPr lang="en-US" smtClean="0"/>
              <a:pPr/>
              <a:t>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669CCF-6E49-4051-8FFB-D68DB534F149}" type="slidenum">
              <a:rPr lang="en-US" smtClean="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FAE43C-FACE-4B7D-9CFB-C9380D54274C}" type="datetimeFigureOut">
              <a:rPr lang="en-US" smtClean="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669CCF-6E49-4051-8FFB-D68DB534F149}"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FAE43C-FACE-4B7D-9CFB-C9380D54274C}" type="datetimeFigureOut">
              <a:rPr lang="en-US" smtClean="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669CCF-6E49-4051-8FFB-D68DB534F149}" type="slidenum">
              <a:rPr lang="en-US" smtClean="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6515A9-3B99-4CFF-8709-FC619E663C8B}" type="datetimeFigureOut">
              <a:rPr lang="en-US" smtClean="0"/>
              <a:pPr/>
              <a:t>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8E2054-C7DF-4CA8-A7AB-B8BFE565BA3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6515A9-3B99-4CFF-8709-FC619E663C8B}" type="datetimeFigureOut">
              <a:rPr lang="en-US" smtClean="0"/>
              <a:pPr/>
              <a:t>11/4/2018</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8E2054-C7DF-4CA8-A7AB-B8BFE565BA3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704" r:id="rId13"/>
    <p:sldLayoutId id="2147483706" r:id="rId1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FAE43C-FACE-4B7D-9CFB-C9380D54274C}" type="datetimeFigureOut">
              <a:rPr lang="en-US" smtClean="0"/>
              <a:pPr/>
              <a:t>11/4/2018</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69CCF-6E49-4051-8FFB-D68DB534F14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6515A9-3B99-4CFF-8709-FC619E663C8B}" type="datetimeFigureOut">
              <a:rPr lang="en-US" smtClean="0"/>
              <a:pPr/>
              <a:t>11/4/2018</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8E2054-C7DF-4CA8-A7AB-B8BFE565BA3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60.jpeg"/><Relationship Id="rId13" Type="http://schemas.microsoft.com/office/2007/relationships/hdphoto" Target="../media/hdphoto1.wdp"/><Relationship Id="rId3" Type="http://schemas.openxmlformats.org/officeDocument/2006/relationships/image" Target="../media/image55.jpeg"/><Relationship Id="rId7" Type="http://schemas.openxmlformats.org/officeDocument/2006/relationships/image" Target="../media/image59.png"/><Relationship Id="rId12" Type="http://schemas.openxmlformats.org/officeDocument/2006/relationships/image" Target="../media/image10.png"/><Relationship Id="rId2" Type="http://schemas.openxmlformats.org/officeDocument/2006/relationships/image" Target="../media/image54.png"/><Relationship Id="rId1" Type="http://schemas.openxmlformats.org/officeDocument/2006/relationships/slideLayout" Target="../slideLayouts/slideLayout20.xml"/><Relationship Id="rId6" Type="http://schemas.openxmlformats.org/officeDocument/2006/relationships/image" Target="../media/image58.png"/><Relationship Id="rId11" Type="http://schemas.openxmlformats.org/officeDocument/2006/relationships/image" Target="../media/image45.jpeg"/><Relationship Id="rId5" Type="http://schemas.openxmlformats.org/officeDocument/2006/relationships/image" Target="../media/image57.jpeg"/><Relationship Id="rId10" Type="http://schemas.openxmlformats.org/officeDocument/2006/relationships/image" Target="../media/image36.jpeg"/><Relationship Id="rId4" Type="http://schemas.openxmlformats.org/officeDocument/2006/relationships/image" Target="../media/image56.jpeg"/><Relationship Id="rId9" Type="http://schemas.openxmlformats.org/officeDocument/2006/relationships/image" Target="../media/image61.jpeg"/></Relationships>
</file>

<file path=ppt/slides/_rels/slide100.xml.rels><?xml version="1.0" encoding="UTF-8" standalone="yes"?>
<Relationships xmlns="http://schemas.openxmlformats.org/package/2006/relationships"><Relationship Id="rId8" Type="http://schemas.openxmlformats.org/officeDocument/2006/relationships/image" Target="../media/image601.jpg"/><Relationship Id="rId3" Type="http://schemas.openxmlformats.org/officeDocument/2006/relationships/image" Target="../media/image596.emf"/><Relationship Id="rId7" Type="http://schemas.openxmlformats.org/officeDocument/2006/relationships/image" Target="../media/image600.emf"/><Relationship Id="rId2" Type="http://schemas.openxmlformats.org/officeDocument/2006/relationships/image" Target="../media/image595.emf"/><Relationship Id="rId1" Type="http://schemas.openxmlformats.org/officeDocument/2006/relationships/slideLayout" Target="../slideLayouts/slideLayout20.xml"/><Relationship Id="rId6" Type="http://schemas.openxmlformats.org/officeDocument/2006/relationships/image" Target="../media/image599.emf"/><Relationship Id="rId5" Type="http://schemas.openxmlformats.org/officeDocument/2006/relationships/image" Target="../media/image598.emf"/><Relationship Id="rId10" Type="http://schemas.openxmlformats.org/officeDocument/2006/relationships/image" Target="../media/image547.jpeg"/><Relationship Id="rId4" Type="http://schemas.openxmlformats.org/officeDocument/2006/relationships/image" Target="../media/image597.emf"/><Relationship Id="rId9" Type="http://schemas.openxmlformats.org/officeDocument/2006/relationships/image" Target="../media/image602.jpg"/></Relationships>
</file>

<file path=ppt/slides/_rels/slide101.xml.rels><?xml version="1.0" encoding="UTF-8" standalone="yes"?>
<Relationships xmlns="http://schemas.openxmlformats.org/package/2006/relationships"><Relationship Id="rId3" Type="http://schemas.openxmlformats.org/officeDocument/2006/relationships/image" Target="../media/image604.emf"/><Relationship Id="rId7" Type="http://schemas.openxmlformats.org/officeDocument/2006/relationships/image" Target="../media/image547.jpeg"/><Relationship Id="rId2" Type="http://schemas.openxmlformats.org/officeDocument/2006/relationships/image" Target="../media/image603.emf"/><Relationship Id="rId1" Type="http://schemas.openxmlformats.org/officeDocument/2006/relationships/slideLayout" Target="../slideLayouts/slideLayout20.xml"/><Relationship Id="rId6" Type="http://schemas.openxmlformats.org/officeDocument/2006/relationships/image" Target="../media/image607.emf"/><Relationship Id="rId5" Type="http://schemas.openxmlformats.org/officeDocument/2006/relationships/image" Target="../media/image606.emf"/><Relationship Id="rId4" Type="http://schemas.openxmlformats.org/officeDocument/2006/relationships/image" Target="../media/image605.emf"/></Relationships>
</file>

<file path=ppt/slides/_rels/slide102.xml.rels><?xml version="1.0" encoding="UTF-8" standalone="yes"?>
<Relationships xmlns="http://schemas.openxmlformats.org/package/2006/relationships"><Relationship Id="rId3" Type="http://schemas.openxmlformats.org/officeDocument/2006/relationships/image" Target="../media/image608.jpe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12.jpeg"/><Relationship Id="rId4" Type="http://schemas.openxmlformats.org/officeDocument/2006/relationships/image" Target="../media/image609.jpg"/></Relationships>
</file>

<file path=ppt/slides/_rels/slide103.xml.rels><?xml version="1.0" encoding="UTF-8" standalone="yes"?>
<Relationships xmlns="http://schemas.openxmlformats.org/package/2006/relationships"><Relationship Id="rId8" Type="http://schemas.openxmlformats.org/officeDocument/2006/relationships/image" Target="../media/image616.jpeg"/><Relationship Id="rId3" Type="http://schemas.openxmlformats.org/officeDocument/2006/relationships/image" Target="../media/image611.jpeg"/><Relationship Id="rId7" Type="http://schemas.openxmlformats.org/officeDocument/2006/relationships/image" Target="../media/image615.jpeg"/><Relationship Id="rId2" Type="http://schemas.openxmlformats.org/officeDocument/2006/relationships/image" Target="../media/image610.jpeg"/><Relationship Id="rId1" Type="http://schemas.openxmlformats.org/officeDocument/2006/relationships/slideLayout" Target="../slideLayouts/slideLayout20.xml"/><Relationship Id="rId6" Type="http://schemas.openxmlformats.org/officeDocument/2006/relationships/image" Target="../media/image614.jpeg"/><Relationship Id="rId11" Type="http://schemas.openxmlformats.org/officeDocument/2006/relationships/image" Target="../media/image609.jpg"/><Relationship Id="rId5" Type="http://schemas.openxmlformats.org/officeDocument/2006/relationships/image" Target="../media/image613.jpeg"/><Relationship Id="rId10" Type="http://schemas.openxmlformats.org/officeDocument/2006/relationships/image" Target="../media/image618.jpeg"/><Relationship Id="rId4" Type="http://schemas.openxmlformats.org/officeDocument/2006/relationships/image" Target="../media/image612.jpeg"/><Relationship Id="rId9" Type="http://schemas.openxmlformats.org/officeDocument/2006/relationships/image" Target="../media/image617.jpeg"/></Relationships>
</file>

<file path=ppt/slides/_rels/slide104.xml.rels><?xml version="1.0" encoding="UTF-8" standalone="yes"?>
<Relationships xmlns="http://schemas.openxmlformats.org/package/2006/relationships"><Relationship Id="rId3" Type="http://schemas.openxmlformats.org/officeDocument/2006/relationships/image" Target="../media/image620.jpeg"/><Relationship Id="rId2" Type="http://schemas.openxmlformats.org/officeDocument/2006/relationships/image" Target="../media/image619.jpeg"/><Relationship Id="rId1" Type="http://schemas.openxmlformats.org/officeDocument/2006/relationships/slideLayout" Target="../slideLayouts/slideLayout20.xml"/><Relationship Id="rId6" Type="http://schemas.openxmlformats.org/officeDocument/2006/relationships/image" Target="../media/image609.jpg"/><Relationship Id="rId5" Type="http://schemas.openxmlformats.org/officeDocument/2006/relationships/image" Target="../media/image622.jpeg"/><Relationship Id="rId4" Type="http://schemas.openxmlformats.org/officeDocument/2006/relationships/image" Target="../media/image621.jpeg"/></Relationships>
</file>

<file path=ppt/slides/_rels/slide105.xml.rels><?xml version="1.0" encoding="UTF-8" standalone="yes"?>
<Relationships xmlns="http://schemas.openxmlformats.org/package/2006/relationships"><Relationship Id="rId8" Type="http://schemas.openxmlformats.org/officeDocument/2006/relationships/image" Target="../media/image629.jpeg"/><Relationship Id="rId3" Type="http://schemas.openxmlformats.org/officeDocument/2006/relationships/image" Target="../media/image624.jpeg"/><Relationship Id="rId7" Type="http://schemas.openxmlformats.org/officeDocument/2006/relationships/image" Target="../media/image628.jpeg"/><Relationship Id="rId2" Type="http://schemas.openxmlformats.org/officeDocument/2006/relationships/image" Target="../media/image623.jpeg"/><Relationship Id="rId1" Type="http://schemas.openxmlformats.org/officeDocument/2006/relationships/slideLayout" Target="../slideLayouts/slideLayout20.xml"/><Relationship Id="rId6" Type="http://schemas.openxmlformats.org/officeDocument/2006/relationships/image" Target="../media/image627.jpeg"/><Relationship Id="rId5" Type="http://schemas.openxmlformats.org/officeDocument/2006/relationships/image" Target="../media/image626.jpeg"/><Relationship Id="rId10" Type="http://schemas.openxmlformats.org/officeDocument/2006/relationships/image" Target="../media/image609.jpg"/><Relationship Id="rId4" Type="http://schemas.openxmlformats.org/officeDocument/2006/relationships/image" Target="../media/image625.jpeg"/><Relationship Id="rId9" Type="http://schemas.openxmlformats.org/officeDocument/2006/relationships/image" Target="../media/image630.jpeg"/></Relationships>
</file>

<file path=ppt/slides/_rels/slide106.xml.rels><?xml version="1.0" encoding="UTF-8" standalone="yes"?>
<Relationships xmlns="http://schemas.openxmlformats.org/package/2006/relationships"><Relationship Id="rId8" Type="http://schemas.openxmlformats.org/officeDocument/2006/relationships/image" Target="../media/image637.jpeg"/><Relationship Id="rId3" Type="http://schemas.openxmlformats.org/officeDocument/2006/relationships/image" Target="../media/image632.jpeg"/><Relationship Id="rId7" Type="http://schemas.openxmlformats.org/officeDocument/2006/relationships/image" Target="../media/image636.jpeg"/><Relationship Id="rId12" Type="http://schemas.openxmlformats.org/officeDocument/2006/relationships/image" Target="../media/image609.jpg"/><Relationship Id="rId2" Type="http://schemas.openxmlformats.org/officeDocument/2006/relationships/image" Target="../media/image631.jpeg"/><Relationship Id="rId1" Type="http://schemas.openxmlformats.org/officeDocument/2006/relationships/slideLayout" Target="../slideLayouts/slideLayout20.xml"/><Relationship Id="rId6" Type="http://schemas.openxmlformats.org/officeDocument/2006/relationships/image" Target="../media/image635.jpeg"/><Relationship Id="rId11" Type="http://schemas.openxmlformats.org/officeDocument/2006/relationships/image" Target="../media/image640.jpeg"/><Relationship Id="rId5" Type="http://schemas.openxmlformats.org/officeDocument/2006/relationships/image" Target="../media/image634.jpeg"/><Relationship Id="rId10" Type="http://schemas.openxmlformats.org/officeDocument/2006/relationships/image" Target="../media/image639.jpeg"/><Relationship Id="rId4" Type="http://schemas.openxmlformats.org/officeDocument/2006/relationships/image" Target="../media/image633.jpeg"/><Relationship Id="rId9" Type="http://schemas.openxmlformats.org/officeDocument/2006/relationships/image" Target="../media/image638.jpeg"/></Relationships>
</file>

<file path=ppt/slides/_rels/slide107.xml.rels><?xml version="1.0" encoding="UTF-8" standalone="yes"?>
<Relationships xmlns="http://schemas.openxmlformats.org/package/2006/relationships"><Relationship Id="rId8" Type="http://schemas.openxmlformats.org/officeDocument/2006/relationships/image" Target="../media/image647.jpeg"/><Relationship Id="rId3" Type="http://schemas.openxmlformats.org/officeDocument/2006/relationships/image" Target="../media/image642.jpeg"/><Relationship Id="rId7" Type="http://schemas.openxmlformats.org/officeDocument/2006/relationships/image" Target="../media/image646.png"/><Relationship Id="rId12" Type="http://schemas.openxmlformats.org/officeDocument/2006/relationships/image" Target="../media/image609.jpg"/><Relationship Id="rId2" Type="http://schemas.openxmlformats.org/officeDocument/2006/relationships/image" Target="../media/image641.jpeg"/><Relationship Id="rId1" Type="http://schemas.openxmlformats.org/officeDocument/2006/relationships/slideLayout" Target="../slideLayouts/slideLayout20.xml"/><Relationship Id="rId6" Type="http://schemas.openxmlformats.org/officeDocument/2006/relationships/image" Target="../media/image645.jpeg"/><Relationship Id="rId11" Type="http://schemas.openxmlformats.org/officeDocument/2006/relationships/image" Target="../media/image650.jpeg"/><Relationship Id="rId5" Type="http://schemas.openxmlformats.org/officeDocument/2006/relationships/image" Target="../media/image644.jpeg"/><Relationship Id="rId10" Type="http://schemas.openxmlformats.org/officeDocument/2006/relationships/image" Target="../media/image649.jpeg"/><Relationship Id="rId4" Type="http://schemas.openxmlformats.org/officeDocument/2006/relationships/image" Target="../media/image643.jpeg"/><Relationship Id="rId9" Type="http://schemas.openxmlformats.org/officeDocument/2006/relationships/image" Target="../media/image648.jpeg"/></Relationships>
</file>

<file path=ppt/slides/_rels/slide108.xml.rels><?xml version="1.0" encoding="UTF-8" standalone="yes"?>
<Relationships xmlns="http://schemas.openxmlformats.org/package/2006/relationships"><Relationship Id="rId8" Type="http://schemas.openxmlformats.org/officeDocument/2006/relationships/image" Target="../media/image657.jpeg"/><Relationship Id="rId3" Type="http://schemas.openxmlformats.org/officeDocument/2006/relationships/image" Target="../media/image652.jpeg"/><Relationship Id="rId7" Type="http://schemas.openxmlformats.org/officeDocument/2006/relationships/image" Target="../media/image656.jpeg"/><Relationship Id="rId2" Type="http://schemas.openxmlformats.org/officeDocument/2006/relationships/image" Target="../media/image651.jpeg"/><Relationship Id="rId1" Type="http://schemas.openxmlformats.org/officeDocument/2006/relationships/slideLayout" Target="../slideLayouts/slideLayout20.xml"/><Relationship Id="rId6" Type="http://schemas.openxmlformats.org/officeDocument/2006/relationships/image" Target="../media/image655.jpeg"/><Relationship Id="rId5" Type="http://schemas.openxmlformats.org/officeDocument/2006/relationships/image" Target="../media/image654.png"/><Relationship Id="rId4" Type="http://schemas.openxmlformats.org/officeDocument/2006/relationships/image" Target="../media/image653.jpeg"/><Relationship Id="rId9" Type="http://schemas.openxmlformats.org/officeDocument/2006/relationships/image" Target="../media/image609.jpg"/></Relationships>
</file>

<file path=ppt/slides/_rels/slide109.xml.rels><?xml version="1.0" encoding="UTF-8" standalone="yes"?>
<Relationships xmlns="http://schemas.openxmlformats.org/package/2006/relationships"><Relationship Id="rId8" Type="http://schemas.openxmlformats.org/officeDocument/2006/relationships/image" Target="../media/image664.jpeg"/><Relationship Id="rId3" Type="http://schemas.openxmlformats.org/officeDocument/2006/relationships/image" Target="../media/image659.jpeg"/><Relationship Id="rId7" Type="http://schemas.openxmlformats.org/officeDocument/2006/relationships/image" Target="../media/image663.jpeg"/><Relationship Id="rId2" Type="http://schemas.openxmlformats.org/officeDocument/2006/relationships/image" Target="../media/image658.jpeg"/><Relationship Id="rId1" Type="http://schemas.openxmlformats.org/officeDocument/2006/relationships/slideLayout" Target="../slideLayouts/slideLayout20.xml"/><Relationship Id="rId6" Type="http://schemas.openxmlformats.org/officeDocument/2006/relationships/image" Target="../media/image662.jpeg"/><Relationship Id="rId5" Type="http://schemas.openxmlformats.org/officeDocument/2006/relationships/image" Target="../media/image661.jpeg"/><Relationship Id="rId10" Type="http://schemas.openxmlformats.org/officeDocument/2006/relationships/image" Target="../media/image609.jpg"/><Relationship Id="rId4" Type="http://schemas.openxmlformats.org/officeDocument/2006/relationships/image" Target="../media/image660.jpeg"/><Relationship Id="rId9" Type="http://schemas.openxmlformats.org/officeDocument/2006/relationships/image" Target="../media/image665.jpeg"/></Relationships>
</file>

<file path=ppt/slides/_rels/slide11.xml.rels><?xml version="1.0" encoding="UTF-8" standalone="yes"?>
<Relationships xmlns="http://schemas.openxmlformats.org/package/2006/relationships"><Relationship Id="rId8" Type="http://schemas.openxmlformats.org/officeDocument/2006/relationships/image" Target="../media/image68.jpeg"/><Relationship Id="rId13" Type="http://schemas.microsoft.com/office/2007/relationships/hdphoto" Target="../media/hdphoto1.wdp"/><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10.png"/><Relationship Id="rId2" Type="http://schemas.openxmlformats.org/officeDocument/2006/relationships/image" Target="../media/image62.jpeg"/><Relationship Id="rId1" Type="http://schemas.openxmlformats.org/officeDocument/2006/relationships/slideLayout" Target="../slideLayouts/slideLayout20.xml"/><Relationship Id="rId6" Type="http://schemas.openxmlformats.org/officeDocument/2006/relationships/image" Target="../media/image66.jpeg"/><Relationship Id="rId11" Type="http://schemas.openxmlformats.org/officeDocument/2006/relationships/image" Target="../media/image45.jpeg"/><Relationship Id="rId5" Type="http://schemas.openxmlformats.org/officeDocument/2006/relationships/image" Target="../media/image65.jpeg"/><Relationship Id="rId10" Type="http://schemas.openxmlformats.org/officeDocument/2006/relationships/image" Target="../media/image36.jpeg"/><Relationship Id="rId4" Type="http://schemas.openxmlformats.org/officeDocument/2006/relationships/image" Target="../media/image64.jpeg"/><Relationship Id="rId9" Type="http://schemas.openxmlformats.org/officeDocument/2006/relationships/image" Target="../media/image69.jpeg"/></Relationships>
</file>

<file path=ppt/slides/_rels/slide110.xml.rels><?xml version="1.0" encoding="UTF-8" standalone="yes"?>
<Relationships xmlns="http://schemas.openxmlformats.org/package/2006/relationships"><Relationship Id="rId3" Type="http://schemas.openxmlformats.org/officeDocument/2006/relationships/image" Target="../media/image667.png"/><Relationship Id="rId7" Type="http://schemas.openxmlformats.org/officeDocument/2006/relationships/image" Target="../media/image609.jpg"/><Relationship Id="rId2" Type="http://schemas.openxmlformats.org/officeDocument/2006/relationships/image" Target="../media/image666.jpeg"/><Relationship Id="rId1" Type="http://schemas.openxmlformats.org/officeDocument/2006/relationships/slideLayout" Target="../slideLayouts/slideLayout20.xml"/><Relationship Id="rId6" Type="http://schemas.openxmlformats.org/officeDocument/2006/relationships/image" Target="../media/image670.jpeg"/><Relationship Id="rId5" Type="http://schemas.openxmlformats.org/officeDocument/2006/relationships/image" Target="../media/image669.jpeg"/><Relationship Id="rId4" Type="http://schemas.openxmlformats.org/officeDocument/2006/relationships/image" Target="../media/image668.jpeg"/></Relationships>
</file>

<file path=ppt/slides/_rels/slide111.xml.rels><?xml version="1.0" encoding="UTF-8" standalone="yes"?>
<Relationships xmlns="http://schemas.openxmlformats.org/package/2006/relationships"><Relationship Id="rId8" Type="http://schemas.openxmlformats.org/officeDocument/2006/relationships/image" Target="../media/image677.jpeg"/><Relationship Id="rId3" Type="http://schemas.openxmlformats.org/officeDocument/2006/relationships/image" Target="../media/image672.jpeg"/><Relationship Id="rId7" Type="http://schemas.openxmlformats.org/officeDocument/2006/relationships/image" Target="../media/image676.jpeg"/><Relationship Id="rId2" Type="http://schemas.openxmlformats.org/officeDocument/2006/relationships/image" Target="../media/image671.jpeg"/><Relationship Id="rId1" Type="http://schemas.openxmlformats.org/officeDocument/2006/relationships/slideLayout" Target="../slideLayouts/slideLayout20.xml"/><Relationship Id="rId6" Type="http://schemas.openxmlformats.org/officeDocument/2006/relationships/image" Target="../media/image675.jpeg"/><Relationship Id="rId5" Type="http://schemas.openxmlformats.org/officeDocument/2006/relationships/image" Target="../media/image674.jpeg"/><Relationship Id="rId10" Type="http://schemas.openxmlformats.org/officeDocument/2006/relationships/image" Target="../media/image609.jpg"/><Relationship Id="rId4" Type="http://schemas.openxmlformats.org/officeDocument/2006/relationships/image" Target="../media/image673.jpeg"/><Relationship Id="rId9" Type="http://schemas.openxmlformats.org/officeDocument/2006/relationships/image" Target="../media/image678.png"/></Relationships>
</file>

<file path=ppt/slides/_rels/slide112.xml.rels><?xml version="1.0" encoding="UTF-8" standalone="yes"?>
<Relationships xmlns="http://schemas.openxmlformats.org/package/2006/relationships"><Relationship Id="rId3" Type="http://schemas.openxmlformats.org/officeDocument/2006/relationships/image" Target="../media/image680.jpeg"/><Relationship Id="rId2" Type="http://schemas.openxmlformats.org/officeDocument/2006/relationships/image" Target="../media/image679.jpeg"/><Relationship Id="rId1" Type="http://schemas.openxmlformats.org/officeDocument/2006/relationships/slideLayout" Target="../slideLayouts/slideLayout20.xml"/><Relationship Id="rId6" Type="http://schemas.openxmlformats.org/officeDocument/2006/relationships/image" Target="../media/image609.jpg"/><Relationship Id="rId5" Type="http://schemas.openxmlformats.org/officeDocument/2006/relationships/image" Target="../media/image682.jpeg"/><Relationship Id="rId4" Type="http://schemas.openxmlformats.org/officeDocument/2006/relationships/image" Target="../media/image681.png"/></Relationships>
</file>

<file path=ppt/slides/_rels/slide113.xml.rels><?xml version="1.0" encoding="UTF-8" standalone="yes"?>
<Relationships xmlns="http://schemas.openxmlformats.org/package/2006/relationships"><Relationship Id="rId3" Type="http://schemas.openxmlformats.org/officeDocument/2006/relationships/image" Target="../media/image683.jpe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12.jpeg"/><Relationship Id="rId4" Type="http://schemas.openxmlformats.org/officeDocument/2006/relationships/image" Target="../media/image684.png"/></Relationships>
</file>

<file path=ppt/slides/_rels/slide114.xml.rels><?xml version="1.0" encoding="UTF-8" standalone="yes"?>
<Relationships xmlns="http://schemas.openxmlformats.org/package/2006/relationships"><Relationship Id="rId8" Type="http://schemas.openxmlformats.org/officeDocument/2006/relationships/image" Target="../media/image691.jpeg"/><Relationship Id="rId3" Type="http://schemas.openxmlformats.org/officeDocument/2006/relationships/image" Target="../media/image686.png"/><Relationship Id="rId7" Type="http://schemas.openxmlformats.org/officeDocument/2006/relationships/image" Target="../media/image690.jpeg"/><Relationship Id="rId12" Type="http://schemas.openxmlformats.org/officeDocument/2006/relationships/image" Target="../media/image695.png"/><Relationship Id="rId2" Type="http://schemas.openxmlformats.org/officeDocument/2006/relationships/image" Target="../media/image685.png"/><Relationship Id="rId1" Type="http://schemas.openxmlformats.org/officeDocument/2006/relationships/slideLayout" Target="../slideLayouts/slideLayout20.xml"/><Relationship Id="rId6" Type="http://schemas.openxmlformats.org/officeDocument/2006/relationships/image" Target="../media/image689.jpeg"/><Relationship Id="rId11" Type="http://schemas.openxmlformats.org/officeDocument/2006/relationships/image" Target="../media/image694.jpeg"/><Relationship Id="rId5" Type="http://schemas.openxmlformats.org/officeDocument/2006/relationships/image" Target="../media/image688.jpeg"/><Relationship Id="rId10" Type="http://schemas.openxmlformats.org/officeDocument/2006/relationships/image" Target="../media/image693.jpeg"/><Relationship Id="rId4" Type="http://schemas.openxmlformats.org/officeDocument/2006/relationships/image" Target="../media/image687.jpeg"/><Relationship Id="rId9" Type="http://schemas.openxmlformats.org/officeDocument/2006/relationships/image" Target="../media/image692.jpeg"/></Relationships>
</file>

<file path=ppt/slides/_rels/slide115.xml.rels><?xml version="1.0" encoding="UTF-8" standalone="yes"?>
<Relationships xmlns="http://schemas.openxmlformats.org/package/2006/relationships"><Relationship Id="rId8" Type="http://schemas.openxmlformats.org/officeDocument/2006/relationships/image" Target="../media/image695.png"/><Relationship Id="rId3" Type="http://schemas.openxmlformats.org/officeDocument/2006/relationships/image" Target="../media/image697.png"/><Relationship Id="rId7" Type="http://schemas.openxmlformats.org/officeDocument/2006/relationships/image" Target="../media/image701.jpeg"/><Relationship Id="rId2" Type="http://schemas.openxmlformats.org/officeDocument/2006/relationships/image" Target="../media/image696.jpeg"/><Relationship Id="rId1" Type="http://schemas.openxmlformats.org/officeDocument/2006/relationships/slideLayout" Target="../slideLayouts/slideLayout20.xml"/><Relationship Id="rId6" Type="http://schemas.openxmlformats.org/officeDocument/2006/relationships/image" Target="../media/image700.jpeg"/><Relationship Id="rId5" Type="http://schemas.openxmlformats.org/officeDocument/2006/relationships/image" Target="../media/image699.jpeg"/><Relationship Id="rId4" Type="http://schemas.openxmlformats.org/officeDocument/2006/relationships/image" Target="../media/image698.png"/></Relationships>
</file>

<file path=ppt/slides/_rels/slide116.xml.rels><?xml version="1.0" encoding="UTF-8" standalone="yes"?>
<Relationships xmlns="http://schemas.openxmlformats.org/package/2006/relationships"><Relationship Id="rId8" Type="http://schemas.openxmlformats.org/officeDocument/2006/relationships/image" Target="../media/image695.png"/><Relationship Id="rId3" Type="http://schemas.openxmlformats.org/officeDocument/2006/relationships/image" Target="../media/image703.jpeg"/><Relationship Id="rId7" Type="http://schemas.openxmlformats.org/officeDocument/2006/relationships/image" Target="../media/image707.jpeg"/><Relationship Id="rId2" Type="http://schemas.openxmlformats.org/officeDocument/2006/relationships/image" Target="../media/image702.jpeg"/><Relationship Id="rId1" Type="http://schemas.openxmlformats.org/officeDocument/2006/relationships/slideLayout" Target="../slideLayouts/slideLayout20.xml"/><Relationship Id="rId6" Type="http://schemas.openxmlformats.org/officeDocument/2006/relationships/image" Target="../media/image706.jpeg"/><Relationship Id="rId5" Type="http://schemas.openxmlformats.org/officeDocument/2006/relationships/image" Target="../media/image705.jpeg"/><Relationship Id="rId4" Type="http://schemas.openxmlformats.org/officeDocument/2006/relationships/image" Target="../media/image704.jpeg"/></Relationships>
</file>

<file path=ppt/slides/_rels/slide117.xml.rels><?xml version="1.0" encoding="UTF-8" standalone="yes"?>
<Relationships xmlns="http://schemas.openxmlformats.org/package/2006/relationships"><Relationship Id="rId8" Type="http://schemas.openxmlformats.org/officeDocument/2006/relationships/image" Target="../media/image714.jpeg"/><Relationship Id="rId3" Type="http://schemas.openxmlformats.org/officeDocument/2006/relationships/image" Target="../media/image709.jpeg"/><Relationship Id="rId7" Type="http://schemas.openxmlformats.org/officeDocument/2006/relationships/image" Target="../media/image713.jpeg"/><Relationship Id="rId12" Type="http://schemas.openxmlformats.org/officeDocument/2006/relationships/image" Target="../media/image695.png"/><Relationship Id="rId2" Type="http://schemas.openxmlformats.org/officeDocument/2006/relationships/image" Target="../media/image708.png"/><Relationship Id="rId1" Type="http://schemas.openxmlformats.org/officeDocument/2006/relationships/slideLayout" Target="../slideLayouts/slideLayout20.xml"/><Relationship Id="rId6" Type="http://schemas.openxmlformats.org/officeDocument/2006/relationships/image" Target="../media/image712.jpeg"/><Relationship Id="rId11" Type="http://schemas.openxmlformats.org/officeDocument/2006/relationships/image" Target="../media/image717.jpeg"/><Relationship Id="rId5" Type="http://schemas.openxmlformats.org/officeDocument/2006/relationships/image" Target="../media/image711.png"/><Relationship Id="rId10" Type="http://schemas.openxmlformats.org/officeDocument/2006/relationships/image" Target="../media/image716.jpeg"/><Relationship Id="rId4" Type="http://schemas.openxmlformats.org/officeDocument/2006/relationships/image" Target="../media/image710.jpeg"/><Relationship Id="rId9" Type="http://schemas.openxmlformats.org/officeDocument/2006/relationships/image" Target="../media/image715.png"/></Relationships>
</file>

<file path=ppt/slides/_rels/slide118.xml.rels><?xml version="1.0" encoding="UTF-8" standalone="yes"?>
<Relationships xmlns="http://schemas.openxmlformats.org/package/2006/relationships"><Relationship Id="rId8" Type="http://schemas.openxmlformats.org/officeDocument/2006/relationships/image" Target="../media/image724.jpeg"/><Relationship Id="rId3" Type="http://schemas.openxmlformats.org/officeDocument/2006/relationships/image" Target="../media/image719.png"/><Relationship Id="rId7" Type="http://schemas.openxmlformats.org/officeDocument/2006/relationships/image" Target="../media/image723.jpeg"/><Relationship Id="rId2" Type="http://schemas.openxmlformats.org/officeDocument/2006/relationships/image" Target="../media/image718.jpeg"/><Relationship Id="rId1" Type="http://schemas.openxmlformats.org/officeDocument/2006/relationships/slideLayout" Target="../slideLayouts/slideLayout20.xml"/><Relationship Id="rId6" Type="http://schemas.openxmlformats.org/officeDocument/2006/relationships/image" Target="../media/image722.jpeg"/><Relationship Id="rId11" Type="http://schemas.openxmlformats.org/officeDocument/2006/relationships/image" Target="../media/image695.png"/><Relationship Id="rId5" Type="http://schemas.openxmlformats.org/officeDocument/2006/relationships/image" Target="../media/image721.jpeg"/><Relationship Id="rId10" Type="http://schemas.openxmlformats.org/officeDocument/2006/relationships/image" Target="../media/image726.jpeg"/><Relationship Id="rId4" Type="http://schemas.openxmlformats.org/officeDocument/2006/relationships/image" Target="../media/image720.jpeg"/><Relationship Id="rId9" Type="http://schemas.openxmlformats.org/officeDocument/2006/relationships/image" Target="../media/image725.jpeg"/></Relationships>
</file>

<file path=ppt/slides/_rels/slide119.xml.rels><?xml version="1.0" encoding="UTF-8" standalone="yes"?>
<Relationships xmlns="http://schemas.openxmlformats.org/package/2006/relationships"><Relationship Id="rId8" Type="http://schemas.openxmlformats.org/officeDocument/2006/relationships/image" Target="../media/image733.jpeg"/><Relationship Id="rId3" Type="http://schemas.openxmlformats.org/officeDocument/2006/relationships/image" Target="../media/image728.png"/><Relationship Id="rId7" Type="http://schemas.openxmlformats.org/officeDocument/2006/relationships/image" Target="../media/image732.jpeg"/><Relationship Id="rId2" Type="http://schemas.openxmlformats.org/officeDocument/2006/relationships/image" Target="../media/image727.jpeg"/><Relationship Id="rId1" Type="http://schemas.openxmlformats.org/officeDocument/2006/relationships/slideLayout" Target="../slideLayouts/slideLayout20.xml"/><Relationship Id="rId6" Type="http://schemas.openxmlformats.org/officeDocument/2006/relationships/image" Target="../media/image731.jpeg"/><Relationship Id="rId5" Type="http://schemas.openxmlformats.org/officeDocument/2006/relationships/image" Target="../media/image730.jpeg"/><Relationship Id="rId4" Type="http://schemas.openxmlformats.org/officeDocument/2006/relationships/image" Target="../media/image729.jpeg"/><Relationship Id="rId9" Type="http://schemas.openxmlformats.org/officeDocument/2006/relationships/image" Target="../media/image695.png"/></Relationships>
</file>

<file path=ppt/slides/_rels/slide1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71.jpeg"/><Relationship Id="rId7" Type="http://schemas.openxmlformats.org/officeDocument/2006/relationships/image" Target="../media/image36.jpeg"/><Relationship Id="rId2" Type="http://schemas.openxmlformats.org/officeDocument/2006/relationships/image" Target="../media/image70.jpeg"/><Relationship Id="rId1" Type="http://schemas.openxmlformats.org/officeDocument/2006/relationships/slideLayout" Target="../slideLayouts/slideLayout20.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20.xml.rels><?xml version="1.0" encoding="UTF-8" standalone="yes"?>
<Relationships xmlns="http://schemas.openxmlformats.org/package/2006/relationships"><Relationship Id="rId8" Type="http://schemas.openxmlformats.org/officeDocument/2006/relationships/image" Target="../media/image695.png"/><Relationship Id="rId3" Type="http://schemas.openxmlformats.org/officeDocument/2006/relationships/image" Target="../media/image735.jpeg"/><Relationship Id="rId7" Type="http://schemas.openxmlformats.org/officeDocument/2006/relationships/image" Target="../media/image739.jpeg"/><Relationship Id="rId2" Type="http://schemas.openxmlformats.org/officeDocument/2006/relationships/image" Target="../media/image734.jpeg"/><Relationship Id="rId1" Type="http://schemas.openxmlformats.org/officeDocument/2006/relationships/slideLayout" Target="../slideLayouts/slideLayout20.xml"/><Relationship Id="rId6" Type="http://schemas.openxmlformats.org/officeDocument/2006/relationships/image" Target="../media/image738.jpeg"/><Relationship Id="rId5" Type="http://schemas.openxmlformats.org/officeDocument/2006/relationships/image" Target="../media/image737.jpeg"/><Relationship Id="rId4" Type="http://schemas.openxmlformats.org/officeDocument/2006/relationships/image" Target="../media/image736.png"/></Relationships>
</file>

<file path=ppt/slides/_rels/slide121.xml.rels><?xml version="1.0" encoding="UTF-8" standalone="yes"?>
<Relationships xmlns="http://schemas.openxmlformats.org/package/2006/relationships"><Relationship Id="rId8" Type="http://schemas.openxmlformats.org/officeDocument/2006/relationships/image" Target="../media/image695.png"/><Relationship Id="rId3" Type="http://schemas.openxmlformats.org/officeDocument/2006/relationships/image" Target="../media/image741.png"/><Relationship Id="rId7" Type="http://schemas.openxmlformats.org/officeDocument/2006/relationships/image" Target="../media/image745.jpeg"/><Relationship Id="rId2" Type="http://schemas.openxmlformats.org/officeDocument/2006/relationships/image" Target="../media/image740.jpeg"/><Relationship Id="rId1" Type="http://schemas.openxmlformats.org/officeDocument/2006/relationships/slideLayout" Target="../slideLayouts/slideLayout20.xml"/><Relationship Id="rId6" Type="http://schemas.openxmlformats.org/officeDocument/2006/relationships/image" Target="../media/image744.png"/><Relationship Id="rId5" Type="http://schemas.openxmlformats.org/officeDocument/2006/relationships/image" Target="../media/image743.jpeg"/><Relationship Id="rId4" Type="http://schemas.openxmlformats.org/officeDocument/2006/relationships/image" Target="../media/image742.jpeg"/></Relationships>
</file>

<file path=ppt/slides/_rels/slide122.xml.rels><?xml version="1.0" encoding="UTF-8" standalone="yes"?>
<Relationships xmlns="http://schemas.openxmlformats.org/package/2006/relationships"><Relationship Id="rId3" Type="http://schemas.openxmlformats.org/officeDocument/2006/relationships/image" Target="../media/image746.jpeg"/><Relationship Id="rId7"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24.jpeg"/><Relationship Id="rId5" Type="http://schemas.openxmlformats.org/officeDocument/2006/relationships/image" Target="../media/image21.jpeg"/><Relationship Id="rId4" Type="http://schemas.openxmlformats.org/officeDocument/2006/relationships/image" Target="../media/image747.jpeg"/></Relationships>
</file>

<file path=ppt/slides/_rels/slide1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48.jpeg"/><Relationship Id="rId1" Type="http://schemas.openxmlformats.org/officeDocument/2006/relationships/slideLayout" Target="../slideLayouts/slideLayout21.xml"/></Relationships>
</file>

<file path=ppt/slides/_rels/slide124.xml.rels><?xml version="1.0" encoding="UTF-8" standalone="yes"?>
<Relationships xmlns="http://schemas.openxmlformats.org/package/2006/relationships"><Relationship Id="rId3" Type="http://schemas.openxmlformats.org/officeDocument/2006/relationships/image" Target="../media/image749.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3" Type="http://schemas.openxmlformats.org/officeDocument/2006/relationships/image" Target="../media/image750.jpe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26.xml.rels><?xml version="1.0" encoding="UTF-8" standalone="yes"?>
<Relationships xmlns="http://schemas.openxmlformats.org/package/2006/relationships"><Relationship Id="rId3" Type="http://schemas.openxmlformats.org/officeDocument/2006/relationships/image" Target="../media/image751.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752.jpeg"/></Relationships>
</file>

<file path=ppt/slides/_rels/slide128.xml.rels><?xml version="1.0" encoding="UTF-8" standalone="yes"?>
<Relationships xmlns="http://schemas.openxmlformats.org/package/2006/relationships"><Relationship Id="rId3" Type="http://schemas.openxmlformats.org/officeDocument/2006/relationships/image" Target="../media/image753.jpe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29.xml.rels><?xml version="1.0" encoding="UTF-8" standalone="yes"?>
<Relationships xmlns="http://schemas.openxmlformats.org/package/2006/relationships"><Relationship Id="rId8" Type="http://schemas.openxmlformats.org/officeDocument/2006/relationships/image" Target="../media/image759.jpg"/><Relationship Id="rId3" Type="http://schemas.openxmlformats.org/officeDocument/2006/relationships/image" Target="../media/image754.jpeg"/><Relationship Id="rId7" Type="http://schemas.openxmlformats.org/officeDocument/2006/relationships/image" Target="../media/image758.jpe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757.jpeg"/><Relationship Id="rId5" Type="http://schemas.openxmlformats.org/officeDocument/2006/relationships/image" Target="../media/image756.jpeg"/><Relationship Id="rId4" Type="http://schemas.openxmlformats.org/officeDocument/2006/relationships/image" Target="../media/image755.jpeg"/><Relationship Id="rId9" Type="http://schemas.openxmlformats.org/officeDocument/2006/relationships/image" Target="../media/image12.jpeg"/></Relationships>
</file>

<file path=ppt/slides/_rels/slide13.xml.rels><?xml version="1.0" encoding="UTF-8" standalone="yes"?>
<Relationships xmlns="http://schemas.openxmlformats.org/package/2006/relationships"><Relationship Id="rId8" Type="http://schemas.openxmlformats.org/officeDocument/2006/relationships/image" Target="../media/image81.jpeg"/><Relationship Id="rId13" Type="http://schemas.microsoft.com/office/2007/relationships/hdphoto" Target="../media/hdphoto1.wdp"/><Relationship Id="rId3" Type="http://schemas.openxmlformats.org/officeDocument/2006/relationships/image" Target="../media/image76.jpeg"/><Relationship Id="rId7" Type="http://schemas.openxmlformats.org/officeDocument/2006/relationships/image" Target="../media/image80.jpeg"/><Relationship Id="rId12" Type="http://schemas.openxmlformats.org/officeDocument/2006/relationships/image" Target="../media/image10.png"/><Relationship Id="rId2" Type="http://schemas.openxmlformats.org/officeDocument/2006/relationships/image" Target="../media/image75.jpeg"/><Relationship Id="rId1" Type="http://schemas.openxmlformats.org/officeDocument/2006/relationships/slideLayout" Target="../slideLayouts/slideLayout20.xml"/><Relationship Id="rId6" Type="http://schemas.openxmlformats.org/officeDocument/2006/relationships/image" Target="../media/image79.jpeg"/><Relationship Id="rId11" Type="http://schemas.openxmlformats.org/officeDocument/2006/relationships/image" Target="../media/image45.jpeg"/><Relationship Id="rId5" Type="http://schemas.openxmlformats.org/officeDocument/2006/relationships/image" Target="../media/image78.jpeg"/><Relationship Id="rId10" Type="http://schemas.openxmlformats.org/officeDocument/2006/relationships/image" Target="../media/image36.jpeg"/><Relationship Id="rId4" Type="http://schemas.openxmlformats.org/officeDocument/2006/relationships/image" Target="../media/image77.jpeg"/><Relationship Id="rId9" Type="http://schemas.openxmlformats.org/officeDocument/2006/relationships/image" Target="../media/image82.jpeg"/></Relationships>
</file>

<file path=ppt/slides/_rels/slide130.xml.rels><?xml version="1.0" encoding="UTF-8" standalone="yes"?>
<Relationships xmlns="http://schemas.openxmlformats.org/package/2006/relationships"><Relationship Id="rId8" Type="http://schemas.openxmlformats.org/officeDocument/2006/relationships/image" Target="../media/image763.png"/><Relationship Id="rId13" Type="http://schemas.openxmlformats.org/officeDocument/2006/relationships/hyperlink" Target="https://www.facebook.com/ofisuae" TargetMode="External"/><Relationship Id="rId3" Type="http://schemas.openxmlformats.org/officeDocument/2006/relationships/image" Target="../media/image760.jpeg"/><Relationship Id="rId7" Type="http://schemas.openxmlformats.org/officeDocument/2006/relationships/hyperlink" Target="http://www.ofisme.com/" TargetMode="External"/><Relationship Id="rId12" Type="http://schemas.openxmlformats.org/officeDocument/2006/relationships/image" Target="../media/image765.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762.png"/><Relationship Id="rId11" Type="http://schemas.openxmlformats.org/officeDocument/2006/relationships/hyperlink" Target="https://www.linkedin.com/company/ofis-uae/" TargetMode="External"/><Relationship Id="rId5" Type="http://schemas.openxmlformats.org/officeDocument/2006/relationships/hyperlink" Target="mailto:customercare@ofisme.com" TargetMode="External"/><Relationship Id="rId10" Type="http://schemas.openxmlformats.org/officeDocument/2006/relationships/image" Target="../media/image764.png"/><Relationship Id="rId4" Type="http://schemas.openxmlformats.org/officeDocument/2006/relationships/image" Target="../media/image761.png"/><Relationship Id="rId9" Type="http://schemas.openxmlformats.org/officeDocument/2006/relationships/hyperlink" Target="https://www.instagram.com/ofisuae/" TargetMode="External"/><Relationship Id="rId14" Type="http://schemas.openxmlformats.org/officeDocument/2006/relationships/image" Target="../media/image766.png"/></Relationships>
</file>

<file path=ppt/slides/_rels/slide14.xml.rels><?xml version="1.0" encoding="UTF-8" standalone="yes"?>
<Relationships xmlns="http://schemas.openxmlformats.org/package/2006/relationships"><Relationship Id="rId8" Type="http://schemas.openxmlformats.org/officeDocument/2006/relationships/image" Target="../media/image89.jpeg"/><Relationship Id="rId13" Type="http://schemas.microsoft.com/office/2007/relationships/hdphoto" Target="../media/hdphoto1.wdp"/><Relationship Id="rId3" Type="http://schemas.openxmlformats.org/officeDocument/2006/relationships/image" Target="../media/image84.jpeg"/><Relationship Id="rId7" Type="http://schemas.openxmlformats.org/officeDocument/2006/relationships/image" Target="../media/image88.jpeg"/><Relationship Id="rId12" Type="http://schemas.openxmlformats.org/officeDocument/2006/relationships/image" Target="../media/image10.png"/><Relationship Id="rId2" Type="http://schemas.openxmlformats.org/officeDocument/2006/relationships/image" Target="../media/image83.png"/><Relationship Id="rId1" Type="http://schemas.openxmlformats.org/officeDocument/2006/relationships/slideLayout" Target="../slideLayouts/slideLayout20.xml"/><Relationship Id="rId6" Type="http://schemas.openxmlformats.org/officeDocument/2006/relationships/image" Target="../media/image87.jpeg"/><Relationship Id="rId11" Type="http://schemas.openxmlformats.org/officeDocument/2006/relationships/image" Target="../media/image45.jpeg"/><Relationship Id="rId5" Type="http://schemas.openxmlformats.org/officeDocument/2006/relationships/image" Target="../media/image86.jpg"/><Relationship Id="rId10" Type="http://schemas.openxmlformats.org/officeDocument/2006/relationships/image" Target="../media/image36.jpeg"/><Relationship Id="rId4" Type="http://schemas.openxmlformats.org/officeDocument/2006/relationships/image" Target="../media/image85.jpeg"/><Relationship Id="rId9" Type="http://schemas.openxmlformats.org/officeDocument/2006/relationships/image" Target="../media/image90.jpeg"/></Relationships>
</file>

<file path=ppt/slides/_rels/slide15.xml.rels><?xml version="1.0" encoding="UTF-8" standalone="yes"?>
<Relationships xmlns="http://schemas.openxmlformats.org/package/2006/relationships"><Relationship Id="rId8" Type="http://schemas.openxmlformats.org/officeDocument/2006/relationships/image" Target="../media/image97.jpeg"/><Relationship Id="rId13" Type="http://schemas.microsoft.com/office/2007/relationships/hdphoto" Target="../media/hdphoto1.wdp"/><Relationship Id="rId3" Type="http://schemas.openxmlformats.org/officeDocument/2006/relationships/image" Target="../media/image92.jpeg"/><Relationship Id="rId7" Type="http://schemas.openxmlformats.org/officeDocument/2006/relationships/image" Target="../media/image96.jpeg"/><Relationship Id="rId12" Type="http://schemas.openxmlformats.org/officeDocument/2006/relationships/image" Target="../media/image10.png"/><Relationship Id="rId2" Type="http://schemas.openxmlformats.org/officeDocument/2006/relationships/image" Target="../media/image91.jpeg"/><Relationship Id="rId1" Type="http://schemas.openxmlformats.org/officeDocument/2006/relationships/slideLayout" Target="../slideLayouts/slideLayout20.xml"/><Relationship Id="rId6" Type="http://schemas.openxmlformats.org/officeDocument/2006/relationships/image" Target="../media/image95.jpeg"/><Relationship Id="rId11" Type="http://schemas.openxmlformats.org/officeDocument/2006/relationships/image" Target="../media/image45.jpeg"/><Relationship Id="rId5" Type="http://schemas.openxmlformats.org/officeDocument/2006/relationships/image" Target="../media/image94.jpeg"/><Relationship Id="rId10" Type="http://schemas.openxmlformats.org/officeDocument/2006/relationships/image" Target="../media/image36.jpeg"/><Relationship Id="rId4" Type="http://schemas.openxmlformats.org/officeDocument/2006/relationships/image" Target="../media/image93.jpeg"/><Relationship Id="rId9" Type="http://schemas.openxmlformats.org/officeDocument/2006/relationships/image" Target="../media/image98.jpeg"/></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9.jpeg"/><Relationship Id="rId1" Type="http://schemas.openxmlformats.org/officeDocument/2006/relationships/slideLayout" Target="../slideLayouts/slideLayout20.xml"/><Relationship Id="rId6" Type="http://schemas.openxmlformats.org/officeDocument/2006/relationships/image" Target="../media/image103.jpeg"/><Relationship Id="rId11" Type="http://schemas.microsoft.com/office/2007/relationships/hdphoto" Target="../media/hdphoto1.wdp"/><Relationship Id="rId5" Type="http://schemas.openxmlformats.org/officeDocument/2006/relationships/image" Target="../media/image102.jpeg"/><Relationship Id="rId10" Type="http://schemas.openxmlformats.org/officeDocument/2006/relationships/image" Target="../media/image10.png"/><Relationship Id="rId4" Type="http://schemas.openxmlformats.org/officeDocument/2006/relationships/image" Target="../media/image101.jpeg"/><Relationship Id="rId9" Type="http://schemas.openxmlformats.org/officeDocument/2006/relationships/image" Target="../media/image45.jpeg"/></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06.jpeg"/><Relationship Id="rId7" Type="http://schemas.microsoft.com/office/2007/relationships/hdphoto" Target="../media/hdphoto1.wdp"/><Relationship Id="rId2" Type="http://schemas.openxmlformats.org/officeDocument/2006/relationships/image" Target="../media/image105.jpeg"/><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108.jpeg"/><Relationship Id="rId4" Type="http://schemas.openxmlformats.org/officeDocument/2006/relationships/image" Target="../media/image107.jpeg"/><Relationship Id="rId9" Type="http://schemas.openxmlformats.org/officeDocument/2006/relationships/image" Target="../media/image45.jpeg"/></Relationships>
</file>

<file path=ppt/slides/_rels/slide1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10.jpeg"/><Relationship Id="rId7" Type="http://schemas.microsoft.com/office/2007/relationships/hdphoto" Target="../media/hdphoto1.wdp"/><Relationship Id="rId2" Type="http://schemas.openxmlformats.org/officeDocument/2006/relationships/image" Target="../media/image109.jpeg"/><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112.jpeg"/><Relationship Id="rId4" Type="http://schemas.openxmlformats.org/officeDocument/2006/relationships/image" Target="../media/image111.jpeg"/><Relationship Id="rId9" Type="http://schemas.openxmlformats.org/officeDocument/2006/relationships/image" Target="../media/image45.jpeg"/></Relationships>
</file>

<file path=ppt/slides/_rels/slide19.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45.jpeg"/><Relationship Id="rId3" Type="http://schemas.openxmlformats.org/officeDocument/2006/relationships/image" Target="../media/image114.jpeg"/><Relationship Id="rId7" Type="http://schemas.openxmlformats.org/officeDocument/2006/relationships/image" Target="../media/image118.jpeg"/><Relationship Id="rId12" Type="http://schemas.openxmlformats.org/officeDocument/2006/relationships/image" Target="../media/image36.jpeg"/><Relationship Id="rId2" Type="http://schemas.openxmlformats.org/officeDocument/2006/relationships/image" Target="../media/image113.jpeg"/><Relationship Id="rId1" Type="http://schemas.openxmlformats.org/officeDocument/2006/relationships/slideLayout" Target="../slideLayouts/slideLayout20.xml"/><Relationship Id="rId6" Type="http://schemas.openxmlformats.org/officeDocument/2006/relationships/image" Target="../media/image117.jpeg"/><Relationship Id="rId11" Type="http://schemas.microsoft.com/office/2007/relationships/hdphoto" Target="../media/hdphoto1.wdp"/><Relationship Id="rId5" Type="http://schemas.openxmlformats.org/officeDocument/2006/relationships/image" Target="../media/image116.jpeg"/><Relationship Id="rId10" Type="http://schemas.openxmlformats.org/officeDocument/2006/relationships/image" Target="../media/image10.png"/><Relationship Id="rId4" Type="http://schemas.openxmlformats.org/officeDocument/2006/relationships/image" Target="../media/image115.jpeg"/><Relationship Id="rId9" Type="http://schemas.openxmlformats.org/officeDocument/2006/relationships/image" Target="../media/image12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image" Target="../media/image36.jpeg"/><Relationship Id="rId3" Type="http://schemas.openxmlformats.org/officeDocument/2006/relationships/image" Target="../media/image122.jpeg"/><Relationship Id="rId7" Type="http://schemas.openxmlformats.org/officeDocument/2006/relationships/image" Target="../media/image126.png"/><Relationship Id="rId12" Type="http://schemas.microsoft.com/office/2007/relationships/hdphoto" Target="../media/hdphoto1.wdp"/><Relationship Id="rId2" Type="http://schemas.openxmlformats.org/officeDocument/2006/relationships/image" Target="../media/image121.png"/><Relationship Id="rId1" Type="http://schemas.openxmlformats.org/officeDocument/2006/relationships/slideLayout" Target="../slideLayouts/slideLayout20.xml"/><Relationship Id="rId6" Type="http://schemas.openxmlformats.org/officeDocument/2006/relationships/image" Target="../media/image125.jpeg"/><Relationship Id="rId11" Type="http://schemas.openxmlformats.org/officeDocument/2006/relationships/image" Target="../media/image10.png"/><Relationship Id="rId5" Type="http://schemas.openxmlformats.org/officeDocument/2006/relationships/image" Target="../media/image124.jpeg"/><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jpeg"/><Relationship Id="rId14" Type="http://schemas.openxmlformats.org/officeDocument/2006/relationships/image" Target="../media/image45.jpeg"/></Relationships>
</file>

<file path=ppt/slides/_rels/slide21.xml.rels><?xml version="1.0" encoding="UTF-8" standalone="yes"?>
<Relationships xmlns="http://schemas.openxmlformats.org/package/2006/relationships"><Relationship Id="rId8" Type="http://schemas.openxmlformats.org/officeDocument/2006/relationships/image" Target="../media/image136.jpeg"/><Relationship Id="rId13" Type="http://schemas.openxmlformats.org/officeDocument/2006/relationships/image" Target="../media/image10.png"/><Relationship Id="rId3" Type="http://schemas.openxmlformats.org/officeDocument/2006/relationships/image" Target="../media/image131.jpeg"/><Relationship Id="rId7" Type="http://schemas.openxmlformats.org/officeDocument/2006/relationships/image" Target="../media/image135.jpeg"/><Relationship Id="rId12" Type="http://schemas.openxmlformats.org/officeDocument/2006/relationships/image" Target="../media/image45.jpeg"/><Relationship Id="rId2" Type="http://schemas.openxmlformats.org/officeDocument/2006/relationships/image" Target="../media/image130.jpeg"/><Relationship Id="rId1" Type="http://schemas.openxmlformats.org/officeDocument/2006/relationships/slideLayout" Target="../slideLayouts/slideLayout20.xml"/><Relationship Id="rId6" Type="http://schemas.openxmlformats.org/officeDocument/2006/relationships/image" Target="../media/image134.jpeg"/><Relationship Id="rId11" Type="http://schemas.openxmlformats.org/officeDocument/2006/relationships/image" Target="../media/image36.jpeg"/><Relationship Id="rId5" Type="http://schemas.openxmlformats.org/officeDocument/2006/relationships/image" Target="../media/image133.jpeg"/><Relationship Id="rId10" Type="http://schemas.openxmlformats.org/officeDocument/2006/relationships/image" Target="../media/image138.jpeg"/><Relationship Id="rId4" Type="http://schemas.openxmlformats.org/officeDocument/2006/relationships/image" Target="../media/image132.jpeg"/><Relationship Id="rId9" Type="http://schemas.openxmlformats.org/officeDocument/2006/relationships/image" Target="../media/image137.jpeg"/><Relationship Id="rId1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145.jpeg"/><Relationship Id="rId13" Type="http://schemas.openxmlformats.org/officeDocument/2006/relationships/image" Target="../media/image10.png"/><Relationship Id="rId3" Type="http://schemas.openxmlformats.org/officeDocument/2006/relationships/image" Target="../media/image140.jpeg"/><Relationship Id="rId7" Type="http://schemas.openxmlformats.org/officeDocument/2006/relationships/image" Target="../media/image144.jpeg"/><Relationship Id="rId12" Type="http://schemas.openxmlformats.org/officeDocument/2006/relationships/image" Target="../media/image45.jpeg"/><Relationship Id="rId2" Type="http://schemas.openxmlformats.org/officeDocument/2006/relationships/image" Target="../media/image139.jpeg"/><Relationship Id="rId1" Type="http://schemas.openxmlformats.org/officeDocument/2006/relationships/slideLayout" Target="../slideLayouts/slideLayout20.xml"/><Relationship Id="rId6" Type="http://schemas.openxmlformats.org/officeDocument/2006/relationships/image" Target="../media/image143.jpeg"/><Relationship Id="rId11" Type="http://schemas.openxmlformats.org/officeDocument/2006/relationships/image" Target="../media/image36.jpeg"/><Relationship Id="rId5" Type="http://schemas.openxmlformats.org/officeDocument/2006/relationships/image" Target="../media/image142.jpeg"/><Relationship Id="rId10" Type="http://schemas.openxmlformats.org/officeDocument/2006/relationships/image" Target="../media/image147.jpeg"/><Relationship Id="rId4" Type="http://schemas.openxmlformats.org/officeDocument/2006/relationships/image" Target="../media/image141.jpeg"/><Relationship Id="rId9" Type="http://schemas.openxmlformats.org/officeDocument/2006/relationships/image" Target="../media/image146.jpeg"/><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154.jpeg"/><Relationship Id="rId13" Type="http://schemas.openxmlformats.org/officeDocument/2006/relationships/image" Target="../media/image45.jpeg"/><Relationship Id="rId3" Type="http://schemas.openxmlformats.org/officeDocument/2006/relationships/image" Target="../media/image149.jpeg"/><Relationship Id="rId7" Type="http://schemas.openxmlformats.org/officeDocument/2006/relationships/image" Target="../media/image153.jpeg"/><Relationship Id="rId12" Type="http://schemas.openxmlformats.org/officeDocument/2006/relationships/image" Target="../media/image36.jpeg"/><Relationship Id="rId2" Type="http://schemas.openxmlformats.org/officeDocument/2006/relationships/image" Target="../media/image148.jpeg"/><Relationship Id="rId1" Type="http://schemas.openxmlformats.org/officeDocument/2006/relationships/slideLayout" Target="../slideLayouts/slideLayout20.xml"/><Relationship Id="rId6" Type="http://schemas.openxmlformats.org/officeDocument/2006/relationships/image" Target="../media/image152.png"/><Relationship Id="rId11" Type="http://schemas.openxmlformats.org/officeDocument/2006/relationships/image" Target="../media/image157.jpeg"/><Relationship Id="rId5" Type="http://schemas.openxmlformats.org/officeDocument/2006/relationships/image" Target="../media/image151.jpeg"/><Relationship Id="rId15" Type="http://schemas.microsoft.com/office/2007/relationships/hdphoto" Target="../media/hdphoto1.wdp"/><Relationship Id="rId10" Type="http://schemas.openxmlformats.org/officeDocument/2006/relationships/image" Target="../media/image156.jpeg"/><Relationship Id="rId4" Type="http://schemas.openxmlformats.org/officeDocument/2006/relationships/image" Target="../media/image150.jpeg"/><Relationship Id="rId9" Type="http://schemas.openxmlformats.org/officeDocument/2006/relationships/image" Target="../media/image155.jpeg"/><Relationship Id="rId1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164.jpeg"/><Relationship Id="rId13" Type="http://schemas.openxmlformats.org/officeDocument/2006/relationships/image" Target="../media/image45.jpeg"/><Relationship Id="rId3" Type="http://schemas.openxmlformats.org/officeDocument/2006/relationships/image" Target="../media/image159.jpeg"/><Relationship Id="rId7" Type="http://schemas.openxmlformats.org/officeDocument/2006/relationships/image" Target="../media/image163.png"/><Relationship Id="rId12" Type="http://schemas.openxmlformats.org/officeDocument/2006/relationships/image" Target="../media/image36.jpeg"/><Relationship Id="rId2" Type="http://schemas.openxmlformats.org/officeDocument/2006/relationships/image" Target="../media/image158.jpeg"/><Relationship Id="rId1" Type="http://schemas.openxmlformats.org/officeDocument/2006/relationships/slideLayout" Target="../slideLayouts/slideLayout20.xml"/><Relationship Id="rId6" Type="http://schemas.openxmlformats.org/officeDocument/2006/relationships/image" Target="../media/image162.jpeg"/><Relationship Id="rId11" Type="http://schemas.openxmlformats.org/officeDocument/2006/relationships/image" Target="../media/image167.jpeg"/><Relationship Id="rId5" Type="http://schemas.openxmlformats.org/officeDocument/2006/relationships/image" Target="../media/image161.jpeg"/><Relationship Id="rId15" Type="http://schemas.microsoft.com/office/2007/relationships/hdphoto" Target="../media/hdphoto1.wdp"/><Relationship Id="rId10" Type="http://schemas.openxmlformats.org/officeDocument/2006/relationships/image" Target="../media/image166.jpeg"/><Relationship Id="rId4" Type="http://schemas.openxmlformats.org/officeDocument/2006/relationships/image" Target="../media/image160.jpeg"/><Relationship Id="rId9" Type="http://schemas.openxmlformats.org/officeDocument/2006/relationships/image" Target="../media/image165.jpeg"/><Relationship Id="rId14"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9.jpeg"/><Relationship Id="rId7" Type="http://schemas.openxmlformats.org/officeDocument/2006/relationships/image" Target="../media/image173.jpeg"/><Relationship Id="rId2" Type="http://schemas.openxmlformats.org/officeDocument/2006/relationships/image" Target="../media/image168.jpeg"/><Relationship Id="rId1" Type="http://schemas.openxmlformats.org/officeDocument/2006/relationships/slideLayout" Target="../slideLayouts/slideLayout20.xml"/><Relationship Id="rId6" Type="http://schemas.openxmlformats.org/officeDocument/2006/relationships/image" Target="../media/image172.jpeg"/><Relationship Id="rId11" Type="http://schemas.openxmlformats.org/officeDocument/2006/relationships/image" Target="../media/image45.jpeg"/><Relationship Id="rId5" Type="http://schemas.openxmlformats.org/officeDocument/2006/relationships/image" Target="../media/image171.jpeg"/><Relationship Id="rId10" Type="http://schemas.openxmlformats.org/officeDocument/2006/relationships/image" Target="../media/image36.jpeg"/><Relationship Id="rId4" Type="http://schemas.openxmlformats.org/officeDocument/2006/relationships/image" Target="../media/image170.jpeg"/><Relationship Id="rId9"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image" Target="../media/image174.jpeg"/><Relationship Id="rId1" Type="http://schemas.openxmlformats.org/officeDocument/2006/relationships/slideLayout" Target="../slideLayouts/slideLayout20.xml"/><Relationship Id="rId6" Type="http://schemas.openxmlformats.org/officeDocument/2006/relationships/image" Target="../media/image178.jpeg"/><Relationship Id="rId11" Type="http://schemas.microsoft.com/office/2007/relationships/hdphoto" Target="../media/hdphoto1.wdp"/><Relationship Id="rId5" Type="http://schemas.openxmlformats.org/officeDocument/2006/relationships/image" Target="../media/image177.jpeg"/><Relationship Id="rId10" Type="http://schemas.openxmlformats.org/officeDocument/2006/relationships/image" Target="../media/image10.png"/><Relationship Id="rId4" Type="http://schemas.openxmlformats.org/officeDocument/2006/relationships/image" Target="../media/image176.jpeg"/><Relationship Id="rId9" Type="http://schemas.openxmlformats.org/officeDocument/2006/relationships/image" Target="../media/image45.jpeg"/></Relationships>
</file>

<file path=ppt/slides/_rels/slide2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81.jpeg"/><Relationship Id="rId7" Type="http://schemas.openxmlformats.org/officeDocument/2006/relationships/image" Target="../media/image185.jpeg"/><Relationship Id="rId2" Type="http://schemas.openxmlformats.org/officeDocument/2006/relationships/image" Target="../media/image180.jpeg"/><Relationship Id="rId1" Type="http://schemas.openxmlformats.org/officeDocument/2006/relationships/slideLayout" Target="../slideLayouts/slideLayout20.xml"/><Relationship Id="rId6" Type="http://schemas.openxmlformats.org/officeDocument/2006/relationships/image" Target="../media/image184.jpeg"/><Relationship Id="rId11" Type="http://schemas.microsoft.com/office/2007/relationships/hdphoto" Target="../media/hdphoto1.wdp"/><Relationship Id="rId5" Type="http://schemas.openxmlformats.org/officeDocument/2006/relationships/image" Target="../media/image183.jpeg"/><Relationship Id="rId10" Type="http://schemas.openxmlformats.org/officeDocument/2006/relationships/image" Target="../media/image10.png"/><Relationship Id="rId4" Type="http://schemas.openxmlformats.org/officeDocument/2006/relationships/image" Target="../media/image182.jpeg"/><Relationship Id="rId9" Type="http://schemas.openxmlformats.org/officeDocument/2006/relationships/image" Target="../media/image45.jpeg"/></Relationships>
</file>

<file path=ppt/slides/_rels/slide2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87.jpeg"/><Relationship Id="rId7" Type="http://schemas.openxmlformats.org/officeDocument/2006/relationships/image" Target="../media/image191.jpeg"/><Relationship Id="rId2" Type="http://schemas.openxmlformats.org/officeDocument/2006/relationships/image" Target="../media/image186.jpeg"/><Relationship Id="rId1" Type="http://schemas.openxmlformats.org/officeDocument/2006/relationships/slideLayout" Target="../slideLayouts/slideLayout20.xml"/><Relationship Id="rId6" Type="http://schemas.openxmlformats.org/officeDocument/2006/relationships/image" Target="../media/image190.jpeg"/><Relationship Id="rId11" Type="http://schemas.microsoft.com/office/2007/relationships/hdphoto" Target="../media/hdphoto1.wdp"/><Relationship Id="rId5" Type="http://schemas.openxmlformats.org/officeDocument/2006/relationships/image" Target="../media/image189.jpeg"/><Relationship Id="rId10" Type="http://schemas.openxmlformats.org/officeDocument/2006/relationships/image" Target="../media/image10.png"/><Relationship Id="rId4" Type="http://schemas.openxmlformats.org/officeDocument/2006/relationships/image" Target="../media/image188.jpeg"/><Relationship Id="rId9" Type="http://schemas.openxmlformats.org/officeDocument/2006/relationships/image" Target="../media/image45.jpeg"/></Relationships>
</file>

<file path=ppt/slides/_rels/slide29.xml.rels><?xml version="1.0" encoding="UTF-8" standalone="yes"?>
<Relationships xmlns="http://schemas.openxmlformats.org/package/2006/relationships"><Relationship Id="rId8" Type="http://schemas.openxmlformats.org/officeDocument/2006/relationships/image" Target="../media/image198.jpeg"/><Relationship Id="rId13" Type="http://schemas.openxmlformats.org/officeDocument/2006/relationships/image" Target="../media/image45.jpeg"/><Relationship Id="rId3" Type="http://schemas.openxmlformats.org/officeDocument/2006/relationships/image" Target="../media/image193.jpeg"/><Relationship Id="rId7" Type="http://schemas.openxmlformats.org/officeDocument/2006/relationships/image" Target="../media/image197.jpeg"/><Relationship Id="rId12" Type="http://schemas.openxmlformats.org/officeDocument/2006/relationships/image" Target="../media/image36.jpeg"/><Relationship Id="rId2" Type="http://schemas.openxmlformats.org/officeDocument/2006/relationships/image" Target="../media/image192.jpeg"/><Relationship Id="rId1" Type="http://schemas.openxmlformats.org/officeDocument/2006/relationships/slideLayout" Target="../slideLayouts/slideLayout20.xml"/><Relationship Id="rId6" Type="http://schemas.openxmlformats.org/officeDocument/2006/relationships/image" Target="../media/image196.jpeg"/><Relationship Id="rId11" Type="http://schemas.microsoft.com/office/2007/relationships/hdphoto" Target="../media/hdphoto1.wdp"/><Relationship Id="rId5" Type="http://schemas.openxmlformats.org/officeDocument/2006/relationships/image" Target="../media/image195.jpeg"/><Relationship Id="rId10" Type="http://schemas.openxmlformats.org/officeDocument/2006/relationships/image" Target="../media/image10.png"/><Relationship Id="rId4" Type="http://schemas.openxmlformats.org/officeDocument/2006/relationships/image" Target="../media/image194.jpeg"/><Relationship Id="rId9" Type="http://schemas.openxmlformats.org/officeDocument/2006/relationships/image" Target="../media/image199.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206.jpeg"/><Relationship Id="rId3" Type="http://schemas.openxmlformats.org/officeDocument/2006/relationships/image" Target="../media/image201.jpeg"/><Relationship Id="rId7" Type="http://schemas.openxmlformats.org/officeDocument/2006/relationships/image" Target="../media/image205.jpeg"/><Relationship Id="rId12" Type="http://schemas.microsoft.com/office/2007/relationships/hdphoto" Target="../media/hdphoto1.wdp"/><Relationship Id="rId2" Type="http://schemas.openxmlformats.org/officeDocument/2006/relationships/image" Target="../media/image200.jpeg"/><Relationship Id="rId1" Type="http://schemas.openxmlformats.org/officeDocument/2006/relationships/slideLayout" Target="../slideLayouts/slideLayout20.xml"/><Relationship Id="rId6" Type="http://schemas.openxmlformats.org/officeDocument/2006/relationships/image" Target="../media/image204.jpeg"/><Relationship Id="rId11" Type="http://schemas.openxmlformats.org/officeDocument/2006/relationships/image" Target="../media/image10.png"/><Relationship Id="rId5" Type="http://schemas.openxmlformats.org/officeDocument/2006/relationships/image" Target="../media/image203.jpeg"/><Relationship Id="rId10" Type="http://schemas.openxmlformats.org/officeDocument/2006/relationships/image" Target="../media/image45.jpeg"/><Relationship Id="rId4" Type="http://schemas.openxmlformats.org/officeDocument/2006/relationships/image" Target="../media/image202.jpeg"/><Relationship Id="rId9"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208.jpeg"/><Relationship Id="rId7" Type="http://schemas.openxmlformats.org/officeDocument/2006/relationships/image" Target="../media/image45.jpeg"/><Relationship Id="rId2" Type="http://schemas.openxmlformats.org/officeDocument/2006/relationships/image" Target="../media/image207.jpeg"/><Relationship Id="rId1" Type="http://schemas.openxmlformats.org/officeDocument/2006/relationships/slideLayout" Target="../slideLayouts/slideLayout21.xml"/><Relationship Id="rId6" Type="http://schemas.openxmlformats.org/officeDocument/2006/relationships/image" Target="../media/image36.jpeg"/><Relationship Id="rId5" Type="http://schemas.microsoft.com/office/2007/relationships/hdphoto" Target="../media/hdphoto1.wdp"/><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11.jpeg"/><Relationship Id="rId7" Type="http://schemas.openxmlformats.org/officeDocument/2006/relationships/image" Target="../media/image215.jpeg"/><Relationship Id="rId2" Type="http://schemas.openxmlformats.org/officeDocument/2006/relationships/image" Target="../media/image210.jpeg"/><Relationship Id="rId1" Type="http://schemas.openxmlformats.org/officeDocument/2006/relationships/slideLayout" Target="../slideLayouts/slideLayout20.xml"/><Relationship Id="rId6" Type="http://schemas.openxmlformats.org/officeDocument/2006/relationships/image" Target="../media/image214.jpeg"/><Relationship Id="rId5" Type="http://schemas.openxmlformats.org/officeDocument/2006/relationships/image" Target="../media/image213.jpeg"/><Relationship Id="rId10" Type="http://schemas.openxmlformats.org/officeDocument/2006/relationships/image" Target="../media/image45.jpeg"/><Relationship Id="rId4" Type="http://schemas.openxmlformats.org/officeDocument/2006/relationships/image" Target="../media/image212.jpeg"/><Relationship Id="rId9"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7.jpeg"/><Relationship Id="rId7" Type="http://schemas.openxmlformats.org/officeDocument/2006/relationships/image" Target="../media/image10.png"/><Relationship Id="rId2" Type="http://schemas.openxmlformats.org/officeDocument/2006/relationships/image" Target="../media/image216.jpeg"/><Relationship Id="rId1" Type="http://schemas.openxmlformats.org/officeDocument/2006/relationships/slideLayout" Target="../slideLayouts/slideLayout20.xml"/><Relationship Id="rId6" Type="http://schemas.openxmlformats.org/officeDocument/2006/relationships/image" Target="../media/image220.jpeg"/><Relationship Id="rId5" Type="http://schemas.openxmlformats.org/officeDocument/2006/relationships/image" Target="../media/image219.jpeg"/><Relationship Id="rId10" Type="http://schemas.openxmlformats.org/officeDocument/2006/relationships/image" Target="../media/image45.jpeg"/><Relationship Id="rId4" Type="http://schemas.openxmlformats.org/officeDocument/2006/relationships/image" Target="../media/image218.jpeg"/><Relationship Id="rId9" Type="http://schemas.openxmlformats.org/officeDocument/2006/relationships/image" Target="../media/image215.jpeg"/></Relationships>
</file>

<file path=ppt/slides/_rels/slide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22.jpeg"/><Relationship Id="rId7" Type="http://schemas.openxmlformats.org/officeDocument/2006/relationships/image" Target="../media/image226.jpeg"/><Relationship Id="rId2" Type="http://schemas.openxmlformats.org/officeDocument/2006/relationships/image" Target="../media/image221.jpeg"/><Relationship Id="rId1" Type="http://schemas.openxmlformats.org/officeDocument/2006/relationships/slideLayout" Target="../slideLayouts/slideLayout20.xml"/><Relationship Id="rId6" Type="http://schemas.openxmlformats.org/officeDocument/2006/relationships/image" Target="../media/image225.jpeg"/><Relationship Id="rId11" Type="http://schemas.openxmlformats.org/officeDocument/2006/relationships/image" Target="../media/image45.jpeg"/><Relationship Id="rId5" Type="http://schemas.openxmlformats.org/officeDocument/2006/relationships/image" Target="../media/image224.jpeg"/><Relationship Id="rId10" Type="http://schemas.openxmlformats.org/officeDocument/2006/relationships/image" Target="../media/image215.jpeg"/><Relationship Id="rId4" Type="http://schemas.openxmlformats.org/officeDocument/2006/relationships/image" Target="../media/image223.jpeg"/><Relationship Id="rId9"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28.jpeg"/><Relationship Id="rId7" Type="http://schemas.openxmlformats.org/officeDocument/2006/relationships/image" Target="../media/image215.jpeg"/><Relationship Id="rId2" Type="http://schemas.openxmlformats.org/officeDocument/2006/relationships/image" Target="../media/image227.jpeg"/><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229.jpeg"/></Relationships>
</file>

<file path=ppt/slides/_rels/slide37.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231.jpeg"/><Relationship Id="rId7" Type="http://schemas.openxmlformats.org/officeDocument/2006/relationships/image" Target="../media/image235.jpeg"/><Relationship Id="rId12" Type="http://schemas.openxmlformats.org/officeDocument/2006/relationships/image" Target="../media/image45.jpeg"/><Relationship Id="rId2" Type="http://schemas.openxmlformats.org/officeDocument/2006/relationships/image" Target="../media/image230.jpeg"/><Relationship Id="rId1" Type="http://schemas.openxmlformats.org/officeDocument/2006/relationships/slideLayout" Target="../slideLayouts/slideLayout20.xml"/><Relationship Id="rId6" Type="http://schemas.openxmlformats.org/officeDocument/2006/relationships/image" Target="../media/image234.jpeg"/><Relationship Id="rId11" Type="http://schemas.openxmlformats.org/officeDocument/2006/relationships/image" Target="../media/image215.jpeg"/><Relationship Id="rId5" Type="http://schemas.openxmlformats.org/officeDocument/2006/relationships/image" Target="../media/image233.jpeg"/><Relationship Id="rId10" Type="http://schemas.microsoft.com/office/2007/relationships/hdphoto" Target="../media/hdphoto1.wdp"/><Relationship Id="rId4" Type="http://schemas.openxmlformats.org/officeDocument/2006/relationships/image" Target="../media/image232.jpeg"/><Relationship Id="rId9"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238.jpeg"/><Relationship Id="rId7" Type="http://schemas.openxmlformats.org/officeDocument/2006/relationships/image" Target="../media/image45.jpeg"/><Relationship Id="rId2" Type="http://schemas.openxmlformats.org/officeDocument/2006/relationships/image" Target="../media/image237.jpeg"/><Relationship Id="rId1" Type="http://schemas.openxmlformats.org/officeDocument/2006/relationships/slideLayout" Target="../slideLayouts/slideLayout20.xml"/><Relationship Id="rId6" Type="http://schemas.openxmlformats.org/officeDocument/2006/relationships/image" Target="../media/image215.jpeg"/><Relationship Id="rId5" Type="http://schemas.microsoft.com/office/2007/relationships/hdphoto" Target="../media/hdphoto1.wdp"/><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2.jpeg"/><Relationship Id="rId4" Type="http://schemas.openxmlformats.org/officeDocument/2006/relationships/image" Target="../media/image240.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2.jpeg"/><Relationship Id="rId4" Type="http://schemas.openxmlformats.org/officeDocument/2006/relationships/image" Target="../media/image2.emf"/></Relationships>
</file>

<file path=ppt/slides/_rels/slide40.xml.rels><?xml version="1.0" encoding="UTF-8" standalone="yes"?>
<Relationships xmlns="http://schemas.openxmlformats.org/package/2006/relationships"><Relationship Id="rId8" Type="http://schemas.openxmlformats.org/officeDocument/2006/relationships/image" Target="../media/image247.png"/><Relationship Id="rId13" Type="http://schemas.openxmlformats.org/officeDocument/2006/relationships/image" Target="../media/image252.png"/><Relationship Id="rId3" Type="http://schemas.openxmlformats.org/officeDocument/2006/relationships/image" Target="../media/image242.png"/><Relationship Id="rId7" Type="http://schemas.openxmlformats.org/officeDocument/2006/relationships/image" Target="../media/image246.png"/><Relationship Id="rId12" Type="http://schemas.openxmlformats.org/officeDocument/2006/relationships/image" Target="../media/image251.png"/><Relationship Id="rId17" Type="http://schemas.openxmlformats.org/officeDocument/2006/relationships/image" Target="../media/image18.png"/><Relationship Id="rId2" Type="http://schemas.openxmlformats.org/officeDocument/2006/relationships/image" Target="../media/image241.png"/><Relationship Id="rId16" Type="http://schemas.openxmlformats.org/officeDocument/2006/relationships/image" Target="../media/image255.png"/><Relationship Id="rId1" Type="http://schemas.openxmlformats.org/officeDocument/2006/relationships/slideLayout" Target="../slideLayouts/slideLayout21.xml"/><Relationship Id="rId6" Type="http://schemas.openxmlformats.org/officeDocument/2006/relationships/image" Target="../media/image245.png"/><Relationship Id="rId11" Type="http://schemas.openxmlformats.org/officeDocument/2006/relationships/image" Target="../media/image250.png"/><Relationship Id="rId5" Type="http://schemas.openxmlformats.org/officeDocument/2006/relationships/image" Target="../media/image244.png"/><Relationship Id="rId15" Type="http://schemas.openxmlformats.org/officeDocument/2006/relationships/image" Target="../media/image254.png"/><Relationship Id="rId10" Type="http://schemas.openxmlformats.org/officeDocument/2006/relationships/image" Target="../media/image249.png"/><Relationship Id="rId4" Type="http://schemas.openxmlformats.org/officeDocument/2006/relationships/image" Target="../media/image243.png"/><Relationship Id="rId9" Type="http://schemas.openxmlformats.org/officeDocument/2006/relationships/image" Target="../media/image248.png"/><Relationship Id="rId14" Type="http://schemas.openxmlformats.org/officeDocument/2006/relationships/image" Target="../media/image253.png"/></Relationships>
</file>

<file path=ppt/slides/_rels/slide41.xml.rels><?xml version="1.0" encoding="UTF-8" standalone="yes"?>
<Relationships xmlns="http://schemas.openxmlformats.org/package/2006/relationships"><Relationship Id="rId8" Type="http://schemas.openxmlformats.org/officeDocument/2006/relationships/image" Target="../media/image258.png"/><Relationship Id="rId13" Type="http://schemas.openxmlformats.org/officeDocument/2006/relationships/image" Target="../media/image263.png"/><Relationship Id="rId3" Type="http://schemas.openxmlformats.org/officeDocument/2006/relationships/image" Target="../media/image242.png"/><Relationship Id="rId7" Type="http://schemas.openxmlformats.org/officeDocument/2006/relationships/image" Target="../media/image257.jpeg"/><Relationship Id="rId12" Type="http://schemas.openxmlformats.org/officeDocument/2006/relationships/image" Target="../media/image262.jpeg"/><Relationship Id="rId2" Type="http://schemas.openxmlformats.org/officeDocument/2006/relationships/image" Target="../media/image241.png"/><Relationship Id="rId1" Type="http://schemas.openxmlformats.org/officeDocument/2006/relationships/slideLayout" Target="../slideLayouts/slideLayout21.xml"/><Relationship Id="rId6" Type="http://schemas.openxmlformats.org/officeDocument/2006/relationships/image" Target="../media/image256.png"/><Relationship Id="rId11" Type="http://schemas.openxmlformats.org/officeDocument/2006/relationships/image" Target="../media/image261.emf"/><Relationship Id="rId5" Type="http://schemas.openxmlformats.org/officeDocument/2006/relationships/image" Target="../media/image18.png"/><Relationship Id="rId10" Type="http://schemas.openxmlformats.org/officeDocument/2006/relationships/image" Target="../media/image260.png"/><Relationship Id="rId4" Type="http://schemas.openxmlformats.org/officeDocument/2006/relationships/image" Target="../media/image243.png"/><Relationship Id="rId9" Type="http://schemas.openxmlformats.org/officeDocument/2006/relationships/image" Target="../media/image259.png"/></Relationships>
</file>

<file path=ppt/slides/_rels/slide42.xml.rels><?xml version="1.0" encoding="UTF-8" standalone="yes"?>
<Relationships xmlns="http://schemas.openxmlformats.org/package/2006/relationships"><Relationship Id="rId8" Type="http://schemas.openxmlformats.org/officeDocument/2006/relationships/image" Target="../media/image266.png"/><Relationship Id="rId3" Type="http://schemas.openxmlformats.org/officeDocument/2006/relationships/image" Target="../media/image242.png"/><Relationship Id="rId7" Type="http://schemas.openxmlformats.org/officeDocument/2006/relationships/image" Target="../media/image265.png"/><Relationship Id="rId2" Type="http://schemas.openxmlformats.org/officeDocument/2006/relationships/image" Target="../media/image241.png"/><Relationship Id="rId1" Type="http://schemas.openxmlformats.org/officeDocument/2006/relationships/slideLayout" Target="../slideLayouts/slideLayout21.xml"/><Relationship Id="rId6" Type="http://schemas.openxmlformats.org/officeDocument/2006/relationships/image" Target="../media/image264.png"/><Relationship Id="rId5" Type="http://schemas.openxmlformats.org/officeDocument/2006/relationships/image" Target="../media/image18.png"/><Relationship Id="rId4" Type="http://schemas.openxmlformats.org/officeDocument/2006/relationships/image" Target="../media/image243.png"/><Relationship Id="rId9" Type="http://schemas.openxmlformats.org/officeDocument/2006/relationships/image" Target="../media/image267.png"/></Relationships>
</file>

<file path=ppt/slides/_rels/slide43.xml.rels><?xml version="1.0" encoding="UTF-8" standalone="yes"?>
<Relationships xmlns="http://schemas.openxmlformats.org/package/2006/relationships"><Relationship Id="rId8" Type="http://schemas.openxmlformats.org/officeDocument/2006/relationships/image" Target="../media/image270.jpeg"/><Relationship Id="rId3" Type="http://schemas.openxmlformats.org/officeDocument/2006/relationships/image" Target="../media/image242.png"/><Relationship Id="rId7" Type="http://schemas.openxmlformats.org/officeDocument/2006/relationships/image" Target="../media/image269.jpeg"/><Relationship Id="rId2" Type="http://schemas.openxmlformats.org/officeDocument/2006/relationships/image" Target="../media/image241.png"/><Relationship Id="rId1" Type="http://schemas.openxmlformats.org/officeDocument/2006/relationships/slideLayout" Target="../slideLayouts/slideLayout21.xml"/><Relationship Id="rId6" Type="http://schemas.openxmlformats.org/officeDocument/2006/relationships/image" Target="../media/image268.png"/><Relationship Id="rId5" Type="http://schemas.openxmlformats.org/officeDocument/2006/relationships/image" Target="../media/image18.png"/><Relationship Id="rId10" Type="http://schemas.openxmlformats.org/officeDocument/2006/relationships/image" Target="../media/image272.jpeg"/><Relationship Id="rId4" Type="http://schemas.openxmlformats.org/officeDocument/2006/relationships/image" Target="../media/image243.png"/><Relationship Id="rId9" Type="http://schemas.openxmlformats.org/officeDocument/2006/relationships/image" Target="../media/image271.jpeg"/></Relationships>
</file>

<file path=ppt/slides/_rels/slide44.xml.rels><?xml version="1.0" encoding="UTF-8" standalone="yes"?>
<Relationships xmlns="http://schemas.openxmlformats.org/package/2006/relationships"><Relationship Id="rId8" Type="http://schemas.openxmlformats.org/officeDocument/2006/relationships/image" Target="../media/image275.jpeg"/><Relationship Id="rId3" Type="http://schemas.openxmlformats.org/officeDocument/2006/relationships/image" Target="../media/image242.png"/><Relationship Id="rId7" Type="http://schemas.openxmlformats.org/officeDocument/2006/relationships/image" Target="../media/image274.jpeg"/><Relationship Id="rId2" Type="http://schemas.openxmlformats.org/officeDocument/2006/relationships/image" Target="../media/image241.png"/><Relationship Id="rId1" Type="http://schemas.openxmlformats.org/officeDocument/2006/relationships/slideLayout" Target="../slideLayouts/slideLayout21.xml"/><Relationship Id="rId6" Type="http://schemas.openxmlformats.org/officeDocument/2006/relationships/image" Target="../media/image273.jpeg"/><Relationship Id="rId5" Type="http://schemas.openxmlformats.org/officeDocument/2006/relationships/image" Target="../media/image18.png"/><Relationship Id="rId4" Type="http://schemas.openxmlformats.org/officeDocument/2006/relationships/image" Target="../media/image243.png"/></Relationships>
</file>

<file path=ppt/slides/_rels/slide45.xml.rels><?xml version="1.0" encoding="UTF-8" standalone="yes"?>
<Relationships xmlns="http://schemas.openxmlformats.org/package/2006/relationships"><Relationship Id="rId3" Type="http://schemas.openxmlformats.org/officeDocument/2006/relationships/image" Target="../media/image242.png"/><Relationship Id="rId7" Type="http://schemas.openxmlformats.org/officeDocument/2006/relationships/image" Target="../media/image277.jpeg"/><Relationship Id="rId2" Type="http://schemas.openxmlformats.org/officeDocument/2006/relationships/image" Target="../media/image241.png"/><Relationship Id="rId1" Type="http://schemas.openxmlformats.org/officeDocument/2006/relationships/slideLayout" Target="../slideLayouts/slideLayout21.xml"/><Relationship Id="rId6" Type="http://schemas.openxmlformats.org/officeDocument/2006/relationships/image" Target="../media/image276.jpeg"/><Relationship Id="rId5" Type="http://schemas.openxmlformats.org/officeDocument/2006/relationships/image" Target="../media/image18.png"/><Relationship Id="rId4" Type="http://schemas.openxmlformats.org/officeDocument/2006/relationships/image" Target="../media/image243.png"/></Relationships>
</file>

<file path=ppt/slides/_rels/slide46.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2.jpeg"/><Relationship Id="rId4" Type="http://schemas.openxmlformats.org/officeDocument/2006/relationships/image" Target="../media/image279.jpeg"/></Relationships>
</file>

<file path=ppt/slides/_rels/slide47.xml.rels><?xml version="1.0" encoding="UTF-8" standalone="yes"?>
<Relationships xmlns="http://schemas.openxmlformats.org/package/2006/relationships"><Relationship Id="rId8" Type="http://schemas.openxmlformats.org/officeDocument/2006/relationships/image" Target="../media/image286.jpeg"/><Relationship Id="rId3" Type="http://schemas.openxmlformats.org/officeDocument/2006/relationships/image" Target="../media/image281.jpeg"/><Relationship Id="rId7" Type="http://schemas.openxmlformats.org/officeDocument/2006/relationships/image" Target="../media/image285.jpeg"/><Relationship Id="rId2" Type="http://schemas.openxmlformats.org/officeDocument/2006/relationships/image" Target="../media/image280.jpeg"/><Relationship Id="rId1" Type="http://schemas.openxmlformats.org/officeDocument/2006/relationships/slideLayout" Target="../slideLayouts/slideLayout20.xml"/><Relationship Id="rId6" Type="http://schemas.openxmlformats.org/officeDocument/2006/relationships/image" Target="../media/image284.jpeg"/><Relationship Id="rId11" Type="http://schemas.openxmlformats.org/officeDocument/2006/relationships/image" Target="../media/image289.png"/><Relationship Id="rId5" Type="http://schemas.openxmlformats.org/officeDocument/2006/relationships/image" Target="../media/image283.jpeg"/><Relationship Id="rId10" Type="http://schemas.openxmlformats.org/officeDocument/2006/relationships/image" Target="../media/image288.jpeg"/><Relationship Id="rId4" Type="http://schemas.openxmlformats.org/officeDocument/2006/relationships/image" Target="../media/image282.jpeg"/><Relationship Id="rId9" Type="http://schemas.openxmlformats.org/officeDocument/2006/relationships/image" Target="../media/image287.jpeg"/></Relationships>
</file>

<file path=ppt/slides/_rels/slide48.xml.rels><?xml version="1.0" encoding="UTF-8" standalone="yes"?>
<Relationships xmlns="http://schemas.openxmlformats.org/package/2006/relationships"><Relationship Id="rId8" Type="http://schemas.openxmlformats.org/officeDocument/2006/relationships/image" Target="../media/image296.jpeg"/><Relationship Id="rId3" Type="http://schemas.openxmlformats.org/officeDocument/2006/relationships/image" Target="../media/image291.jpeg"/><Relationship Id="rId7" Type="http://schemas.openxmlformats.org/officeDocument/2006/relationships/image" Target="../media/image295.jpeg"/><Relationship Id="rId2" Type="http://schemas.openxmlformats.org/officeDocument/2006/relationships/image" Target="../media/image290.jpeg"/><Relationship Id="rId1" Type="http://schemas.openxmlformats.org/officeDocument/2006/relationships/slideLayout" Target="../slideLayouts/slideLayout20.xml"/><Relationship Id="rId6" Type="http://schemas.openxmlformats.org/officeDocument/2006/relationships/image" Target="../media/image294.jpeg"/><Relationship Id="rId11" Type="http://schemas.openxmlformats.org/officeDocument/2006/relationships/image" Target="../media/image289.png"/><Relationship Id="rId5" Type="http://schemas.openxmlformats.org/officeDocument/2006/relationships/image" Target="../media/image293.jpeg"/><Relationship Id="rId10" Type="http://schemas.openxmlformats.org/officeDocument/2006/relationships/image" Target="../media/image298.jpeg"/><Relationship Id="rId4" Type="http://schemas.openxmlformats.org/officeDocument/2006/relationships/image" Target="../media/image292.jpeg"/><Relationship Id="rId9" Type="http://schemas.openxmlformats.org/officeDocument/2006/relationships/image" Target="../media/image297.jpeg"/></Relationships>
</file>

<file path=ppt/slides/_rels/slide49.xml.rels><?xml version="1.0" encoding="UTF-8" standalone="yes"?>
<Relationships xmlns="http://schemas.openxmlformats.org/package/2006/relationships"><Relationship Id="rId8" Type="http://schemas.openxmlformats.org/officeDocument/2006/relationships/image" Target="../media/image305.jpeg"/><Relationship Id="rId3" Type="http://schemas.openxmlformats.org/officeDocument/2006/relationships/image" Target="../media/image300.jpeg"/><Relationship Id="rId7" Type="http://schemas.openxmlformats.org/officeDocument/2006/relationships/image" Target="../media/image304.jpeg"/><Relationship Id="rId2" Type="http://schemas.openxmlformats.org/officeDocument/2006/relationships/image" Target="../media/image299.jpeg"/><Relationship Id="rId1" Type="http://schemas.openxmlformats.org/officeDocument/2006/relationships/slideLayout" Target="../slideLayouts/slideLayout20.xml"/><Relationship Id="rId6" Type="http://schemas.openxmlformats.org/officeDocument/2006/relationships/image" Target="../media/image303.jpeg"/><Relationship Id="rId11" Type="http://schemas.openxmlformats.org/officeDocument/2006/relationships/image" Target="../media/image289.png"/><Relationship Id="rId5" Type="http://schemas.openxmlformats.org/officeDocument/2006/relationships/image" Target="../media/image302.jpeg"/><Relationship Id="rId10" Type="http://schemas.openxmlformats.org/officeDocument/2006/relationships/image" Target="../media/image307.jpeg"/><Relationship Id="rId4" Type="http://schemas.openxmlformats.org/officeDocument/2006/relationships/image" Target="../media/image301.jpeg"/><Relationship Id="rId9" Type="http://schemas.openxmlformats.org/officeDocument/2006/relationships/image" Target="../media/image306.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4.jpeg"/><Relationship Id="rId5" Type="http://schemas.microsoft.com/office/2007/relationships/hdphoto" Target="../media/hdphoto1.wdp"/><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12.jpeg"/><Relationship Id="rId4" Type="http://schemas.openxmlformats.org/officeDocument/2006/relationships/image" Target="../media/image309.jpeg"/></Relationships>
</file>

<file path=ppt/slides/_rels/slide51.xml.rels><?xml version="1.0" encoding="UTF-8" standalone="yes"?>
<Relationships xmlns="http://schemas.openxmlformats.org/package/2006/relationships"><Relationship Id="rId8" Type="http://schemas.openxmlformats.org/officeDocument/2006/relationships/image" Target="../media/image316.jpeg"/><Relationship Id="rId3" Type="http://schemas.openxmlformats.org/officeDocument/2006/relationships/image" Target="../media/image311.jpeg"/><Relationship Id="rId7" Type="http://schemas.openxmlformats.org/officeDocument/2006/relationships/image" Target="../media/image315.jpeg"/><Relationship Id="rId2" Type="http://schemas.openxmlformats.org/officeDocument/2006/relationships/image" Target="../media/image310.png"/><Relationship Id="rId1" Type="http://schemas.openxmlformats.org/officeDocument/2006/relationships/slideLayout" Target="../slideLayouts/slideLayout20.xml"/><Relationship Id="rId6" Type="http://schemas.openxmlformats.org/officeDocument/2006/relationships/image" Target="../media/image314.jpeg"/><Relationship Id="rId11" Type="http://schemas.openxmlformats.org/officeDocument/2006/relationships/image" Target="../media/image319.png"/><Relationship Id="rId5" Type="http://schemas.openxmlformats.org/officeDocument/2006/relationships/image" Target="../media/image313.jpeg"/><Relationship Id="rId10" Type="http://schemas.openxmlformats.org/officeDocument/2006/relationships/image" Target="../media/image318.jpeg"/><Relationship Id="rId4" Type="http://schemas.openxmlformats.org/officeDocument/2006/relationships/image" Target="../media/image312.jpeg"/><Relationship Id="rId9" Type="http://schemas.openxmlformats.org/officeDocument/2006/relationships/image" Target="../media/image317.jpeg"/></Relationships>
</file>

<file path=ppt/slides/_rels/slide52.xml.rels><?xml version="1.0" encoding="UTF-8" standalone="yes"?>
<Relationships xmlns="http://schemas.openxmlformats.org/package/2006/relationships"><Relationship Id="rId8" Type="http://schemas.openxmlformats.org/officeDocument/2006/relationships/image" Target="../media/image326.jpeg"/><Relationship Id="rId3" Type="http://schemas.openxmlformats.org/officeDocument/2006/relationships/image" Target="../media/image321.jpeg"/><Relationship Id="rId7" Type="http://schemas.openxmlformats.org/officeDocument/2006/relationships/image" Target="../media/image325.jpeg"/><Relationship Id="rId2" Type="http://schemas.openxmlformats.org/officeDocument/2006/relationships/image" Target="../media/image320.jpeg"/><Relationship Id="rId1" Type="http://schemas.openxmlformats.org/officeDocument/2006/relationships/slideLayout" Target="../slideLayouts/slideLayout20.xml"/><Relationship Id="rId6" Type="http://schemas.openxmlformats.org/officeDocument/2006/relationships/image" Target="../media/image324.jpeg"/><Relationship Id="rId11" Type="http://schemas.openxmlformats.org/officeDocument/2006/relationships/image" Target="../media/image319.png"/><Relationship Id="rId5" Type="http://schemas.openxmlformats.org/officeDocument/2006/relationships/image" Target="../media/image323.jpeg"/><Relationship Id="rId10" Type="http://schemas.openxmlformats.org/officeDocument/2006/relationships/image" Target="../media/image328.jpeg"/><Relationship Id="rId4" Type="http://schemas.openxmlformats.org/officeDocument/2006/relationships/image" Target="../media/image322.jpeg"/><Relationship Id="rId9" Type="http://schemas.openxmlformats.org/officeDocument/2006/relationships/image" Target="../media/image327.jpeg"/></Relationships>
</file>

<file path=ppt/slides/_rels/slide53.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2.jpeg"/><Relationship Id="rId4" Type="http://schemas.openxmlformats.org/officeDocument/2006/relationships/image" Target="../media/image330.png"/></Relationships>
</file>

<file path=ppt/slides/_rels/slide54.xml.rels><?xml version="1.0" encoding="UTF-8" standalone="yes"?>
<Relationships xmlns="http://schemas.openxmlformats.org/package/2006/relationships"><Relationship Id="rId8" Type="http://schemas.openxmlformats.org/officeDocument/2006/relationships/image" Target="../media/image337.jpeg"/><Relationship Id="rId3" Type="http://schemas.openxmlformats.org/officeDocument/2006/relationships/image" Target="../media/image332.jpeg"/><Relationship Id="rId7" Type="http://schemas.openxmlformats.org/officeDocument/2006/relationships/image" Target="../media/image336.jpeg"/><Relationship Id="rId2" Type="http://schemas.openxmlformats.org/officeDocument/2006/relationships/image" Target="../media/image331.jpeg"/><Relationship Id="rId1" Type="http://schemas.openxmlformats.org/officeDocument/2006/relationships/slideLayout" Target="../slideLayouts/slideLayout20.xml"/><Relationship Id="rId6" Type="http://schemas.openxmlformats.org/officeDocument/2006/relationships/image" Target="../media/image335.jpeg"/><Relationship Id="rId11" Type="http://schemas.openxmlformats.org/officeDocument/2006/relationships/image" Target="../media/image340.jpeg"/><Relationship Id="rId5" Type="http://schemas.openxmlformats.org/officeDocument/2006/relationships/image" Target="../media/image334.jpeg"/><Relationship Id="rId10" Type="http://schemas.openxmlformats.org/officeDocument/2006/relationships/image" Target="../media/image339.jpeg"/><Relationship Id="rId4" Type="http://schemas.openxmlformats.org/officeDocument/2006/relationships/image" Target="../media/image333.jpeg"/><Relationship Id="rId9" Type="http://schemas.openxmlformats.org/officeDocument/2006/relationships/image" Target="../media/image338.jpeg"/></Relationships>
</file>

<file path=ppt/slides/_rels/slide55.xml.rels><?xml version="1.0" encoding="UTF-8" standalone="yes"?>
<Relationships xmlns="http://schemas.openxmlformats.org/package/2006/relationships"><Relationship Id="rId8" Type="http://schemas.openxmlformats.org/officeDocument/2006/relationships/image" Target="../media/image347.jpeg"/><Relationship Id="rId3" Type="http://schemas.openxmlformats.org/officeDocument/2006/relationships/image" Target="../media/image342.jpeg"/><Relationship Id="rId7" Type="http://schemas.openxmlformats.org/officeDocument/2006/relationships/image" Target="../media/image346.jpeg"/><Relationship Id="rId2" Type="http://schemas.openxmlformats.org/officeDocument/2006/relationships/image" Target="../media/image341.jpeg"/><Relationship Id="rId1" Type="http://schemas.openxmlformats.org/officeDocument/2006/relationships/slideLayout" Target="../slideLayouts/slideLayout20.xml"/><Relationship Id="rId6" Type="http://schemas.openxmlformats.org/officeDocument/2006/relationships/image" Target="../media/image345.jpeg"/><Relationship Id="rId5" Type="http://schemas.openxmlformats.org/officeDocument/2006/relationships/image" Target="../media/image344.jpeg"/><Relationship Id="rId10" Type="http://schemas.openxmlformats.org/officeDocument/2006/relationships/image" Target="../media/image340.jpeg"/><Relationship Id="rId4" Type="http://schemas.openxmlformats.org/officeDocument/2006/relationships/image" Target="../media/image343.jpeg"/><Relationship Id="rId9" Type="http://schemas.openxmlformats.org/officeDocument/2006/relationships/image" Target="../media/image348.jpeg"/></Relationships>
</file>

<file path=ppt/slides/_rels/slide56.xml.rels><?xml version="1.0" encoding="UTF-8" standalone="yes"?>
<Relationships xmlns="http://schemas.openxmlformats.org/package/2006/relationships"><Relationship Id="rId8" Type="http://schemas.openxmlformats.org/officeDocument/2006/relationships/image" Target="../media/image355.jpeg"/><Relationship Id="rId3" Type="http://schemas.openxmlformats.org/officeDocument/2006/relationships/image" Target="../media/image350.jpeg"/><Relationship Id="rId7" Type="http://schemas.openxmlformats.org/officeDocument/2006/relationships/image" Target="../media/image354.jpeg"/><Relationship Id="rId12" Type="http://schemas.openxmlformats.org/officeDocument/2006/relationships/image" Target="../media/image340.jpeg"/><Relationship Id="rId2" Type="http://schemas.openxmlformats.org/officeDocument/2006/relationships/image" Target="../media/image349.jpeg"/><Relationship Id="rId1" Type="http://schemas.openxmlformats.org/officeDocument/2006/relationships/slideLayout" Target="../slideLayouts/slideLayout20.xml"/><Relationship Id="rId6" Type="http://schemas.openxmlformats.org/officeDocument/2006/relationships/image" Target="../media/image353.jpeg"/><Relationship Id="rId11" Type="http://schemas.openxmlformats.org/officeDocument/2006/relationships/image" Target="../media/image358.jpeg"/><Relationship Id="rId5" Type="http://schemas.openxmlformats.org/officeDocument/2006/relationships/image" Target="../media/image352.jpeg"/><Relationship Id="rId10" Type="http://schemas.openxmlformats.org/officeDocument/2006/relationships/image" Target="../media/image357.jpeg"/><Relationship Id="rId4" Type="http://schemas.openxmlformats.org/officeDocument/2006/relationships/image" Target="../media/image351.jpeg"/><Relationship Id="rId9" Type="http://schemas.openxmlformats.org/officeDocument/2006/relationships/image" Target="../media/image356.jpeg"/></Relationships>
</file>

<file path=ppt/slides/_rels/slide57.xml.rels><?xml version="1.0" encoding="UTF-8" standalone="yes"?>
<Relationships xmlns="http://schemas.openxmlformats.org/package/2006/relationships"><Relationship Id="rId8" Type="http://schemas.openxmlformats.org/officeDocument/2006/relationships/image" Target="../media/image365.jpeg"/><Relationship Id="rId3" Type="http://schemas.openxmlformats.org/officeDocument/2006/relationships/image" Target="../media/image360.jpeg"/><Relationship Id="rId7" Type="http://schemas.openxmlformats.org/officeDocument/2006/relationships/image" Target="../media/image364.jpeg"/><Relationship Id="rId2" Type="http://schemas.openxmlformats.org/officeDocument/2006/relationships/image" Target="../media/image359.jpeg"/><Relationship Id="rId1" Type="http://schemas.openxmlformats.org/officeDocument/2006/relationships/slideLayout" Target="../slideLayouts/slideLayout20.xml"/><Relationship Id="rId6" Type="http://schemas.openxmlformats.org/officeDocument/2006/relationships/image" Target="../media/image363.jpeg"/><Relationship Id="rId5" Type="http://schemas.openxmlformats.org/officeDocument/2006/relationships/image" Target="../media/image362.jpeg"/><Relationship Id="rId4" Type="http://schemas.openxmlformats.org/officeDocument/2006/relationships/image" Target="../media/image361.jpeg"/><Relationship Id="rId9" Type="http://schemas.openxmlformats.org/officeDocument/2006/relationships/image" Target="../media/image340.jpeg"/></Relationships>
</file>

<file path=ppt/slides/_rels/slide58.xml.rels><?xml version="1.0" encoding="UTF-8" standalone="yes"?>
<Relationships xmlns="http://schemas.openxmlformats.org/package/2006/relationships"><Relationship Id="rId8" Type="http://schemas.openxmlformats.org/officeDocument/2006/relationships/image" Target="../media/image372.jpeg"/><Relationship Id="rId3" Type="http://schemas.openxmlformats.org/officeDocument/2006/relationships/image" Target="../media/image367.jpeg"/><Relationship Id="rId7" Type="http://schemas.openxmlformats.org/officeDocument/2006/relationships/image" Target="../media/image371.jpeg"/><Relationship Id="rId2" Type="http://schemas.openxmlformats.org/officeDocument/2006/relationships/image" Target="../media/image366.jpeg"/><Relationship Id="rId1" Type="http://schemas.openxmlformats.org/officeDocument/2006/relationships/slideLayout" Target="../slideLayouts/slideLayout20.xml"/><Relationship Id="rId6" Type="http://schemas.openxmlformats.org/officeDocument/2006/relationships/image" Target="../media/image370.jpeg"/><Relationship Id="rId11" Type="http://schemas.openxmlformats.org/officeDocument/2006/relationships/image" Target="../media/image375.png"/><Relationship Id="rId5" Type="http://schemas.openxmlformats.org/officeDocument/2006/relationships/image" Target="../media/image369.jpeg"/><Relationship Id="rId10" Type="http://schemas.openxmlformats.org/officeDocument/2006/relationships/image" Target="../media/image374.jpeg"/><Relationship Id="rId4" Type="http://schemas.openxmlformats.org/officeDocument/2006/relationships/image" Target="../media/image368.jpeg"/><Relationship Id="rId9" Type="http://schemas.openxmlformats.org/officeDocument/2006/relationships/image" Target="../media/image373.jpeg"/></Relationships>
</file>

<file path=ppt/slides/_rels/slide59.xml.rels><?xml version="1.0" encoding="UTF-8" standalone="yes"?>
<Relationships xmlns="http://schemas.openxmlformats.org/package/2006/relationships"><Relationship Id="rId8" Type="http://schemas.openxmlformats.org/officeDocument/2006/relationships/image" Target="../media/image382.jpeg"/><Relationship Id="rId3" Type="http://schemas.openxmlformats.org/officeDocument/2006/relationships/image" Target="../media/image377.jpeg"/><Relationship Id="rId7" Type="http://schemas.openxmlformats.org/officeDocument/2006/relationships/image" Target="../media/image381.jpeg"/><Relationship Id="rId2" Type="http://schemas.openxmlformats.org/officeDocument/2006/relationships/image" Target="../media/image376.jpeg"/><Relationship Id="rId1" Type="http://schemas.openxmlformats.org/officeDocument/2006/relationships/slideLayout" Target="../slideLayouts/slideLayout20.xml"/><Relationship Id="rId6" Type="http://schemas.openxmlformats.org/officeDocument/2006/relationships/image" Target="../media/image380.jpeg"/><Relationship Id="rId5" Type="http://schemas.openxmlformats.org/officeDocument/2006/relationships/image" Target="../media/image379.jpeg"/><Relationship Id="rId4" Type="http://schemas.openxmlformats.org/officeDocument/2006/relationships/image" Target="../media/image378.jpeg"/><Relationship Id="rId9" Type="http://schemas.openxmlformats.org/officeDocument/2006/relationships/image" Target="../media/image375.pn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5.jpeg"/><Relationship Id="rId21" Type="http://schemas.openxmlformats.org/officeDocument/2006/relationships/image" Target="../media/image10.pn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5.xml"/><Relationship Id="rId16" Type="http://schemas.openxmlformats.org/officeDocument/2006/relationships/image" Target="../media/image28.jpeg"/><Relationship Id="rId20" Type="http://schemas.openxmlformats.org/officeDocument/2006/relationships/image" Target="../media/image32.jpeg"/><Relationship Id="rId1" Type="http://schemas.openxmlformats.org/officeDocument/2006/relationships/slideLayout" Target="../slideLayouts/slideLayout16.xml"/><Relationship Id="rId6" Type="http://schemas.openxmlformats.org/officeDocument/2006/relationships/image" Target="../media/image18.png"/><Relationship Id="rId11" Type="http://schemas.openxmlformats.org/officeDocument/2006/relationships/image" Target="../media/image23.jpeg"/><Relationship Id="rId24" Type="http://schemas.openxmlformats.org/officeDocument/2006/relationships/image" Target="../media/image33.jpeg"/><Relationship Id="rId5" Type="http://schemas.openxmlformats.org/officeDocument/2006/relationships/image" Target="../media/image17.jpeg"/><Relationship Id="rId15" Type="http://schemas.openxmlformats.org/officeDocument/2006/relationships/image" Target="../media/image27.jpeg"/><Relationship Id="rId23" Type="http://schemas.openxmlformats.org/officeDocument/2006/relationships/image" Target="../media/image12.jpeg"/><Relationship Id="rId10" Type="http://schemas.openxmlformats.org/officeDocument/2006/relationships/image" Target="../media/image22.jpeg"/><Relationship Id="rId19" Type="http://schemas.openxmlformats.org/officeDocument/2006/relationships/image" Target="../media/image31.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 Id="rId22"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384.emf"/><Relationship Id="rId2" Type="http://schemas.openxmlformats.org/officeDocument/2006/relationships/image" Target="../media/image383.emf"/><Relationship Id="rId1" Type="http://schemas.openxmlformats.org/officeDocument/2006/relationships/slideLayout" Target="../slideLayouts/slideLayout20.xml"/><Relationship Id="rId6" Type="http://schemas.openxmlformats.org/officeDocument/2006/relationships/image" Target="../media/image387.jpeg"/><Relationship Id="rId5" Type="http://schemas.openxmlformats.org/officeDocument/2006/relationships/image" Target="../media/image386.emf"/><Relationship Id="rId4" Type="http://schemas.openxmlformats.org/officeDocument/2006/relationships/image" Target="../media/image385.emf"/></Relationships>
</file>

<file path=ppt/slides/_rels/slide61.xml.rels><?xml version="1.0" encoding="UTF-8" standalone="yes"?>
<Relationships xmlns="http://schemas.openxmlformats.org/package/2006/relationships"><Relationship Id="rId3" Type="http://schemas.openxmlformats.org/officeDocument/2006/relationships/image" Target="../media/image389.emf"/><Relationship Id="rId2" Type="http://schemas.openxmlformats.org/officeDocument/2006/relationships/image" Target="../media/image388.emf"/><Relationship Id="rId1" Type="http://schemas.openxmlformats.org/officeDocument/2006/relationships/slideLayout" Target="../slideLayouts/slideLayout20.xml"/><Relationship Id="rId6" Type="http://schemas.openxmlformats.org/officeDocument/2006/relationships/image" Target="../media/image387.jpeg"/><Relationship Id="rId5" Type="http://schemas.openxmlformats.org/officeDocument/2006/relationships/image" Target="../media/image391.emf"/><Relationship Id="rId4" Type="http://schemas.openxmlformats.org/officeDocument/2006/relationships/image" Target="../media/image390.emf"/></Relationships>
</file>

<file path=ppt/slides/_rels/slide62.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2.jpeg"/><Relationship Id="rId4" Type="http://schemas.openxmlformats.org/officeDocument/2006/relationships/image" Target="../media/image393.jpeg"/></Relationships>
</file>

<file path=ppt/slides/_rels/slide63.xml.rels><?xml version="1.0" encoding="UTF-8" standalone="yes"?>
<Relationships xmlns="http://schemas.openxmlformats.org/package/2006/relationships"><Relationship Id="rId8" Type="http://schemas.openxmlformats.org/officeDocument/2006/relationships/image" Target="../media/image400.jpeg"/><Relationship Id="rId3" Type="http://schemas.openxmlformats.org/officeDocument/2006/relationships/image" Target="../media/image395.jpeg"/><Relationship Id="rId7" Type="http://schemas.openxmlformats.org/officeDocument/2006/relationships/image" Target="../media/image399.jpeg"/><Relationship Id="rId2" Type="http://schemas.openxmlformats.org/officeDocument/2006/relationships/image" Target="../media/image394.jpeg"/><Relationship Id="rId1" Type="http://schemas.openxmlformats.org/officeDocument/2006/relationships/slideLayout" Target="../slideLayouts/slideLayout20.xml"/><Relationship Id="rId6" Type="http://schemas.openxmlformats.org/officeDocument/2006/relationships/image" Target="../media/image398.jpeg"/><Relationship Id="rId11" Type="http://schemas.openxmlformats.org/officeDocument/2006/relationships/image" Target="../media/image403.jpeg"/><Relationship Id="rId5" Type="http://schemas.openxmlformats.org/officeDocument/2006/relationships/image" Target="../media/image397.jpeg"/><Relationship Id="rId10" Type="http://schemas.openxmlformats.org/officeDocument/2006/relationships/image" Target="../media/image402.jpeg"/><Relationship Id="rId4" Type="http://schemas.openxmlformats.org/officeDocument/2006/relationships/image" Target="../media/image396.jpeg"/><Relationship Id="rId9" Type="http://schemas.openxmlformats.org/officeDocument/2006/relationships/image" Target="../media/image401.jpeg"/></Relationships>
</file>

<file path=ppt/slides/_rels/slide64.xml.rels><?xml version="1.0" encoding="UTF-8" standalone="yes"?>
<Relationships xmlns="http://schemas.openxmlformats.org/package/2006/relationships"><Relationship Id="rId8" Type="http://schemas.openxmlformats.org/officeDocument/2006/relationships/image" Target="../media/image410.jpeg"/><Relationship Id="rId3" Type="http://schemas.openxmlformats.org/officeDocument/2006/relationships/image" Target="../media/image405.jpeg"/><Relationship Id="rId7" Type="http://schemas.openxmlformats.org/officeDocument/2006/relationships/image" Target="../media/image409.jpeg"/><Relationship Id="rId2" Type="http://schemas.openxmlformats.org/officeDocument/2006/relationships/image" Target="../media/image404.jpeg"/><Relationship Id="rId1" Type="http://schemas.openxmlformats.org/officeDocument/2006/relationships/slideLayout" Target="../slideLayouts/slideLayout20.xml"/><Relationship Id="rId6" Type="http://schemas.openxmlformats.org/officeDocument/2006/relationships/image" Target="../media/image408.jpeg"/><Relationship Id="rId11" Type="http://schemas.openxmlformats.org/officeDocument/2006/relationships/image" Target="../media/image412.jpeg"/><Relationship Id="rId5" Type="http://schemas.openxmlformats.org/officeDocument/2006/relationships/image" Target="../media/image407.jpeg"/><Relationship Id="rId10" Type="http://schemas.openxmlformats.org/officeDocument/2006/relationships/image" Target="../media/image403.jpeg"/><Relationship Id="rId4" Type="http://schemas.openxmlformats.org/officeDocument/2006/relationships/image" Target="../media/image406.jpeg"/><Relationship Id="rId9" Type="http://schemas.openxmlformats.org/officeDocument/2006/relationships/image" Target="../media/image411.jpeg"/></Relationships>
</file>

<file path=ppt/slides/_rels/slide65.xml.rels><?xml version="1.0" encoding="UTF-8" standalone="yes"?>
<Relationships xmlns="http://schemas.openxmlformats.org/package/2006/relationships"><Relationship Id="rId8" Type="http://schemas.openxmlformats.org/officeDocument/2006/relationships/image" Target="../media/image419.jpeg"/><Relationship Id="rId3" Type="http://schemas.openxmlformats.org/officeDocument/2006/relationships/image" Target="../media/image414.jpeg"/><Relationship Id="rId7" Type="http://schemas.openxmlformats.org/officeDocument/2006/relationships/image" Target="../media/image418.jpeg"/><Relationship Id="rId2" Type="http://schemas.openxmlformats.org/officeDocument/2006/relationships/image" Target="../media/image413.jpeg"/><Relationship Id="rId1" Type="http://schemas.openxmlformats.org/officeDocument/2006/relationships/slideLayout" Target="../slideLayouts/slideLayout20.xml"/><Relationship Id="rId6" Type="http://schemas.openxmlformats.org/officeDocument/2006/relationships/image" Target="../media/image417.jpeg"/><Relationship Id="rId11" Type="http://schemas.openxmlformats.org/officeDocument/2006/relationships/image" Target="../media/image403.jpeg"/><Relationship Id="rId5" Type="http://schemas.openxmlformats.org/officeDocument/2006/relationships/image" Target="../media/image416.jpeg"/><Relationship Id="rId10" Type="http://schemas.openxmlformats.org/officeDocument/2006/relationships/image" Target="../media/image421.jpeg"/><Relationship Id="rId4" Type="http://schemas.openxmlformats.org/officeDocument/2006/relationships/image" Target="../media/image415.jpeg"/><Relationship Id="rId9" Type="http://schemas.openxmlformats.org/officeDocument/2006/relationships/image" Target="../media/image420.jpeg"/></Relationships>
</file>

<file path=ppt/slides/_rels/slide66.xml.rels><?xml version="1.0" encoding="UTF-8" standalone="yes"?>
<Relationships xmlns="http://schemas.openxmlformats.org/package/2006/relationships"><Relationship Id="rId8" Type="http://schemas.openxmlformats.org/officeDocument/2006/relationships/image" Target="../media/image403.jpeg"/><Relationship Id="rId3" Type="http://schemas.openxmlformats.org/officeDocument/2006/relationships/image" Target="../media/image423.jpeg"/><Relationship Id="rId7" Type="http://schemas.openxmlformats.org/officeDocument/2006/relationships/image" Target="../media/image427.jpeg"/><Relationship Id="rId2" Type="http://schemas.openxmlformats.org/officeDocument/2006/relationships/image" Target="../media/image422.jpeg"/><Relationship Id="rId1" Type="http://schemas.openxmlformats.org/officeDocument/2006/relationships/slideLayout" Target="../slideLayouts/slideLayout20.xml"/><Relationship Id="rId6" Type="http://schemas.openxmlformats.org/officeDocument/2006/relationships/image" Target="../media/image426.jpeg"/><Relationship Id="rId5" Type="http://schemas.openxmlformats.org/officeDocument/2006/relationships/image" Target="../media/image425.jpeg"/><Relationship Id="rId4" Type="http://schemas.openxmlformats.org/officeDocument/2006/relationships/image" Target="../media/image424.jpeg"/></Relationships>
</file>

<file path=ppt/slides/_rels/slide67.xml.rels><?xml version="1.0" encoding="UTF-8" standalone="yes"?>
<Relationships xmlns="http://schemas.openxmlformats.org/package/2006/relationships"><Relationship Id="rId3" Type="http://schemas.openxmlformats.org/officeDocument/2006/relationships/image" Target="../media/image429.jpeg"/><Relationship Id="rId2" Type="http://schemas.openxmlformats.org/officeDocument/2006/relationships/image" Target="../media/image428.jpeg"/><Relationship Id="rId1" Type="http://schemas.openxmlformats.org/officeDocument/2006/relationships/slideLayout" Target="../slideLayouts/slideLayout20.xml"/><Relationship Id="rId6" Type="http://schemas.openxmlformats.org/officeDocument/2006/relationships/image" Target="../media/image403.jpeg"/><Relationship Id="rId5" Type="http://schemas.openxmlformats.org/officeDocument/2006/relationships/image" Target="../media/image431.jpeg"/><Relationship Id="rId4" Type="http://schemas.openxmlformats.org/officeDocument/2006/relationships/image" Target="../media/image430.jpeg"/></Relationships>
</file>

<file path=ppt/slides/_rels/slide68.xml.rels><?xml version="1.0" encoding="UTF-8" standalone="yes"?>
<Relationships xmlns="http://schemas.openxmlformats.org/package/2006/relationships"><Relationship Id="rId3" Type="http://schemas.openxmlformats.org/officeDocument/2006/relationships/image" Target="../media/image432.gif"/><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12.jpeg"/><Relationship Id="rId4" Type="http://schemas.openxmlformats.org/officeDocument/2006/relationships/image" Target="../media/image433.jpeg"/></Relationships>
</file>

<file path=ppt/slides/_rels/slide69.xml.rels><?xml version="1.0" encoding="UTF-8" standalone="yes"?>
<Relationships xmlns="http://schemas.openxmlformats.org/package/2006/relationships"><Relationship Id="rId3" Type="http://schemas.openxmlformats.org/officeDocument/2006/relationships/image" Target="../media/image435.jpeg"/><Relationship Id="rId2" Type="http://schemas.openxmlformats.org/officeDocument/2006/relationships/image" Target="../media/image434.jpeg"/><Relationship Id="rId1" Type="http://schemas.openxmlformats.org/officeDocument/2006/relationships/slideLayout" Target="../slideLayouts/slideLayout20.xml"/><Relationship Id="rId6" Type="http://schemas.openxmlformats.org/officeDocument/2006/relationships/image" Target="../media/image432.gif"/><Relationship Id="rId5" Type="http://schemas.openxmlformats.org/officeDocument/2006/relationships/image" Target="../media/image437.jpeg"/><Relationship Id="rId4" Type="http://schemas.openxmlformats.org/officeDocument/2006/relationships/image" Target="../media/image436.jpe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2.jpeg"/><Relationship Id="rId4" Type="http://schemas.openxmlformats.org/officeDocument/2006/relationships/image" Target="../media/image35.jpeg"/></Relationships>
</file>

<file path=ppt/slides/_rels/slide70.xml.rels><?xml version="1.0" encoding="UTF-8" standalone="yes"?>
<Relationships xmlns="http://schemas.openxmlformats.org/package/2006/relationships"><Relationship Id="rId3" Type="http://schemas.openxmlformats.org/officeDocument/2006/relationships/image" Target="../media/image439.jpeg"/><Relationship Id="rId2" Type="http://schemas.openxmlformats.org/officeDocument/2006/relationships/image" Target="../media/image438.jpeg"/><Relationship Id="rId1" Type="http://schemas.openxmlformats.org/officeDocument/2006/relationships/slideLayout" Target="../slideLayouts/slideLayout20.xml"/><Relationship Id="rId6" Type="http://schemas.openxmlformats.org/officeDocument/2006/relationships/image" Target="../media/image432.gif"/><Relationship Id="rId5" Type="http://schemas.openxmlformats.org/officeDocument/2006/relationships/image" Target="../media/image441.jpeg"/><Relationship Id="rId4" Type="http://schemas.openxmlformats.org/officeDocument/2006/relationships/image" Target="../media/image440.jpeg"/></Relationships>
</file>

<file path=ppt/slides/_rels/slide71.xml.rels><?xml version="1.0" encoding="UTF-8" standalone="yes"?>
<Relationships xmlns="http://schemas.openxmlformats.org/package/2006/relationships"><Relationship Id="rId3" Type="http://schemas.openxmlformats.org/officeDocument/2006/relationships/image" Target="../media/image443.jpeg"/><Relationship Id="rId2" Type="http://schemas.openxmlformats.org/officeDocument/2006/relationships/image" Target="../media/image442.jpeg"/><Relationship Id="rId1" Type="http://schemas.openxmlformats.org/officeDocument/2006/relationships/slideLayout" Target="../slideLayouts/slideLayout20.xml"/><Relationship Id="rId6" Type="http://schemas.openxmlformats.org/officeDocument/2006/relationships/image" Target="../media/image432.gif"/><Relationship Id="rId5" Type="http://schemas.openxmlformats.org/officeDocument/2006/relationships/image" Target="../media/image445.jpeg"/><Relationship Id="rId4" Type="http://schemas.openxmlformats.org/officeDocument/2006/relationships/image" Target="../media/image444.jpeg"/></Relationships>
</file>

<file path=ppt/slides/_rels/slide72.xml.rels><?xml version="1.0" encoding="UTF-8" standalone="yes"?>
<Relationships xmlns="http://schemas.openxmlformats.org/package/2006/relationships"><Relationship Id="rId3" Type="http://schemas.openxmlformats.org/officeDocument/2006/relationships/image" Target="../media/image447.jpeg"/><Relationship Id="rId2" Type="http://schemas.openxmlformats.org/officeDocument/2006/relationships/image" Target="../media/image446.jpeg"/><Relationship Id="rId1" Type="http://schemas.openxmlformats.org/officeDocument/2006/relationships/slideLayout" Target="../slideLayouts/slideLayout20.xml"/><Relationship Id="rId6" Type="http://schemas.openxmlformats.org/officeDocument/2006/relationships/image" Target="../media/image432.gif"/><Relationship Id="rId5" Type="http://schemas.openxmlformats.org/officeDocument/2006/relationships/image" Target="../media/image449.jpeg"/><Relationship Id="rId4" Type="http://schemas.openxmlformats.org/officeDocument/2006/relationships/image" Target="../media/image448.jpeg"/></Relationships>
</file>

<file path=ppt/slides/_rels/slide73.xml.rels><?xml version="1.0" encoding="UTF-8" standalone="yes"?>
<Relationships xmlns="http://schemas.openxmlformats.org/package/2006/relationships"><Relationship Id="rId8" Type="http://schemas.openxmlformats.org/officeDocument/2006/relationships/image" Target="../media/image432.gif"/><Relationship Id="rId3" Type="http://schemas.openxmlformats.org/officeDocument/2006/relationships/image" Target="../media/image451.jpeg"/><Relationship Id="rId7" Type="http://schemas.openxmlformats.org/officeDocument/2006/relationships/image" Target="../media/image455.jpeg"/><Relationship Id="rId2" Type="http://schemas.openxmlformats.org/officeDocument/2006/relationships/image" Target="../media/image450.jpeg"/><Relationship Id="rId1" Type="http://schemas.openxmlformats.org/officeDocument/2006/relationships/slideLayout" Target="../slideLayouts/slideLayout20.xml"/><Relationship Id="rId6" Type="http://schemas.openxmlformats.org/officeDocument/2006/relationships/image" Target="../media/image454.jpeg"/><Relationship Id="rId5" Type="http://schemas.openxmlformats.org/officeDocument/2006/relationships/image" Target="../media/image453.jpeg"/><Relationship Id="rId4" Type="http://schemas.openxmlformats.org/officeDocument/2006/relationships/image" Target="../media/image452.jpeg"/></Relationships>
</file>

<file path=ppt/slides/_rels/slide74.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12.jpeg"/><Relationship Id="rId4" Type="http://schemas.openxmlformats.org/officeDocument/2006/relationships/image" Target="../media/image457.jpeg"/></Relationships>
</file>

<file path=ppt/slides/_rels/slide75.xml.rels><?xml version="1.0" encoding="UTF-8" standalone="yes"?>
<Relationships xmlns="http://schemas.openxmlformats.org/package/2006/relationships"><Relationship Id="rId8" Type="http://schemas.openxmlformats.org/officeDocument/2006/relationships/image" Target="../media/image464.jpeg"/><Relationship Id="rId3" Type="http://schemas.openxmlformats.org/officeDocument/2006/relationships/image" Target="../media/image459.jpeg"/><Relationship Id="rId7" Type="http://schemas.openxmlformats.org/officeDocument/2006/relationships/image" Target="../media/image463.jpeg"/><Relationship Id="rId2" Type="http://schemas.openxmlformats.org/officeDocument/2006/relationships/image" Target="../media/image458.jpeg"/><Relationship Id="rId1" Type="http://schemas.openxmlformats.org/officeDocument/2006/relationships/slideLayout" Target="../slideLayouts/slideLayout20.xml"/><Relationship Id="rId6" Type="http://schemas.openxmlformats.org/officeDocument/2006/relationships/image" Target="../media/image462.jpeg"/><Relationship Id="rId5" Type="http://schemas.openxmlformats.org/officeDocument/2006/relationships/image" Target="../media/image461.jpeg"/><Relationship Id="rId4" Type="http://schemas.openxmlformats.org/officeDocument/2006/relationships/image" Target="../media/image460.jpeg"/></Relationships>
</file>

<file path=ppt/slides/_rels/slide76.xml.rels><?xml version="1.0" encoding="UTF-8" standalone="yes"?>
<Relationships xmlns="http://schemas.openxmlformats.org/package/2006/relationships"><Relationship Id="rId8" Type="http://schemas.openxmlformats.org/officeDocument/2006/relationships/image" Target="../media/image464.jpeg"/><Relationship Id="rId3" Type="http://schemas.openxmlformats.org/officeDocument/2006/relationships/image" Target="../media/image466.jpeg"/><Relationship Id="rId7" Type="http://schemas.openxmlformats.org/officeDocument/2006/relationships/image" Target="../media/image470.jpeg"/><Relationship Id="rId2" Type="http://schemas.openxmlformats.org/officeDocument/2006/relationships/image" Target="../media/image465.jpeg"/><Relationship Id="rId1" Type="http://schemas.openxmlformats.org/officeDocument/2006/relationships/slideLayout" Target="../slideLayouts/slideLayout20.xml"/><Relationship Id="rId6" Type="http://schemas.openxmlformats.org/officeDocument/2006/relationships/image" Target="../media/image469.jpeg"/><Relationship Id="rId5" Type="http://schemas.openxmlformats.org/officeDocument/2006/relationships/image" Target="../media/image468.jpeg"/><Relationship Id="rId4" Type="http://schemas.openxmlformats.org/officeDocument/2006/relationships/image" Target="../media/image467.jpeg"/></Relationships>
</file>

<file path=ppt/slides/_rels/slide77.xml.rels><?xml version="1.0" encoding="UTF-8" standalone="yes"?>
<Relationships xmlns="http://schemas.openxmlformats.org/package/2006/relationships"><Relationship Id="rId3" Type="http://schemas.openxmlformats.org/officeDocument/2006/relationships/image" Target="../media/image472.jpeg"/><Relationship Id="rId2" Type="http://schemas.openxmlformats.org/officeDocument/2006/relationships/image" Target="../media/image471.jpeg"/><Relationship Id="rId1" Type="http://schemas.openxmlformats.org/officeDocument/2006/relationships/slideLayout" Target="../slideLayouts/slideLayout20.xml"/><Relationship Id="rId6" Type="http://schemas.openxmlformats.org/officeDocument/2006/relationships/image" Target="../media/image464.jpeg"/><Relationship Id="rId5" Type="http://schemas.openxmlformats.org/officeDocument/2006/relationships/image" Target="../media/image474.jpeg"/><Relationship Id="rId4" Type="http://schemas.openxmlformats.org/officeDocument/2006/relationships/image" Target="../media/image473.jpeg"/></Relationships>
</file>

<file path=ppt/slides/_rels/slide78.xml.rels><?xml version="1.0" encoding="UTF-8" standalone="yes"?>
<Relationships xmlns="http://schemas.openxmlformats.org/package/2006/relationships"><Relationship Id="rId3" Type="http://schemas.openxmlformats.org/officeDocument/2006/relationships/image" Target="../media/image476.jpeg"/><Relationship Id="rId2" Type="http://schemas.openxmlformats.org/officeDocument/2006/relationships/image" Target="../media/image475.jpeg"/><Relationship Id="rId1" Type="http://schemas.openxmlformats.org/officeDocument/2006/relationships/slideLayout" Target="../slideLayouts/slideLayout20.xml"/><Relationship Id="rId6" Type="http://schemas.openxmlformats.org/officeDocument/2006/relationships/image" Target="../media/image464.jpeg"/><Relationship Id="rId5" Type="http://schemas.openxmlformats.org/officeDocument/2006/relationships/image" Target="../media/image478.jpeg"/><Relationship Id="rId4" Type="http://schemas.openxmlformats.org/officeDocument/2006/relationships/image" Target="../media/image477.jpeg"/></Relationships>
</file>

<file path=ppt/slides/_rels/slide79.xml.rels><?xml version="1.0" encoding="UTF-8" standalone="yes"?>
<Relationships xmlns="http://schemas.openxmlformats.org/package/2006/relationships"><Relationship Id="rId3" Type="http://schemas.openxmlformats.org/officeDocument/2006/relationships/image" Target="../media/image480.jpeg"/><Relationship Id="rId2" Type="http://schemas.openxmlformats.org/officeDocument/2006/relationships/image" Target="../media/image479.jpeg"/><Relationship Id="rId1" Type="http://schemas.openxmlformats.org/officeDocument/2006/relationships/slideLayout" Target="../slideLayouts/slideLayout20.xml"/><Relationship Id="rId6" Type="http://schemas.openxmlformats.org/officeDocument/2006/relationships/image" Target="../media/image464.jpeg"/><Relationship Id="rId5" Type="http://schemas.openxmlformats.org/officeDocument/2006/relationships/image" Target="../media/image478.jpeg"/><Relationship Id="rId4" Type="http://schemas.openxmlformats.org/officeDocument/2006/relationships/image" Target="../media/image481.jpeg"/></Relationships>
</file>

<file path=ppt/slides/_rels/slide8.xml.rels><?xml version="1.0" encoding="UTF-8" standalone="yes"?>
<Relationships xmlns="http://schemas.openxmlformats.org/package/2006/relationships"><Relationship Id="rId8" Type="http://schemas.openxmlformats.org/officeDocument/2006/relationships/image" Target="../media/image42.jpeg"/><Relationship Id="rId13" Type="http://schemas.microsoft.com/office/2007/relationships/hdphoto" Target="../media/hdphoto1.wdp"/><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10.png"/><Relationship Id="rId2" Type="http://schemas.openxmlformats.org/officeDocument/2006/relationships/image" Target="../media/image36.jpeg"/><Relationship Id="rId1" Type="http://schemas.openxmlformats.org/officeDocument/2006/relationships/slideLayout" Target="../slideLayouts/slideLayout20.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80.xml.rels><?xml version="1.0" encoding="UTF-8" standalone="yes"?>
<Relationships xmlns="http://schemas.openxmlformats.org/package/2006/relationships"><Relationship Id="rId3" Type="http://schemas.openxmlformats.org/officeDocument/2006/relationships/image" Target="../media/image483.jpeg"/><Relationship Id="rId2" Type="http://schemas.openxmlformats.org/officeDocument/2006/relationships/image" Target="../media/image482.jpeg"/><Relationship Id="rId1" Type="http://schemas.openxmlformats.org/officeDocument/2006/relationships/slideLayout" Target="../slideLayouts/slideLayout20.xml"/><Relationship Id="rId6" Type="http://schemas.openxmlformats.org/officeDocument/2006/relationships/image" Target="../media/image464.jpeg"/><Relationship Id="rId5" Type="http://schemas.openxmlformats.org/officeDocument/2006/relationships/image" Target="../media/image485.jpeg"/><Relationship Id="rId4" Type="http://schemas.openxmlformats.org/officeDocument/2006/relationships/image" Target="../media/image484.jpeg"/></Relationships>
</file>

<file path=ppt/slides/_rels/slide81.xml.rels><?xml version="1.0" encoding="UTF-8" standalone="yes"?>
<Relationships xmlns="http://schemas.openxmlformats.org/package/2006/relationships"><Relationship Id="rId8" Type="http://schemas.openxmlformats.org/officeDocument/2006/relationships/image" Target="../media/image464.jpeg"/><Relationship Id="rId3" Type="http://schemas.openxmlformats.org/officeDocument/2006/relationships/image" Target="../media/image487.jpeg"/><Relationship Id="rId7" Type="http://schemas.openxmlformats.org/officeDocument/2006/relationships/image" Target="../media/image491.jpeg"/><Relationship Id="rId2" Type="http://schemas.openxmlformats.org/officeDocument/2006/relationships/image" Target="../media/image486.jpeg"/><Relationship Id="rId1" Type="http://schemas.openxmlformats.org/officeDocument/2006/relationships/slideLayout" Target="../slideLayouts/slideLayout20.xml"/><Relationship Id="rId6" Type="http://schemas.openxmlformats.org/officeDocument/2006/relationships/image" Target="../media/image490.jpeg"/><Relationship Id="rId5" Type="http://schemas.openxmlformats.org/officeDocument/2006/relationships/image" Target="../media/image489.png"/><Relationship Id="rId4" Type="http://schemas.openxmlformats.org/officeDocument/2006/relationships/image" Target="../media/image488.jpeg"/></Relationships>
</file>

<file path=ppt/slides/_rels/slide82.xml.rels><?xml version="1.0" encoding="UTF-8" standalone="yes"?>
<Relationships xmlns="http://schemas.openxmlformats.org/package/2006/relationships"><Relationship Id="rId3" Type="http://schemas.openxmlformats.org/officeDocument/2006/relationships/image" Target="../media/image493.jpeg"/><Relationship Id="rId2" Type="http://schemas.openxmlformats.org/officeDocument/2006/relationships/image" Target="../media/image492.jpeg"/><Relationship Id="rId1" Type="http://schemas.openxmlformats.org/officeDocument/2006/relationships/slideLayout" Target="../slideLayouts/slideLayout20.xml"/><Relationship Id="rId4" Type="http://schemas.openxmlformats.org/officeDocument/2006/relationships/image" Target="../media/image464.jpeg"/></Relationships>
</file>

<file path=ppt/slides/_rels/slide83.xml.rels><?xml version="1.0" encoding="UTF-8" standalone="yes"?>
<Relationships xmlns="http://schemas.openxmlformats.org/package/2006/relationships"><Relationship Id="rId3" Type="http://schemas.openxmlformats.org/officeDocument/2006/relationships/image" Target="../media/image494.jpe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495.png"/></Relationships>
</file>

<file path=ppt/slides/_rels/slide84.xml.rels><?xml version="1.0" encoding="UTF-8" standalone="yes"?>
<Relationships xmlns="http://schemas.openxmlformats.org/package/2006/relationships"><Relationship Id="rId8" Type="http://schemas.openxmlformats.org/officeDocument/2006/relationships/image" Target="../media/image502.emf"/><Relationship Id="rId3" Type="http://schemas.openxmlformats.org/officeDocument/2006/relationships/image" Target="../media/image497.emf"/><Relationship Id="rId7" Type="http://schemas.openxmlformats.org/officeDocument/2006/relationships/image" Target="../media/image501.emf"/><Relationship Id="rId2" Type="http://schemas.openxmlformats.org/officeDocument/2006/relationships/image" Target="../media/image496.emf"/><Relationship Id="rId1" Type="http://schemas.openxmlformats.org/officeDocument/2006/relationships/slideLayout" Target="../slideLayouts/slideLayout20.xml"/><Relationship Id="rId6" Type="http://schemas.openxmlformats.org/officeDocument/2006/relationships/image" Target="../media/image500.emf"/><Relationship Id="rId5" Type="http://schemas.openxmlformats.org/officeDocument/2006/relationships/image" Target="../media/image499.emf"/><Relationship Id="rId10" Type="http://schemas.openxmlformats.org/officeDocument/2006/relationships/image" Target="../media/image36.jpeg"/><Relationship Id="rId4" Type="http://schemas.openxmlformats.org/officeDocument/2006/relationships/image" Target="../media/image498.emf"/><Relationship Id="rId9" Type="http://schemas.openxmlformats.org/officeDocument/2006/relationships/image" Target="../media/image503.emf"/></Relationships>
</file>

<file path=ppt/slides/_rels/slide85.xml.rels><?xml version="1.0" encoding="UTF-8" standalone="yes"?>
<Relationships xmlns="http://schemas.openxmlformats.org/package/2006/relationships"><Relationship Id="rId8" Type="http://schemas.openxmlformats.org/officeDocument/2006/relationships/image" Target="../media/image510.emf"/><Relationship Id="rId3" Type="http://schemas.openxmlformats.org/officeDocument/2006/relationships/image" Target="../media/image505.emf"/><Relationship Id="rId7" Type="http://schemas.openxmlformats.org/officeDocument/2006/relationships/image" Target="../media/image509.emf"/><Relationship Id="rId2" Type="http://schemas.openxmlformats.org/officeDocument/2006/relationships/image" Target="../media/image504.emf"/><Relationship Id="rId1" Type="http://schemas.openxmlformats.org/officeDocument/2006/relationships/slideLayout" Target="../slideLayouts/slideLayout20.xml"/><Relationship Id="rId6" Type="http://schemas.openxmlformats.org/officeDocument/2006/relationships/image" Target="../media/image508.emf"/><Relationship Id="rId5" Type="http://schemas.openxmlformats.org/officeDocument/2006/relationships/image" Target="../media/image507.emf"/><Relationship Id="rId10" Type="http://schemas.openxmlformats.org/officeDocument/2006/relationships/image" Target="../media/image36.jpeg"/><Relationship Id="rId4" Type="http://schemas.openxmlformats.org/officeDocument/2006/relationships/image" Target="../media/image506.emf"/><Relationship Id="rId9" Type="http://schemas.openxmlformats.org/officeDocument/2006/relationships/image" Target="../media/image511.emf"/></Relationships>
</file>

<file path=ppt/slides/_rels/slide86.xml.rels><?xml version="1.0" encoding="UTF-8" standalone="yes"?>
<Relationships xmlns="http://schemas.openxmlformats.org/package/2006/relationships"><Relationship Id="rId8" Type="http://schemas.openxmlformats.org/officeDocument/2006/relationships/image" Target="../media/image517.emf"/><Relationship Id="rId3" Type="http://schemas.openxmlformats.org/officeDocument/2006/relationships/image" Target="../media/image512.emf"/><Relationship Id="rId7" Type="http://schemas.openxmlformats.org/officeDocument/2006/relationships/image" Target="../media/image516.emf"/><Relationship Id="rId2" Type="http://schemas.openxmlformats.org/officeDocument/2006/relationships/image" Target="../media/image36.jpeg"/><Relationship Id="rId1" Type="http://schemas.openxmlformats.org/officeDocument/2006/relationships/slideLayout" Target="../slideLayouts/slideLayout20.xml"/><Relationship Id="rId6" Type="http://schemas.openxmlformats.org/officeDocument/2006/relationships/image" Target="../media/image515.emf"/><Relationship Id="rId11" Type="http://schemas.openxmlformats.org/officeDocument/2006/relationships/image" Target="../media/image520.emf"/><Relationship Id="rId5" Type="http://schemas.openxmlformats.org/officeDocument/2006/relationships/image" Target="../media/image514.emf"/><Relationship Id="rId10" Type="http://schemas.openxmlformats.org/officeDocument/2006/relationships/image" Target="../media/image519.emf"/><Relationship Id="rId4" Type="http://schemas.openxmlformats.org/officeDocument/2006/relationships/image" Target="../media/image513.emf"/><Relationship Id="rId9" Type="http://schemas.openxmlformats.org/officeDocument/2006/relationships/image" Target="../media/image518.emf"/></Relationships>
</file>

<file path=ppt/slides/_rels/slide87.xml.rels><?xml version="1.0" encoding="UTF-8" standalone="yes"?>
<Relationships xmlns="http://schemas.openxmlformats.org/package/2006/relationships"><Relationship Id="rId8" Type="http://schemas.openxmlformats.org/officeDocument/2006/relationships/image" Target="../media/image527.emf"/><Relationship Id="rId3" Type="http://schemas.openxmlformats.org/officeDocument/2006/relationships/image" Target="../media/image522.emf"/><Relationship Id="rId7" Type="http://schemas.openxmlformats.org/officeDocument/2006/relationships/image" Target="../media/image526.emf"/><Relationship Id="rId2" Type="http://schemas.openxmlformats.org/officeDocument/2006/relationships/image" Target="../media/image521.emf"/><Relationship Id="rId1" Type="http://schemas.openxmlformats.org/officeDocument/2006/relationships/slideLayout" Target="../slideLayouts/slideLayout20.xml"/><Relationship Id="rId6" Type="http://schemas.openxmlformats.org/officeDocument/2006/relationships/image" Target="../media/image525.emf"/><Relationship Id="rId5" Type="http://schemas.openxmlformats.org/officeDocument/2006/relationships/image" Target="../media/image524.emf"/><Relationship Id="rId10" Type="http://schemas.openxmlformats.org/officeDocument/2006/relationships/image" Target="../media/image36.jpeg"/><Relationship Id="rId4" Type="http://schemas.openxmlformats.org/officeDocument/2006/relationships/image" Target="../media/image523.emf"/><Relationship Id="rId9" Type="http://schemas.openxmlformats.org/officeDocument/2006/relationships/image" Target="../media/image528.emf"/></Relationships>
</file>

<file path=ppt/slides/_rels/slide8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530.emf"/><Relationship Id="rId7" Type="http://schemas.openxmlformats.org/officeDocument/2006/relationships/image" Target="../media/image534.emf"/><Relationship Id="rId2" Type="http://schemas.openxmlformats.org/officeDocument/2006/relationships/image" Target="../media/image529.jpg"/><Relationship Id="rId1" Type="http://schemas.openxmlformats.org/officeDocument/2006/relationships/slideLayout" Target="../slideLayouts/slideLayout20.xml"/><Relationship Id="rId6" Type="http://schemas.openxmlformats.org/officeDocument/2006/relationships/image" Target="../media/image533.emf"/><Relationship Id="rId5" Type="http://schemas.openxmlformats.org/officeDocument/2006/relationships/image" Target="../media/image532.emf"/><Relationship Id="rId4" Type="http://schemas.openxmlformats.org/officeDocument/2006/relationships/image" Target="../media/image531.emf"/></Relationships>
</file>

<file path=ppt/slides/_rels/slide89.xml.rels><?xml version="1.0" encoding="UTF-8" standalone="yes"?>
<Relationships xmlns="http://schemas.openxmlformats.org/package/2006/relationships"><Relationship Id="rId3" Type="http://schemas.openxmlformats.org/officeDocument/2006/relationships/image" Target="../media/image536.emf"/><Relationship Id="rId2" Type="http://schemas.openxmlformats.org/officeDocument/2006/relationships/image" Target="../media/image535.emf"/><Relationship Id="rId1" Type="http://schemas.openxmlformats.org/officeDocument/2006/relationships/slideLayout" Target="../slideLayouts/slideLayout20.xml"/><Relationship Id="rId6" Type="http://schemas.openxmlformats.org/officeDocument/2006/relationships/image" Target="../media/image36.jpeg"/><Relationship Id="rId5" Type="http://schemas.openxmlformats.org/officeDocument/2006/relationships/image" Target="../media/image538.emf"/><Relationship Id="rId4" Type="http://schemas.openxmlformats.org/officeDocument/2006/relationships/image" Target="../media/image537.emf"/></Relationships>
</file>

<file path=ppt/slides/_rels/slide9.xml.rels><?xml version="1.0" encoding="UTF-8" standalone="yes"?>
<Relationships xmlns="http://schemas.openxmlformats.org/package/2006/relationships"><Relationship Id="rId8" Type="http://schemas.openxmlformats.org/officeDocument/2006/relationships/image" Target="../media/image52.jpeg"/><Relationship Id="rId13" Type="http://schemas.microsoft.com/office/2007/relationships/hdphoto" Target="../media/hdphoto1.wdp"/><Relationship Id="rId3" Type="http://schemas.openxmlformats.org/officeDocument/2006/relationships/image" Target="../media/image47.jpeg"/><Relationship Id="rId7" Type="http://schemas.openxmlformats.org/officeDocument/2006/relationships/image" Target="../media/image51.png"/><Relationship Id="rId12" Type="http://schemas.openxmlformats.org/officeDocument/2006/relationships/image" Target="../media/image10.png"/><Relationship Id="rId2" Type="http://schemas.openxmlformats.org/officeDocument/2006/relationships/image" Target="../media/image46.jpeg"/><Relationship Id="rId1" Type="http://schemas.openxmlformats.org/officeDocument/2006/relationships/slideLayout" Target="../slideLayouts/slideLayout20.xml"/><Relationship Id="rId6" Type="http://schemas.openxmlformats.org/officeDocument/2006/relationships/image" Target="../media/image50.png"/><Relationship Id="rId11" Type="http://schemas.openxmlformats.org/officeDocument/2006/relationships/image" Target="../media/image45.jpeg"/><Relationship Id="rId5" Type="http://schemas.openxmlformats.org/officeDocument/2006/relationships/image" Target="../media/image49.jpeg"/><Relationship Id="rId10" Type="http://schemas.openxmlformats.org/officeDocument/2006/relationships/image" Target="../media/image36.jpeg"/><Relationship Id="rId4" Type="http://schemas.openxmlformats.org/officeDocument/2006/relationships/image" Target="../media/image48.jpeg"/><Relationship Id="rId9" Type="http://schemas.openxmlformats.org/officeDocument/2006/relationships/image" Target="../media/image53.jpeg"/></Relationships>
</file>

<file path=ppt/slides/_rels/slide90.xml.rels><?xml version="1.0" encoding="UTF-8" standalone="yes"?>
<Relationships xmlns="http://schemas.openxmlformats.org/package/2006/relationships"><Relationship Id="rId3" Type="http://schemas.openxmlformats.org/officeDocument/2006/relationships/image" Target="../media/image539.jpe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12.jpeg"/><Relationship Id="rId5" Type="http://schemas.microsoft.com/office/2007/relationships/hdphoto" Target="../media/hdphoto3.wdp"/><Relationship Id="rId4" Type="http://schemas.openxmlformats.org/officeDocument/2006/relationships/image" Target="../media/image540.png"/></Relationships>
</file>

<file path=ppt/slides/_rels/slide91.xml.rels><?xml version="1.0" encoding="UTF-8" standalone="yes"?>
<Relationships xmlns="http://schemas.openxmlformats.org/package/2006/relationships"><Relationship Id="rId8" Type="http://schemas.openxmlformats.org/officeDocument/2006/relationships/image" Target="../media/image547.jpeg"/><Relationship Id="rId3" Type="http://schemas.openxmlformats.org/officeDocument/2006/relationships/image" Target="../media/image542.emf"/><Relationship Id="rId7" Type="http://schemas.openxmlformats.org/officeDocument/2006/relationships/image" Target="../media/image546.emf"/><Relationship Id="rId2" Type="http://schemas.openxmlformats.org/officeDocument/2006/relationships/image" Target="../media/image541.emf"/><Relationship Id="rId1" Type="http://schemas.openxmlformats.org/officeDocument/2006/relationships/slideLayout" Target="../slideLayouts/slideLayout21.xml"/><Relationship Id="rId6" Type="http://schemas.openxmlformats.org/officeDocument/2006/relationships/image" Target="../media/image545.emf"/><Relationship Id="rId5" Type="http://schemas.openxmlformats.org/officeDocument/2006/relationships/image" Target="../media/image544.emf"/><Relationship Id="rId4" Type="http://schemas.openxmlformats.org/officeDocument/2006/relationships/image" Target="../media/image543.emf"/></Relationships>
</file>

<file path=ppt/slides/_rels/slide92.xml.rels><?xml version="1.0" encoding="UTF-8" standalone="yes"?>
<Relationships xmlns="http://schemas.openxmlformats.org/package/2006/relationships"><Relationship Id="rId8" Type="http://schemas.openxmlformats.org/officeDocument/2006/relationships/image" Target="../media/image547.jpeg"/><Relationship Id="rId3" Type="http://schemas.openxmlformats.org/officeDocument/2006/relationships/image" Target="../media/image549.emf"/><Relationship Id="rId7" Type="http://schemas.openxmlformats.org/officeDocument/2006/relationships/image" Target="../media/image553.emf"/><Relationship Id="rId2" Type="http://schemas.openxmlformats.org/officeDocument/2006/relationships/image" Target="../media/image548.emf"/><Relationship Id="rId1" Type="http://schemas.openxmlformats.org/officeDocument/2006/relationships/slideLayout" Target="../slideLayouts/slideLayout21.xml"/><Relationship Id="rId6" Type="http://schemas.openxmlformats.org/officeDocument/2006/relationships/image" Target="../media/image552.emf"/><Relationship Id="rId5" Type="http://schemas.openxmlformats.org/officeDocument/2006/relationships/image" Target="../media/image551.emf"/><Relationship Id="rId4" Type="http://schemas.openxmlformats.org/officeDocument/2006/relationships/image" Target="../media/image550.emf"/></Relationships>
</file>

<file path=ppt/slides/_rels/slide93.xml.rels><?xml version="1.0" encoding="UTF-8" standalone="yes"?>
<Relationships xmlns="http://schemas.openxmlformats.org/package/2006/relationships"><Relationship Id="rId8" Type="http://schemas.openxmlformats.org/officeDocument/2006/relationships/image" Target="../media/image547.jpeg"/><Relationship Id="rId3" Type="http://schemas.openxmlformats.org/officeDocument/2006/relationships/image" Target="../media/image555.emf"/><Relationship Id="rId7" Type="http://schemas.openxmlformats.org/officeDocument/2006/relationships/image" Target="../media/image559.jpeg"/><Relationship Id="rId2" Type="http://schemas.openxmlformats.org/officeDocument/2006/relationships/image" Target="../media/image554.emf"/><Relationship Id="rId1" Type="http://schemas.openxmlformats.org/officeDocument/2006/relationships/slideLayout" Target="../slideLayouts/slideLayout21.xml"/><Relationship Id="rId6" Type="http://schemas.openxmlformats.org/officeDocument/2006/relationships/image" Target="../media/image558.jpg"/><Relationship Id="rId5" Type="http://schemas.openxmlformats.org/officeDocument/2006/relationships/image" Target="../media/image557.jpeg"/><Relationship Id="rId4" Type="http://schemas.openxmlformats.org/officeDocument/2006/relationships/image" Target="../media/image556.emf"/></Relationships>
</file>

<file path=ppt/slides/_rels/slide94.xml.rels><?xml version="1.0" encoding="UTF-8" standalone="yes"?>
<Relationships xmlns="http://schemas.openxmlformats.org/package/2006/relationships"><Relationship Id="rId8" Type="http://schemas.openxmlformats.org/officeDocument/2006/relationships/image" Target="../media/image547.jpeg"/><Relationship Id="rId3" Type="http://schemas.openxmlformats.org/officeDocument/2006/relationships/image" Target="../media/image561.emf"/><Relationship Id="rId7" Type="http://schemas.openxmlformats.org/officeDocument/2006/relationships/image" Target="../media/image565.emf"/><Relationship Id="rId2" Type="http://schemas.openxmlformats.org/officeDocument/2006/relationships/image" Target="../media/image560.emf"/><Relationship Id="rId1" Type="http://schemas.openxmlformats.org/officeDocument/2006/relationships/slideLayout" Target="../slideLayouts/slideLayout20.xml"/><Relationship Id="rId6" Type="http://schemas.openxmlformats.org/officeDocument/2006/relationships/image" Target="../media/image564.emf"/><Relationship Id="rId5" Type="http://schemas.openxmlformats.org/officeDocument/2006/relationships/image" Target="../media/image563.emf"/><Relationship Id="rId4" Type="http://schemas.openxmlformats.org/officeDocument/2006/relationships/image" Target="../media/image562.emf"/></Relationships>
</file>

<file path=ppt/slides/_rels/slide95.xml.rels><?xml version="1.0" encoding="UTF-8" standalone="yes"?>
<Relationships xmlns="http://schemas.openxmlformats.org/package/2006/relationships"><Relationship Id="rId3" Type="http://schemas.openxmlformats.org/officeDocument/2006/relationships/image" Target="../media/image567.emf"/><Relationship Id="rId7" Type="http://schemas.openxmlformats.org/officeDocument/2006/relationships/image" Target="../media/image547.jpeg"/><Relationship Id="rId2" Type="http://schemas.openxmlformats.org/officeDocument/2006/relationships/image" Target="../media/image566.emf"/><Relationship Id="rId1" Type="http://schemas.openxmlformats.org/officeDocument/2006/relationships/slideLayout" Target="../slideLayouts/slideLayout20.xml"/><Relationship Id="rId6" Type="http://schemas.openxmlformats.org/officeDocument/2006/relationships/image" Target="../media/image570.emf"/><Relationship Id="rId5" Type="http://schemas.openxmlformats.org/officeDocument/2006/relationships/image" Target="../media/image569.png"/><Relationship Id="rId4" Type="http://schemas.openxmlformats.org/officeDocument/2006/relationships/image" Target="../media/image568.emf"/></Relationships>
</file>

<file path=ppt/slides/_rels/slide96.xml.rels><?xml version="1.0" encoding="UTF-8" standalone="yes"?>
<Relationships xmlns="http://schemas.openxmlformats.org/package/2006/relationships"><Relationship Id="rId8" Type="http://schemas.openxmlformats.org/officeDocument/2006/relationships/image" Target="../media/image577.emf"/><Relationship Id="rId3" Type="http://schemas.openxmlformats.org/officeDocument/2006/relationships/image" Target="../media/image572.emf"/><Relationship Id="rId7" Type="http://schemas.openxmlformats.org/officeDocument/2006/relationships/image" Target="../media/image576.emf"/><Relationship Id="rId2" Type="http://schemas.openxmlformats.org/officeDocument/2006/relationships/image" Target="../media/image571.emf"/><Relationship Id="rId1" Type="http://schemas.openxmlformats.org/officeDocument/2006/relationships/slideLayout" Target="../slideLayouts/slideLayout20.xml"/><Relationship Id="rId6" Type="http://schemas.openxmlformats.org/officeDocument/2006/relationships/image" Target="../media/image575.emf"/><Relationship Id="rId5" Type="http://schemas.openxmlformats.org/officeDocument/2006/relationships/image" Target="../media/image574.emf"/><Relationship Id="rId10" Type="http://schemas.openxmlformats.org/officeDocument/2006/relationships/image" Target="../media/image547.jpeg"/><Relationship Id="rId4" Type="http://schemas.openxmlformats.org/officeDocument/2006/relationships/image" Target="../media/image573.emf"/><Relationship Id="rId9" Type="http://schemas.openxmlformats.org/officeDocument/2006/relationships/image" Target="../media/image578.emf"/></Relationships>
</file>

<file path=ppt/slides/_rels/slide97.xml.rels><?xml version="1.0" encoding="UTF-8" standalone="yes"?>
<Relationships xmlns="http://schemas.openxmlformats.org/package/2006/relationships"><Relationship Id="rId8" Type="http://schemas.openxmlformats.org/officeDocument/2006/relationships/image" Target="../media/image585.emf"/><Relationship Id="rId3" Type="http://schemas.openxmlformats.org/officeDocument/2006/relationships/image" Target="../media/image580.emf"/><Relationship Id="rId7" Type="http://schemas.openxmlformats.org/officeDocument/2006/relationships/image" Target="../media/image584.emf"/><Relationship Id="rId2" Type="http://schemas.openxmlformats.org/officeDocument/2006/relationships/image" Target="../media/image579.png"/><Relationship Id="rId1" Type="http://schemas.openxmlformats.org/officeDocument/2006/relationships/slideLayout" Target="../slideLayouts/slideLayout20.xml"/><Relationship Id="rId6" Type="http://schemas.openxmlformats.org/officeDocument/2006/relationships/image" Target="../media/image583.emf"/><Relationship Id="rId5" Type="http://schemas.openxmlformats.org/officeDocument/2006/relationships/image" Target="../media/image582.emf"/><Relationship Id="rId4" Type="http://schemas.openxmlformats.org/officeDocument/2006/relationships/image" Target="../media/image581.jpeg"/><Relationship Id="rId9" Type="http://schemas.openxmlformats.org/officeDocument/2006/relationships/image" Target="../media/image547.jpeg"/></Relationships>
</file>

<file path=ppt/slides/_rels/slide98.xml.rels><?xml version="1.0" encoding="UTF-8" standalone="yes"?>
<Relationships xmlns="http://schemas.openxmlformats.org/package/2006/relationships"><Relationship Id="rId3" Type="http://schemas.openxmlformats.org/officeDocument/2006/relationships/image" Target="../media/image587.emf"/><Relationship Id="rId7" Type="http://schemas.openxmlformats.org/officeDocument/2006/relationships/image" Target="../media/image547.jpeg"/><Relationship Id="rId2" Type="http://schemas.openxmlformats.org/officeDocument/2006/relationships/image" Target="../media/image586.emf"/><Relationship Id="rId1" Type="http://schemas.openxmlformats.org/officeDocument/2006/relationships/slideLayout" Target="../slideLayouts/slideLayout20.xml"/><Relationship Id="rId6" Type="http://schemas.openxmlformats.org/officeDocument/2006/relationships/image" Target="../media/image590.emf"/><Relationship Id="rId5" Type="http://schemas.openxmlformats.org/officeDocument/2006/relationships/image" Target="../media/image589.emf"/><Relationship Id="rId4" Type="http://schemas.openxmlformats.org/officeDocument/2006/relationships/image" Target="../media/image588.emf"/></Relationships>
</file>

<file path=ppt/slides/_rels/slide99.xml.rels><?xml version="1.0" encoding="UTF-8" standalone="yes"?>
<Relationships xmlns="http://schemas.openxmlformats.org/package/2006/relationships"><Relationship Id="rId3" Type="http://schemas.openxmlformats.org/officeDocument/2006/relationships/image" Target="../media/image592.emf"/><Relationship Id="rId2" Type="http://schemas.openxmlformats.org/officeDocument/2006/relationships/image" Target="../media/image591.emf"/><Relationship Id="rId1" Type="http://schemas.openxmlformats.org/officeDocument/2006/relationships/slideLayout" Target="../slideLayouts/slideLayout20.xml"/><Relationship Id="rId6" Type="http://schemas.openxmlformats.org/officeDocument/2006/relationships/image" Target="../media/image547.jpeg"/><Relationship Id="rId5" Type="http://schemas.openxmlformats.org/officeDocument/2006/relationships/image" Target="../media/image594.jpeg"/><Relationship Id="rId4" Type="http://schemas.openxmlformats.org/officeDocument/2006/relationships/image" Target="../media/image59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7d195523061f1c0"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hidden="1"/>
          <p:cNvSpPr txBox="1"/>
          <p:nvPr/>
        </p:nvSpPr>
        <p:spPr>
          <a:xfrm>
            <a:off x="-355600" y="1803400"/>
            <a:ext cx="293927" cy="1016000"/>
          </a:xfrm>
          <a:prstGeom prst="rect">
            <a:avLst/>
          </a:prstGeom>
          <a:noFill/>
        </p:spPr>
        <p:txBody>
          <a:bodyPr vert="wordArtVert" rtlCol="0">
            <a:spAutoFit/>
          </a:bodyPr>
          <a:lstStyle/>
          <a:p>
            <a:r>
              <a:rPr lang="en-US" altLang="zh-CN" sz="100" smtClean="0"/>
              <a:t>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a:t>
            </a:r>
            <a:endParaRPr lang="zh-CN" altLang="en-US" sz="100"/>
          </a:p>
        </p:txBody>
      </p:sp>
      <p:sp>
        <p:nvSpPr>
          <p:cNvPr id="10" name="Rectangle 9"/>
          <p:cNvSpPr/>
          <p:nvPr/>
        </p:nvSpPr>
        <p:spPr>
          <a:xfrm>
            <a:off x="-9080" y="0"/>
            <a:ext cx="12210159" cy="6858000"/>
          </a:xfrm>
          <a:prstGeom prst="rect">
            <a:avLst/>
          </a:prstGeom>
          <a:solidFill>
            <a:srgbClr val="171717">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7696200" y="762000"/>
            <a:ext cx="3997044" cy="1391041"/>
          </a:xfrm>
          <a:prstGeom prst="rect">
            <a:avLst/>
          </a:prstGeom>
        </p:spPr>
      </p:pic>
      <p:sp>
        <p:nvSpPr>
          <p:cNvPr id="8" name="TextBox 7"/>
          <p:cNvSpPr txBox="1"/>
          <p:nvPr/>
        </p:nvSpPr>
        <p:spPr>
          <a:xfrm>
            <a:off x="5638800" y="2285587"/>
            <a:ext cx="6162675" cy="523220"/>
          </a:xfrm>
          <a:prstGeom prst="rect">
            <a:avLst/>
          </a:prstGeom>
          <a:noFill/>
        </p:spPr>
        <p:txBody>
          <a:bodyPr wrap="square" rtlCol="0">
            <a:spAutoFit/>
          </a:bodyPr>
          <a:lstStyle/>
          <a:p>
            <a:pPr algn="r"/>
            <a:r>
              <a:rPr lang="en-US" sz="2800" dirty="0" smtClean="0">
                <a:solidFill>
                  <a:srgbClr val="FFFFFF"/>
                </a:solidFill>
                <a:latin typeface="Arial" panose="020B0604020202020204" pitchFamily="34" charset="0"/>
                <a:cs typeface="Arial" panose="020B0604020202020204" pitchFamily="34" charset="0"/>
              </a:rPr>
              <a:t>COMPANY PROFILE</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 y="5884819"/>
            <a:ext cx="2266950" cy="773373"/>
          </a:xfrm>
          <a:prstGeom prst="rect">
            <a:avLst/>
          </a:prstGeom>
        </p:spPr>
      </p:pic>
    </p:spTree>
    <p:extLst>
      <p:ext uri="{BB962C8B-B14F-4D97-AF65-F5344CB8AC3E}">
        <p14:creationId xmlns:p14="http://schemas.microsoft.com/office/powerpoint/2010/main" val="11053605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13410" y="2802316"/>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Jenny</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TURNSTONE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6285623" y="2808152"/>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Await</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9171877" y="2808152"/>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Alight</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439844" y="549322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Paper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TURNSTONE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6453625" y="549322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Millbrae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9520169" y="549322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Sidewalk</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1" name="TextBox 20"/>
          <p:cNvSpPr txBox="1"/>
          <p:nvPr/>
        </p:nvSpPr>
        <p:spPr>
          <a:xfrm>
            <a:off x="3548063" y="5512274"/>
            <a:ext cx="231283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Personal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TURNSTONE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2" name="TextBox 21"/>
          <p:cNvSpPr txBox="1"/>
          <p:nvPr/>
        </p:nvSpPr>
        <p:spPr>
          <a:xfrm>
            <a:off x="3695141" y="2819400"/>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Bob</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4338" name="Picture 2" descr="Image result for steelcase jenny table"/>
          <p:cNvPicPr>
            <a:picLocks noChangeAspect="1" noChangeArrowheads="1"/>
          </p:cNvPicPr>
          <p:nvPr/>
        </p:nvPicPr>
        <p:blipFill rotWithShape="1">
          <a:blip r:embed="rId2">
            <a:extLst>
              <a:ext uri="{28A0092B-C50C-407E-A947-70E740481C1C}">
                <a14:useLocalDpi xmlns:a14="http://schemas.microsoft.com/office/drawing/2010/main" val="0"/>
              </a:ext>
            </a:extLst>
          </a:blip>
          <a:srcRect l="7747" t="21387" r="7877" b="22363"/>
          <a:stretch/>
        </p:blipFill>
        <p:spPr bwMode="auto">
          <a:xfrm>
            <a:off x="479747" y="1295401"/>
            <a:ext cx="2286000" cy="152399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result for coalesse bob tab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85" t="7842" r="8001" b="490"/>
          <a:stretch/>
        </p:blipFill>
        <p:spPr bwMode="auto">
          <a:xfrm>
            <a:off x="3790078" y="1188309"/>
            <a:ext cx="1828800" cy="163109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Image result for steelcase await table"/>
          <p:cNvPicPr>
            <a:picLocks noChangeAspect="1" noChangeArrowheads="1"/>
          </p:cNvPicPr>
          <p:nvPr/>
        </p:nvPicPr>
        <p:blipFill rotWithShape="1">
          <a:blip r:embed="rId4">
            <a:extLst>
              <a:ext uri="{28A0092B-C50C-407E-A947-70E740481C1C}">
                <a14:useLocalDpi xmlns:a14="http://schemas.microsoft.com/office/drawing/2010/main" val="0"/>
              </a:ext>
            </a:extLst>
          </a:blip>
          <a:srcRect l="36472" t="9348" r="36139" b="9433"/>
          <a:stretch/>
        </p:blipFill>
        <p:spPr bwMode="auto">
          <a:xfrm>
            <a:off x="7005762" y="1278316"/>
            <a:ext cx="9144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s://www.lifesharephoto.com/wp-content/uploads/2018/03/steelcase-coffee-table-alight-tables-round-thewkndedit-intended-for-steelcase-coffee-tabl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26" t="9114" r="5394"/>
          <a:stretch/>
        </p:blipFill>
        <p:spPr bwMode="auto">
          <a:xfrm>
            <a:off x="8930639" y="1140204"/>
            <a:ext cx="2895601" cy="1662112"/>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Related imag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058" t="17512" r="13720" b="7488"/>
          <a:stretch/>
        </p:blipFill>
        <p:spPr bwMode="auto">
          <a:xfrm>
            <a:off x="566583" y="3683474"/>
            <a:ext cx="176106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Related image"/>
          <p:cNvPicPr>
            <a:picLocks noChangeAspect="1" noChangeArrowheads="1"/>
          </p:cNvPicPr>
          <p:nvPr/>
        </p:nvPicPr>
        <p:blipFill rotWithShape="1">
          <a:blip r:embed="rId7">
            <a:extLst>
              <a:ext uri="{28A0092B-C50C-407E-A947-70E740481C1C}">
                <a14:useLocalDpi xmlns:a14="http://schemas.microsoft.com/office/drawing/2010/main" val="0"/>
              </a:ext>
            </a:extLst>
          </a:blip>
          <a:srcRect l="24935" t="21387" r="32877" b="22363"/>
          <a:stretch/>
        </p:blipFill>
        <p:spPr bwMode="auto">
          <a:xfrm>
            <a:off x="4018677" y="3664421"/>
            <a:ext cx="137160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Image result for steelcase millbrae table"/>
          <p:cNvPicPr>
            <a:picLocks noChangeAspect="1" noChangeArrowheads="1"/>
          </p:cNvPicPr>
          <p:nvPr/>
        </p:nvPicPr>
        <p:blipFill rotWithShape="1">
          <a:blip r:embed="rId8">
            <a:extLst>
              <a:ext uri="{28A0092B-C50C-407E-A947-70E740481C1C}">
                <a14:useLocalDpi xmlns:a14="http://schemas.microsoft.com/office/drawing/2010/main" val="0"/>
              </a:ext>
            </a:extLst>
          </a:blip>
          <a:srcRect l="12506" t="13409" r="8749" b="9433"/>
          <a:stretch/>
        </p:blipFill>
        <p:spPr bwMode="auto">
          <a:xfrm>
            <a:off x="6083623" y="3982472"/>
            <a:ext cx="2743200" cy="1510749"/>
          </a:xfrm>
          <a:prstGeom prst="rect">
            <a:avLst/>
          </a:prstGeom>
          <a:noFill/>
          <a:extLst>
            <a:ext uri="{909E8E84-426E-40DD-AFC4-6F175D3DCCD1}">
              <a14:hiddenFill xmlns:a14="http://schemas.microsoft.com/office/drawing/2010/main">
                <a:solidFill>
                  <a:srgbClr val="FFFFFF"/>
                </a:solidFill>
              </a14:hiddenFill>
            </a:ext>
          </a:extLst>
        </p:spPr>
      </p:pic>
      <p:pic>
        <p:nvPicPr>
          <p:cNvPr id="14354" name="Picture 18" descr="Image result for sidewalk storage"/>
          <p:cNvPicPr>
            <a:picLocks noChangeAspect="1" noChangeArrowheads="1"/>
          </p:cNvPicPr>
          <p:nvPr/>
        </p:nvPicPr>
        <p:blipFill rotWithShape="1">
          <a:blip r:embed="rId9">
            <a:extLst>
              <a:ext uri="{28A0092B-C50C-407E-A947-70E740481C1C}">
                <a14:useLocalDpi xmlns:a14="http://schemas.microsoft.com/office/drawing/2010/main" val="0"/>
              </a:ext>
            </a:extLst>
          </a:blip>
          <a:srcRect l="12506" t="13409" r="12173" b="5372"/>
          <a:stretch/>
        </p:blipFill>
        <p:spPr bwMode="auto">
          <a:xfrm>
            <a:off x="9295066" y="3982472"/>
            <a:ext cx="2468880" cy="14962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10"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pic>
        <p:nvPicPr>
          <p:cNvPr id="28" name="Picture 27"/>
          <p:cNvPicPr>
            <a:picLocks noChangeAspect="1"/>
          </p:cNvPicPr>
          <p:nvPr/>
        </p:nvPicPr>
        <p:blipFill rotWithShape="1">
          <a:blip r:embed="rId11"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29" name="Straight Connector 28"/>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66583" y="862873"/>
            <a:ext cx="981285" cy="93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488945" y="316894"/>
            <a:ext cx="5257800" cy="461665"/>
          </a:xfrm>
          <a:prstGeom prst="rect">
            <a:avLst/>
          </a:prstGeom>
        </p:spPr>
        <p:txBody>
          <a:bodyPr wrap="square">
            <a:spAutoFit/>
          </a:bodyPr>
          <a:lstStyle/>
          <a:p>
            <a:r>
              <a:rPr lang="en-US" sz="2400" b="1" dirty="0" smtClean="0">
                <a:solidFill>
                  <a:schemeClr val="tx1">
                    <a:lumMod val="95000"/>
                    <a:lumOff val="5000"/>
                  </a:schemeClr>
                </a:solidFill>
                <a:latin typeface="HelveticaNeueCyr-Bold"/>
              </a:rPr>
              <a:t>Tables</a:t>
            </a:r>
            <a:endParaRPr lang="en-US" sz="2400" dirty="0">
              <a:solidFill>
                <a:schemeClr val="tx1">
                  <a:lumMod val="95000"/>
                  <a:lumOff val="5000"/>
                </a:schemeClr>
              </a:solidFill>
            </a:endParaRPr>
          </a:p>
        </p:txBody>
      </p:sp>
      <p:pic>
        <p:nvPicPr>
          <p:cNvPr id="32" name="Picture 3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847517" y="731609"/>
            <a:ext cx="419416" cy="246614"/>
          </a:xfrm>
          <a:prstGeom prst="rect">
            <a:avLst/>
          </a:prstGeom>
        </p:spPr>
      </p:pic>
    </p:spTree>
    <p:extLst>
      <p:ext uri="{BB962C8B-B14F-4D97-AF65-F5344CB8AC3E}">
        <p14:creationId xmlns:p14="http://schemas.microsoft.com/office/powerpoint/2010/main" val="410831287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Coffee &amp; Side </a:t>
            </a:r>
            <a:r>
              <a:rPr lang="en-US" sz="2400" b="1" dirty="0">
                <a:solidFill>
                  <a:schemeClr val="bg1">
                    <a:lumMod val="50000"/>
                  </a:schemeClr>
                </a:solidFill>
                <a:latin typeface="HelveticaNeueCyr-Bold"/>
              </a:rPr>
              <a:t>T</a:t>
            </a:r>
            <a:r>
              <a:rPr lang="en-US" sz="2400" b="1" dirty="0" smtClean="0">
                <a:solidFill>
                  <a:schemeClr val="bg1">
                    <a:lumMod val="50000"/>
                  </a:schemeClr>
                </a:solidFill>
                <a:latin typeface="HelveticaNeueCyr-Bold"/>
              </a:rPr>
              <a:t>ables</a:t>
            </a:r>
            <a:endParaRPr lang="en-US" sz="2400" dirty="0">
              <a:solidFill>
                <a:schemeClr val="bg1">
                  <a:lumMod val="50000"/>
                </a:schemeClr>
              </a:solidFill>
            </a:endParaRPr>
          </a:p>
        </p:txBody>
      </p:sp>
      <p:cxnSp>
        <p:nvCxnSpPr>
          <p:cNvPr id="6" name="Straight Connector 5"/>
          <p:cNvCxnSpPr/>
          <p:nvPr/>
        </p:nvCxnSpPr>
        <p:spPr>
          <a:xfrm flipV="1">
            <a:off x="457200" y="842665"/>
            <a:ext cx="4114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609600" y="1645954"/>
            <a:ext cx="2819400" cy="1176017"/>
          </a:xfrm>
          <a:prstGeom prst="rect">
            <a:avLst/>
          </a:prstGeom>
        </p:spPr>
      </p:pic>
      <p:sp>
        <p:nvSpPr>
          <p:cNvPr id="8" name="TextBox 7"/>
          <p:cNvSpPr txBox="1"/>
          <p:nvPr/>
        </p:nvSpPr>
        <p:spPr>
          <a:xfrm>
            <a:off x="959760" y="3024412"/>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Arthur coffee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4490329" y="3035001"/>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Calisto coffee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6955096" y="1374723"/>
            <a:ext cx="1683584" cy="1486651"/>
          </a:xfrm>
          <a:prstGeom prst="rect">
            <a:avLst/>
          </a:prstGeom>
        </p:spPr>
      </p:pic>
      <p:sp>
        <p:nvSpPr>
          <p:cNvPr id="11" name="TextBox 10"/>
          <p:cNvSpPr txBox="1"/>
          <p:nvPr/>
        </p:nvSpPr>
        <p:spPr>
          <a:xfrm>
            <a:off x="6737348" y="3035001"/>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Calisto side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stretch>
            <a:fillRect/>
          </a:stretch>
        </p:blipFill>
        <p:spPr>
          <a:xfrm>
            <a:off x="2064101" y="3905621"/>
            <a:ext cx="1729991" cy="1797902"/>
          </a:xfrm>
          <a:prstGeom prst="rect">
            <a:avLst/>
          </a:prstGeom>
        </p:spPr>
      </p:pic>
      <p:sp>
        <p:nvSpPr>
          <p:cNvPr id="14" name="TextBox 13"/>
          <p:cNvSpPr txBox="1"/>
          <p:nvPr/>
        </p:nvSpPr>
        <p:spPr>
          <a:xfrm>
            <a:off x="1869556" y="5754810"/>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Luge Side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a:off x="4294938" y="4335666"/>
            <a:ext cx="1470422" cy="1367857"/>
          </a:xfrm>
          <a:prstGeom prst="rect">
            <a:avLst/>
          </a:prstGeom>
        </p:spPr>
      </p:pic>
      <p:sp>
        <p:nvSpPr>
          <p:cNvPr id="16" name="TextBox 15"/>
          <p:cNvSpPr txBox="1"/>
          <p:nvPr/>
        </p:nvSpPr>
        <p:spPr>
          <a:xfrm>
            <a:off x="3895060" y="5752840"/>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Luge coffee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a:stretch>
            <a:fillRect/>
          </a:stretch>
        </p:blipFill>
        <p:spPr>
          <a:xfrm>
            <a:off x="7002043" y="3919667"/>
            <a:ext cx="1181418" cy="1833173"/>
          </a:xfrm>
          <a:prstGeom prst="rect">
            <a:avLst/>
          </a:prstGeom>
        </p:spPr>
      </p:pic>
      <p:sp>
        <p:nvSpPr>
          <p:cNvPr id="18" name="TextBox 17"/>
          <p:cNvSpPr txBox="1"/>
          <p:nvPr/>
        </p:nvSpPr>
        <p:spPr>
          <a:xfrm>
            <a:off x="6533212" y="5757612"/>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Pause side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7"/>
          <a:stretch>
            <a:fillRect/>
          </a:stretch>
        </p:blipFill>
        <p:spPr>
          <a:xfrm>
            <a:off x="8922584" y="4459894"/>
            <a:ext cx="1158750" cy="1119400"/>
          </a:xfrm>
          <a:prstGeom prst="rect">
            <a:avLst/>
          </a:prstGeom>
        </p:spPr>
      </p:pic>
      <p:sp>
        <p:nvSpPr>
          <p:cNvPr id="20" name="TextBox 19"/>
          <p:cNvSpPr txBox="1"/>
          <p:nvPr/>
        </p:nvSpPr>
        <p:spPr>
          <a:xfrm>
            <a:off x="8442419" y="5747023"/>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Pause coffee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92063" y="1711799"/>
            <a:ext cx="2515613" cy="1145571"/>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1959" y="1575777"/>
            <a:ext cx="1935053" cy="1277263"/>
          </a:xfrm>
          <a:prstGeom prst="rect">
            <a:avLst/>
          </a:prstGeom>
        </p:spPr>
      </p:pic>
      <p:sp>
        <p:nvSpPr>
          <p:cNvPr id="23" name="TextBox 22"/>
          <p:cNvSpPr txBox="1"/>
          <p:nvPr/>
        </p:nvSpPr>
        <p:spPr>
          <a:xfrm>
            <a:off x="9409945" y="3024412"/>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120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58441" y="381000"/>
            <a:ext cx="977812" cy="461665"/>
          </a:xfrm>
          <a:prstGeom prst="rect">
            <a:avLst/>
          </a:prstGeom>
        </p:spPr>
      </p:pic>
    </p:spTree>
    <p:extLst>
      <p:ext uri="{BB962C8B-B14F-4D97-AF65-F5344CB8AC3E}">
        <p14:creationId xmlns:p14="http://schemas.microsoft.com/office/powerpoint/2010/main" val="113163807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Coffee &amp; </a:t>
            </a:r>
            <a:r>
              <a:rPr lang="en-US" sz="2400" b="1" dirty="0">
                <a:solidFill>
                  <a:schemeClr val="bg1">
                    <a:lumMod val="50000"/>
                  </a:schemeClr>
                </a:solidFill>
                <a:latin typeface="HelveticaNeueCyr-Bold"/>
              </a:rPr>
              <a:t>S</a:t>
            </a:r>
            <a:r>
              <a:rPr lang="en-US" sz="2400" b="1" dirty="0" smtClean="0">
                <a:solidFill>
                  <a:schemeClr val="bg1">
                    <a:lumMod val="50000"/>
                  </a:schemeClr>
                </a:solidFill>
                <a:latin typeface="HelveticaNeueCyr-Bold"/>
              </a:rPr>
              <a:t>ide </a:t>
            </a:r>
            <a:r>
              <a:rPr lang="en-US" sz="2400" b="1" dirty="0">
                <a:solidFill>
                  <a:schemeClr val="bg1">
                    <a:lumMod val="50000"/>
                  </a:schemeClr>
                </a:solidFill>
                <a:latin typeface="HelveticaNeueCyr-Bold"/>
              </a:rPr>
              <a:t>T</a:t>
            </a:r>
            <a:r>
              <a:rPr lang="en-US" sz="2400" b="1" dirty="0" smtClean="0">
                <a:solidFill>
                  <a:schemeClr val="bg1">
                    <a:lumMod val="50000"/>
                  </a:schemeClr>
                </a:solidFill>
                <a:latin typeface="HelveticaNeueCyr-Bold"/>
              </a:rPr>
              <a:t>ables</a:t>
            </a:r>
            <a:endParaRPr lang="en-US" sz="2400" dirty="0">
              <a:solidFill>
                <a:schemeClr val="bg1">
                  <a:lumMod val="50000"/>
                </a:schemeClr>
              </a:solidFill>
            </a:endParaRPr>
          </a:p>
        </p:txBody>
      </p:sp>
      <p:cxnSp>
        <p:nvCxnSpPr>
          <p:cNvPr id="6" name="Straight Connector 5"/>
          <p:cNvCxnSpPr/>
          <p:nvPr/>
        </p:nvCxnSpPr>
        <p:spPr>
          <a:xfrm flipV="1">
            <a:off x="457200" y="842665"/>
            <a:ext cx="4114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14470" y="3121279"/>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Triad table range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1" name="TextBox 10"/>
          <p:cNvSpPr txBox="1"/>
          <p:nvPr/>
        </p:nvSpPr>
        <p:spPr>
          <a:xfrm>
            <a:off x="7481956" y="3127415"/>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Rota table range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2590098" y="5700706"/>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Agent Side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4968442" y="5700706"/>
            <a:ext cx="2119080"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Vox</a:t>
            </a:r>
            <a:r>
              <a:rPr lang="en-US" sz="1400" dirty="0" smtClean="0">
                <a:solidFill>
                  <a:schemeClr val="bg1">
                    <a:lumMod val="50000"/>
                  </a:schemeClr>
                </a:solidFill>
                <a:latin typeface="Arial" panose="020B0604020202020204" pitchFamily="34" charset="0"/>
                <a:cs typeface="Arial" panose="020B0604020202020204" pitchFamily="34" charset="0"/>
              </a:rPr>
              <a:t> Occasional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7481956" y="5700706"/>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Bespoke nested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762000" y="1272356"/>
            <a:ext cx="3424020" cy="1655290"/>
          </a:xfrm>
          <a:prstGeom prst="rect">
            <a:avLst/>
          </a:prstGeom>
        </p:spPr>
      </p:pic>
      <p:pic>
        <p:nvPicPr>
          <p:cNvPr id="9" name="Picture 8"/>
          <p:cNvPicPr>
            <a:picLocks noChangeAspect="1"/>
          </p:cNvPicPr>
          <p:nvPr/>
        </p:nvPicPr>
        <p:blipFill>
          <a:blip r:embed="rId3"/>
          <a:stretch>
            <a:fillRect/>
          </a:stretch>
        </p:blipFill>
        <p:spPr>
          <a:xfrm>
            <a:off x="6233735" y="1247950"/>
            <a:ext cx="4396502" cy="1764650"/>
          </a:xfrm>
          <a:prstGeom prst="rect">
            <a:avLst/>
          </a:prstGeom>
        </p:spPr>
      </p:pic>
      <p:pic>
        <p:nvPicPr>
          <p:cNvPr id="12" name="Picture 11"/>
          <p:cNvPicPr>
            <a:picLocks noChangeAspect="1"/>
          </p:cNvPicPr>
          <p:nvPr/>
        </p:nvPicPr>
        <p:blipFill>
          <a:blip r:embed="rId4"/>
          <a:stretch>
            <a:fillRect/>
          </a:stretch>
        </p:blipFill>
        <p:spPr>
          <a:xfrm>
            <a:off x="2956301" y="4060853"/>
            <a:ext cx="1386674" cy="1638040"/>
          </a:xfrm>
          <a:prstGeom prst="rect">
            <a:avLst/>
          </a:prstGeom>
        </p:spPr>
      </p:pic>
      <p:pic>
        <p:nvPicPr>
          <p:cNvPr id="24" name="Picture 23"/>
          <p:cNvPicPr>
            <a:picLocks noChangeAspect="1"/>
          </p:cNvPicPr>
          <p:nvPr/>
        </p:nvPicPr>
        <p:blipFill>
          <a:blip r:embed="rId5"/>
          <a:stretch>
            <a:fillRect/>
          </a:stretch>
        </p:blipFill>
        <p:spPr>
          <a:xfrm>
            <a:off x="5340229" y="3967083"/>
            <a:ext cx="1375507" cy="1692944"/>
          </a:xfrm>
          <a:prstGeom prst="rect">
            <a:avLst/>
          </a:prstGeom>
        </p:spPr>
      </p:pic>
      <p:pic>
        <p:nvPicPr>
          <p:cNvPr id="25" name="Picture 24"/>
          <p:cNvPicPr>
            <a:picLocks noChangeAspect="1"/>
          </p:cNvPicPr>
          <p:nvPr/>
        </p:nvPicPr>
        <p:blipFill>
          <a:blip r:embed="rId6"/>
          <a:stretch>
            <a:fillRect/>
          </a:stretch>
        </p:blipFill>
        <p:spPr>
          <a:xfrm>
            <a:off x="7382879" y="3765451"/>
            <a:ext cx="2317234" cy="1904920"/>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58441" y="381000"/>
            <a:ext cx="977812" cy="461665"/>
          </a:xfrm>
          <a:prstGeom prst="rect">
            <a:avLst/>
          </a:prstGeom>
        </p:spPr>
      </p:pic>
    </p:spTree>
    <p:extLst>
      <p:ext uri="{BB962C8B-B14F-4D97-AF65-F5344CB8AC3E}">
        <p14:creationId xmlns:p14="http://schemas.microsoft.com/office/powerpoint/2010/main" val="304610046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1816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37583" y="1371600"/>
            <a:ext cx="3698323" cy="369332"/>
          </a:xfrm>
          <a:prstGeom prst="rect">
            <a:avLst/>
          </a:prstGeom>
        </p:spPr>
        <p:txBody>
          <a:bodyPr wrap="square">
            <a:spAutoFit/>
          </a:bodyPr>
          <a:lstStyle/>
          <a:p>
            <a:r>
              <a:rPr lang="en-US" b="1" i="1" dirty="0">
                <a:solidFill>
                  <a:schemeClr val="bg1"/>
                </a:solidFill>
              </a:rPr>
              <a:t>Celebrating comfort with design</a:t>
            </a:r>
            <a:r>
              <a:rPr lang="en-US" b="1" i="1" dirty="0" smtClean="0">
                <a:solidFill>
                  <a:schemeClr val="bg1"/>
                </a:solidFill>
              </a:rPr>
              <a:t>.</a:t>
            </a:r>
            <a:endParaRPr lang="en-US" b="1" i="1" dirty="0">
              <a:solidFill>
                <a:schemeClr val="bg1"/>
              </a:solidFill>
            </a:endParaRPr>
          </a:p>
        </p:txBody>
      </p:sp>
      <p:cxnSp>
        <p:nvCxnSpPr>
          <p:cNvPr id="13" name="Straight Connector 12"/>
          <p:cNvCxnSpPr/>
          <p:nvPr/>
        </p:nvCxnSpPr>
        <p:spPr>
          <a:xfrm>
            <a:off x="381000" y="1211997"/>
            <a:ext cx="4038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0107" y="1905000"/>
            <a:ext cx="400949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251" y="0"/>
            <a:ext cx="7135749" cy="6858000"/>
          </a:xfrm>
          <a:prstGeom prst="rect">
            <a:avLst/>
          </a:prstGeom>
        </p:spPr>
      </p:pic>
      <p:sp>
        <p:nvSpPr>
          <p:cNvPr id="9" name="Rectangle 8"/>
          <p:cNvSpPr/>
          <p:nvPr/>
        </p:nvSpPr>
        <p:spPr>
          <a:xfrm>
            <a:off x="375249" y="2119343"/>
            <a:ext cx="4281862" cy="1754326"/>
          </a:xfrm>
          <a:prstGeom prst="rect">
            <a:avLst/>
          </a:prstGeom>
        </p:spPr>
        <p:txBody>
          <a:bodyPr wrap="square">
            <a:spAutoFit/>
          </a:bodyPr>
          <a:lstStyle/>
          <a:p>
            <a:r>
              <a:rPr lang="en-US" i="1" dirty="0">
                <a:solidFill>
                  <a:schemeClr val="bg1"/>
                </a:solidFill>
              </a:rPr>
              <a:t>This Italian brand is  known for offering various types of seating for executive and lounge area which reflects the needs of the modern workforce. It offers intelligent collection in a wide choice of </a:t>
            </a:r>
            <a:r>
              <a:rPr lang="en-US" i="1" dirty="0" smtClean="0">
                <a:solidFill>
                  <a:schemeClr val="bg1"/>
                </a:solidFill>
              </a:rPr>
              <a:t>colors</a:t>
            </a:r>
          </a:p>
          <a:p>
            <a:endParaRPr lang="en-US" b="1" i="1" dirty="0">
              <a:solidFill>
                <a:schemeClr val="bg1"/>
              </a:solidFill>
            </a:endParaRPr>
          </a:p>
        </p:txBody>
      </p:sp>
      <p:pic>
        <p:nvPicPr>
          <p:cNvPr id="5" name="Picture 4"/>
          <p:cNvPicPr>
            <a:picLocks noChangeAspect="1"/>
          </p:cNvPicPr>
          <p:nvPr/>
        </p:nvPicPr>
        <p:blipFill rotWithShape="1">
          <a:blip r:embed="rId4">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3154" t="10508" r="5363" b="6896"/>
          <a:stretch/>
        </p:blipFill>
        <p:spPr>
          <a:xfrm>
            <a:off x="173487" y="128248"/>
            <a:ext cx="2645913" cy="1092709"/>
          </a:xfrm>
          <a:prstGeom prst="rect">
            <a:avLst/>
          </a:prstGeom>
        </p:spPr>
      </p:pic>
      <p:sp>
        <p:nvSpPr>
          <p:cNvPr id="10" name="Rectangle 9"/>
          <p:cNvSpPr/>
          <p:nvPr/>
        </p:nvSpPr>
        <p:spPr>
          <a:xfrm>
            <a:off x="375249" y="5477485"/>
            <a:ext cx="3785483" cy="923330"/>
          </a:xfrm>
          <a:prstGeom prst="rect">
            <a:avLst/>
          </a:prstGeom>
        </p:spPr>
        <p:txBody>
          <a:bodyPr wrap="square">
            <a:spAutoFit/>
          </a:bodyPr>
          <a:lstStyle/>
          <a:p>
            <a:r>
              <a:rPr lang="en-US" i="1" dirty="0" smtClean="0">
                <a:solidFill>
                  <a:schemeClr val="bg1"/>
                </a:solidFill>
              </a:rPr>
              <a:t>Lead time: 10-12 weeks</a:t>
            </a:r>
          </a:p>
          <a:p>
            <a:r>
              <a:rPr lang="en-US" i="1" dirty="0" smtClean="0">
                <a:solidFill>
                  <a:schemeClr val="bg1"/>
                </a:solidFill>
              </a:rPr>
              <a:t>Warranty: 5 years </a:t>
            </a:r>
          </a:p>
          <a:p>
            <a:r>
              <a:rPr lang="en-US" i="1" dirty="0" smtClean="0">
                <a:solidFill>
                  <a:schemeClr val="bg1"/>
                </a:solidFill>
              </a:rPr>
              <a:t>Country of origin: Italy</a:t>
            </a:r>
            <a:endParaRPr lang="en-US" i="1" dirty="0">
              <a:solidFill>
                <a:schemeClr val="bg1"/>
              </a:solidFill>
            </a:endParaRPr>
          </a:p>
        </p:txBody>
      </p:sp>
      <p:cxnSp>
        <p:nvCxnSpPr>
          <p:cNvPr id="11" name="Straight Connector 10"/>
          <p:cNvCxnSpPr/>
          <p:nvPr/>
        </p:nvCxnSpPr>
        <p:spPr>
          <a:xfrm>
            <a:off x="381000" y="3886200"/>
            <a:ext cx="4114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135180" y="3703963"/>
            <a:ext cx="381000" cy="398298"/>
            <a:chOff x="6096000" y="5562600"/>
            <a:chExt cx="762000" cy="762000"/>
          </a:xfrm>
        </p:grpSpPr>
        <p:sp>
          <p:nvSpPr>
            <p:cNvPr id="15"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grpSp>
        <p:nvGrpSpPr>
          <p:cNvPr id="18" name="Group 17"/>
          <p:cNvGrpSpPr/>
          <p:nvPr/>
        </p:nvGrpSpPr>
        <p:grpSpPr>
          <a:xfrm>
            <a:off x="2077490" y="973302"/>
            <a:ext cx="381000" cy="398298"/>
            <a:chOff x="6096000" y="5562600"/>
            <a:chExt cx="762000" cy="762000"/>
          </a:xfrm>
        </p:grpSpPr>
        <p:sp>
          <p:nvSpPr>
            <p:cNvPr id="19"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spTree>
    <p:extLst>
      <p:ext uri="{BB962C8B-B14F-4D97-AF65-F5344CB8AC3E}">
        <p14:creationId xmlns:p14="http://schemas.microsoft.com/office/powerpoint/2010/main" val="172104343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9561" y="2964466"/>
            <a:ext cx="2018675" cy="738664"/>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Kalea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2857500" y="294642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Kalea</a:t>
            </a:r>
            <a:r>
              <a:rPr lang="en-US" sz="1400" dirty="0" smtClean="0">
                <a:solidFill>
                  <a:schemeClr val="bg1">
                    <a:lumMod val="50000"/>
                  </a:schemeClr>
                </a:solidFill>
                <a:latin typeface="Arial" panose="020B0604020202020204" pitchFamily="34" charset="0"/>
                <a:cs typeface="Arial" panose="020B0604020202020204" pitchFamily="34" charset="0"/>
              </a:rPr>
              <a:t> Swivel</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5372412" y="296451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Kicca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2" name="TextBox 11"/>
          <p:cNvSpPr txBox="1"/>
          <p:nvPr/>
        </p:nvSpPr>
        <p:spPr>
          <a:xfrm>
            <a:off x="7730612" y="297488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Kicca</a:t>
            </a:r>
            <a:r>
              <a:rPr lang="en-US" sz="1400" dirty="0" smtClean="0">
                <a:solidFill>
                  <a:schemeClr val="bg1">
                    <a:lumMod val="50000"/>
                  </a:schemeClr>
                </a:solidFill>
                <a:latin typeface="Arial" panose="020B0604020202020204" pitchFamily="34" charset="0"/>
                <a:cs typeface="Arial" panose="020B0604020202020204" pitchFamily="34" charset="0"/>
              </a:rPr>
              <a:t> Swivel</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990600" y="57300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Krizia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3733800" y="573167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Kyos</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6780085" y="5702001"/>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Klic</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p>
        </p:txBody>
      </p:sp>
      <p:sp>
        <p:nvSpPr>
          <p:cNvPr id="29" name="TextBox 28"/>
          <p:cNvSpPr txBox="1"/>
          <p:nvPr/>
        </p:nvSpPr>
        <p:spPr>
          <a:xfrm>
            <a:off x="9157613" y="571699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Karma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9906000" y="297488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Kicca</a:t>
            </a:r>
            <a:r>
              <a:rPr lang="en-US" sz="1400" dirty="0" smtClean="0">
                <a:solidFill>
                  <a:schemeClr val="bg1">
                    <a:lumMod val="50000"/>
                  </a:schemeClr>
                </a:solidFill>
                <a:latin typeface="Arial" panose="020B0604020202020204" pitchFamily="34" charset="0"/>
                <a:cs typeface="Arial" panose="020B0604020202020204" pitchFamily="34" charset="0"/>
              </a:rPr>
              <a:t> One</a:t>
            </a:r>
            <a:r>
              <a:rPr lang="en-US" sz="1400" b="1" dirty="0" smtClean="0">
                <a:solidFill>
                  <a:schemeClr val="bg1">
                    <a:lumMod val="50000"/>
                  </a:schemeClr>
                </a:solidFill>
                <a:latin typeface="Arial" panose="020B0604020202020204" pitchFamily="34" charset="0"/>
                <a:cs typeface="Arial" panose="020B0604020202020204" pitchFamily="34" charset="0"/>
              </a:rPr>
              <a:t>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67586" name="Picture 2" descr="Kastel - "/>
          <p:cNvPicPr>
            <a:picLocks noChangeAspect="1" noChangeArrowheads="1"/>
          </p:cNvPicPr>
          <p:nvPr/>
        </p:nvPicPr>
        <p:blipFill rotWithShape="1">
          <a:blip r:embed="rId2">
            <a:extLst>
              <a:ext uri="{28A0092B-C50C-407E-A947-70E740481C1C}">
                <a14:useLocalDpi xmlns:a14="http://schemas.microsoft.com/office/drawing/2010/main" val="0"/>
              </a:ext>
            </a:extLst>
          </a:blip>
          <a:srcRect l="10550" t="26655" r="12854" b="6679"/>
          <a:stretch/>
        </p:blipFill>
        <p:spPr bwMode="auto">
          <a:xfrm>
            <a:off x="688506" y="1117627"/>
            <a:ext cx="140078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7588" name="Picture 4" descr="Kastel - "/>
          <p:cNvPicPr>
            <a:picLocks noChangeAspect="1" noChangeArrowheads="1"/>
          </p:cNvPicPr>
          <p:nvPr/>
        </p:nvPicPr>
        <p:blipFill rotWithShape="1">
          <a:blip r:embed="rId3">
            <a:extLst>
              <a:ext uri="{28A0092B-C50C-407E-A947-70E740481C1C}">
                <a14:useLocalDpi xmlns:a14="http://schemas.microsoft.com/office/drawing/2010/main" val="0"/>
              </a:ext>
            </a:extLst>
          </a:blip>
          <a:srcRect l="16932" t="18144" r="14982" b="13771"/>
          <a:stretch/>
        </p:blipFill>
        <p:spPr bwMode="auto">
          <a:xfrm>
            <a:off x="3257237" y="1132914"/>
            <a:ext cx="1219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7590" name="Picture 6" descr="Kastel - "/>
          <p:cNvPicPr>
            <a:picLocks noChangeAspect="1" noChangeArrowheads="1"/>
          </p:cNvPicPr>
          <p:nvPr/>
        </p:nvPicPr>
        <p:blipFill rotWithShape="1">
          <a:blip r:embed="rId4">
            <a:extLst>
              <a:ext uri="{28A0092B-C50C-407E-A947-70E740481C1C}">
                <a14:useLocalDpi xmlns:a14="http://schemas.microsoft.com/office/drawing/2010/main" val="0"/>
              </a:ext>
            </a:extLst>
          </a:blip>
          <a:srcRect l="10550" t="25235" r="12854" b="12353"/>
          <a:stretch/>
        </p:blipFill>
        <p:spPr bwMode="auto">
          <a:xfrm>
            <a:off x="5633603" y="1132914"/>
            <a:ext cx="149629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7592" name="Picture 8" descr="Kastel - "/>
          <p:cNvPicPr>
            <a:picLocks noChangeAspect="1" noChangeArrowheads="1"/>
          </p:cNvPicPr>
          <p:nvPr/>
        </p:nvPicPr>
        <p:blipFill rotWithShape="1">
          <a:blip r:embed="rId5">
            <a:extLst>
              <a:ext uri="{28A0092B-C50C-407E-A947-70E740481C1C}">
                <a14:useLocalDpi xmlns:a14="http://schemas.microsoft.com/office/drawing/2010/main" val="0"/>
              </a:ext>
            </a:extLst>
          </a:blip>
          <a:srcRect l="12677" t="18144" r="14982" b="15189"/>
          <a:stretch/>
        </p:blipFill>
        <p:spPr bwMode="auto">
          <a:xfrm>
            <a:off x="8078468" y="1117627"/>
            <a:ext cx="132296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7594" name="Picture 10" descr="Kastel - "/>
          <p:cNvPicPr>
            <a:picLocks noChangeAspect="1" noChangeArrowheads="1"/>
          </p:cNvPicPr>
          <p:nvPr/>
        </p:nvPicPr>
        <p:blipFill rotWithShape="1">
          <a:blip r:embed="rId6">
            <a:extLst>
              <a:ext uri="{28A0092B-C50C-407E-A947-70E740481C1C}">
                <a14:useLocalDpi xmlns:a14="http://schemas.microsoft.com/office/drawing/2010/main" val="0"/>
              </a:ext>
            </a:extLst>
          </a:blip>
          <a:srcRect l="31955" t="22967" r="33911" b="6220"/>
          <a:stretch/>
        </p:blipFill>
        <p:spPr bwMode="auto">
          <a:xfrm>
            <a:off x="10124504" y="1146082"/>
            <a:ext cx="158166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7596" name="Picture 12" descr="Kastel - "/>
          <p:cNvPicPr>
            <a:picLocks noChangeAspect="1" noChangeArrowheads="1"/>
          </p:cNvPicPr>
          <p:nvPr/>
        </p:nvPicPr>
        <p:blipFill rotWithShape="1">
          <a:blip r:embed="rId7">
            <a:extLst>
              <a:ext uri="{28A0092B-C50C-407E-A947-70E740481C1C}">
                <a14:useLocalDpi xmlns:a14="http://schemas.microsoft.com/office/drawing/2010/main" val="0"/>
              </a:ext>
            </a:extLst>
          </a:blip>
          <a:srcRect l="9677" t="15308" r="9523" b="10934"/>
          <a:stretch/>
        </p:blipFill>
        <p:spPr bwMode="auto">
          <a:xfrm>
            <a:off x="1341031" y="3904592"/>
            <a:ext cx="131781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7598" name="Picture 14" descr="Kastel - "/>
          <p:cNvPicPr>
            <a:picLocks noChangeAspect="1" noChangeArrowheads="1"/>
          </p:cNvPicPr>
          <p:nvPr/>
        </p:nvPicPr>
        <p:blipFill rotWithShape="1">
          <a:blip r:embed="rId8">
            <a:extLst>
              <a:ext uri="{28A0092B-C50C-407E-A947-70E740481C1C}">
                <a14:useLocalDpi xmlns:a14="http://schemas.microsoft.com/office/drawing/2010/main" val="0"/>
              </a:ext>
            </a:extLst>
          </a:blip>
          <a:srcRect l="16823" t="23818" r="17449" b="9515"/>
          <a:stretch/>
        </p:blipFill>
        <p:spPr bwMode="auto">
          <a:xfrm>
            <a:off x="4062201" y="3904592"/>
            <a:ext cx="136187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7600" name="Picture 16" descr="Kastel - "/>
          <p:cNvPicPr>
            <a:picLocks noChangeAspect="1" noChangeArrowheads="1"/>
          </p:cNvPicPr>
          <p:nvPr/>
        </p:nvPicPr>
        <p:blipFill rotWithShape="1">
          <a:blip r:embed="rId9">
            <a:extLst>
              <a:ext uri="{28A0092B-C50C-407E-A947-70E740481C1C}">
                <a14:useLocalDpi xmlns:a14="http://schemas.microsoft.com/office/drawing/2010/main" val="0"/>
              </a:ext>
            </a:extLst>
          </a:blip>
          <a:srcRect l="33954" t="33747" r="10727" b="12353"/>
          <a:stretch/>
        </p:blipFill>
        <p:spPr bwMode="auto">
          <a:xfrm>
            <a:off x="7163780" y="3909074"/>
            <a:ext cx="125128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7602" name="Picture 18" descr="Kastel - "/>
          <p:cNvPicPr>
            <a:picLocks noChangeAspect="1" noChangeArrowheads="1"/>
          </p:cNvPicPr>
          <p:nvPr/>
        </p:nvPicPr>
        <p:blipFill rotWithShape="1">
          <a:blip r:embed="rId10">
            <a:extLst>
              <a:ext uri="{28A0092B-C50C-407E-A947-70E740481C1C}">
                <a14:useLocalDpi xmlns:a14="http://schemas.microsoft.com/office/drawing/2010/main" val="0"/>
              </a:ext>
            </a:extLst>
          </a:blip>
          <a:srcRect l="13657" t="25235" r="17574" b="12353"/>
          <a:stretch/>
        </p:blipFill>
        <p:spPr bwMode="auto">
          <a:xfrm>
            <a:off x="9543495" y="3909074"/>
            <a:ext cx="124690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rotWithShape="1">
          <a:blip r:embed="rId11">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3154" t="10508" r="5363" b="6896"/>
          <a:stretch/>
        </p:blipFill>
        <p:spPr>
          <a:xfrm>
            <a:off x="10461635" y="238460"/>
            <a:ext cx="1463040" cy="604205"/>
          </a:xfrm>
          <a:prstGeom prst="rect">
            <a:avLst/>
          </a:prstGeom>
        </p:spPr>
      </p:pic>
    </p:spTree>
    <p:extLst>
      <p:ext uri="{BB962C8B-B14F-4D97-AF65-F5344CB8AC3E}">
        <p14:creationId xmlns:p14="http://schemas.microsoft.com/office/powerpoint/2010/main" val="329369066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63842" y="4267200"/>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Kalla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3707042" y="426881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Kelly</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6753327" y="4239139"/>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Konca</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p>
        </p:txBody>
      </p:sp>
      <p:sp>
        <p:nvSpPr>
          <p:cNvPr id="29" name="TextBox 28"/>
          <p:cNvSpPr txBox="1"/>
          <p:nvPr/>
        </p:nvSpPr>
        <p:spPr>
          <a:xfrm>
            <a:off x="9130855" y="4254135"/>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Kimbox</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68610" name="Picture 2" descr="Kastel - "/>
          <p:cNvPicPr>
            <a:picLocks noChangeAspect="1" noChangeArrowheads="1"/>
          </p:cNvPicPr>
          <p:nvPr/>
        </p:nvPicPr>
        <p:blipFill rotWithShape="1">
          <a:blip r:embed="rId2">
            <a:extLst>
              <a:ext uri="{28A0092B-C50C-407E-A947-70E740481C1C}">
                <a14:useLocalDpi xmlns:a14="http://schemas.microsoft.com/office/drawing/2010/main" val="0"/>
              </a:ext>
            </a:extLst>
          </a:blip>
          <a:srcRect l="35855" t="40839" r="7408" b="8097"/>
          <a:stretch/>
        </p:blipFill>
        <p:spPr bwMode="auto">
          <a:xfrm>
            <a:off x="1211179" y="2410339"/>
            <a:ext cx="152399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8612" name="Picture 4" descr="Kastel - "/>
          <p:cNvPicPr>
            <a:picLocks noChangeAspect="1" noChangeArrowheads="1"/>
          </p:cNvPicPr>
          <p:nvPr/>
        </p:nvPicPr>
        <p:blipFill rotWithShape="1">
          <a:blip r:embed="rId3">
            <a:extLst>
              <a:ext uri="{28A0092B-C50C-407E-A947-70E740481C1C}">
                <a14:useLocalDpi xmlns:a14="http://schemas.microsoft.com/office/drawing/2010/main" val="0"/>
              </a:ext>
            </a:extLst>
          </a:blip>
          <a:srcRect l="26399" t="36584" r="26320" b="9516"/>
          <a:stretch/>
        </p:blipFill>
        <p:spPr bwMode="auto">
          <a:xfrm>
            <a:off x="4114800" y="2438400"/>
            <a:ext cx="120315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8614" name="Picture 6" descr="Kastel -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570" t="2541" r="13155" b="5259"/>
          <a:stretch/>
        </p:blipFill>
        <p:spPr bwMode="auto">
          <a:xfrm>
            <a:off x="7157753" y="2410339"/>
            <a:ext cx="120982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8616" name="Picture 8" descr="Kastel - "/>
          <p:cNvPicPr>
            <a:picLocks noChangeAspect="1" noChangeArrowheads="1"/>
          </p:cNvPicPr>
          <p:nvPr/>
        </p:nvPicPr>
        <p:blipFill rotWithShape="1">
          <a:blip r:embed="rId5">
            <a:extLst>
              <a:ext uri="{28A0092B-C50C-407E-A947-70E740481C1C}">
                <a14:useLocalDpi xmlns:a14="http://schemas.microsoft.com/office/drawing/2010/main" val="0"/>
              </a:ext>
            </a:extLst>
          </a:blip>
          <a:srcRect l="26753" t="23818" r="28555" b="25119"/>
          <a:stretch/>
        </p:blipFill>
        <p:spPr bwMode="auto">
          <a:xfrm>
            <a:off x="9378192" y="2410339"/>
            <a:ext cx="152399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rotWithShape="1">
          <a:blip r:embed="rId6">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3154" t="10508" r="5363" b="6896"/>
          <a:stretch/>
        </p:blipFill>
        <p:spPr>
          <a:xfrm>
            <a:off x="10461635" y="238460"/>
            <a:ext cx="1463040" cy="604205"/>
          </a:xfrm>
          <a:prstGeom prst="rect">
            <a:avLst/>
          </a:prstGeom>
        </p:spPr>
      </p:pic>
    </p:spTree>
    <p:extLst>
      <p:ext uri="{BB962C8B-B14F-4D97-AF65-F5344CB8AC3E}">
        <p14:creationId xmlns:p14="http://schemas.microsoft.com/office/powerpoint/2010/main" val="337078404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Bar Stools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90600" y="57300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Kimbox</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3733800" y="573167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Kalea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6780085" y="5702001"/>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Kicca</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p>
        </p:txBody>
      </p:sp>
      <p:sp>
        <p:nvSpPr>
          <p:cNvPr id="29" name="TextBox 28"/>
          <p:cNvSpPr txBox="1"/>
          <p:nvPr/>
        </p:nvSpPr>
        <p:spPr>
          <a:xfrm>
            <a:off x="9157613" y="571699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Kubix</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990600" y="298104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Kat</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3733800" y="29826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Klou</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6780085" y="2952986"/>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Kensho</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p>
        </p:txBody>
      </p:sp>
      <p:sp>
        <p:nvSpPr>
          <p:cNvPr id="21" name="TextBox 20"/>
          <p:cNvSpPr txBox="1"/>
          <p:nvPr/>
        </p:nvSpPr>
        <p:spPr>
          <a:xfrm>
            <a:off x="9157613" y="296798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Kyro</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69634" name="Picture 2" descr="Kastel - "/>
          <p:cNvPicPr>
            <a:picLocks noChangeAspect="1" noChangeArrowheads="1"/>
          </p:cNvPicPr>
          <p:nvPr/>
        </p:nvPicPr>
        <p:blipFill rotWithShape="1">
          <a:blip r:embed="rId2">
            <a:extLst>
              <a:ext uri="{28A0092B-C50C-407E-A947-70E740481C1C}">
                <a14:useLocalDpi xmlns:a14="http://schemas.microsoft.com/office/drawing/2010/main" val="0"/>
              </a:ext>
            </a:extLst>
          </a:blip>
          <a:srcRect l="23886" t="18144" r="26344" b="10934"/>
          <a:stretch/>
        </p:blipFill>
        <p:spPr bwMode="auto">
          <a:xfrm>
            <a:off x="1506161" y="1159443"/>
            <a:ext cx="98755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9636" name="Picture 4" descr="Kastel - "/>
          <p:cNvPicPr>
            <a:picLocks noChangeAspect="1" noChangeArrowheads="1"/>
          </p:cNvPicPr>
          <p:nvPr/>
        </p:nvPicPr>
        <p:blipFill rotWithShape="1">
          <a:blip r:embed="rId3">
            <a:extLst>
              <a:ext uri="{28A0092B-C50C-407E-A947-70E740481C1C}">
                <a14:useLocalDpi xmlns:a14="http://schemas.microsoft.com/office/drawing/2010/main" val="0"/>
              </a:ext>
            </a:extLst>
          </a:blip>
          <a:srcRect l="3916" t="40839" r="6084" b="10934"/>
          <a:stretch/>
        </p:blipFill>
        <p:spPr bwMode="auto">
          <a:xfrm>
            <a:off x="3532902" y="1150089"/>
            <a:ext cx="242047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9638" name="Picture 6" descr="Kastel - "/>
          <p:cNvPicPr>
            <a:picLocks noChangeAspect="1" noChangeArrowheads="1"/>
          </p:cNvPicPr>
          <p:nvPr/>
        </p:nvPicPr>
        <p:blipFill rotWithShape="1">
          <a:blip r:embed="rId4">
            <a:extLst>
              <a:ext uri="{28A0092B-C50C-407E-A947-70E740481C1C}">
                <a14:useLocalDpi xmlns:a14="http://schemas.microsoft.com/office/drawing/2010/main" val="0"/>
              </a:ext>
            </a:extLst>
          </a:blip>
          <a:srcRect l="14876" t="13058" r="10706" b="8927"/>
          <a:stretch/>
        </p:blipFill>
        <p:spPr bwMode="auto">
          <a:xfrm>
            <a:off x="7193459" y="1159443"/>
            <a:ext cx="119703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9640" name="Picture 8" descr="Kastel - "/>
          <p:cNvPicPr>
            <a:picLocks noChangeAspect="1" noChangeArrowheads="1"/>
          </p:cNvPicPr>
          <p:nvPr/>
        </p:nvPicPr>
        <p:blipFill rotWithShape="1">
          <a:blip r:embed="rId5">
            <a:extLst>
              <a:ext uri="{28A0092B-C50C-407E-A947-70E740481C1C}">
                <a14:useLocalDpi xmlns:a14="http://schemas.microsoft.com/office/drawing/2010/main" val="0"/>
              </a:ext>
            </a:extLst>
          </a:blip>
          <a:srcRect l="23316" t="28073" r="14982" b="6678"/>
          <a:stretch/>
        </p:blipFill>
        <p:spPr bwMode="auto">
          <a:xfrm>
            <a:off x="9590480" y="1159443"/>
            <a:ext cx="115293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9642" name="Picture 10" descr="Kastel - "/>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060" t="5378" r="14982" b="13771"/>
          <a:stretch/>
        </p:blipFill>
        <p:spPr bwMode="auto">
          <a:xfrm>
            <a:off x="1636294" y="3888197"/>
            <a:ext cx="99461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9644" name="Picture 12" descr="Kastel - "/>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550" t="9633" r="14982" b="8097"/>
          <a:stretch/>
        </p:blipFill>
        <p:spPr bwMode="auto">
          <a:xfrm>
            <a:off x="4191344" y="3873201"/>
            <a:ext cx="110358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9646" name="Picture 14" descr="Kastel - "/>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805" t="11052" r="10727" b="8096"/>
          <a:stretch/>
        </p:blipFill>
        <p:spPr bwMode="auto">
          <a:xfrm>
            <a:off x="7227948" y="3905301"/>
            <a:ext cx="112294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9648" name="Picture 16" descr="Kastel - "/>
          <p:cNvPicPr>
            <a:picLocks noChangeAspect="1" noChangeArrowheads="1"/>
          </p:cNvPicPr>
          <p:nvPr/>
        </p:nvPicPr>
        <p:blipFill rotWithShape="1">
          <a:blip r:embed="rId9">
            <a:extLst>
              <a:ext uri="{28A0092B-C50C-407E-A947-70E740481C1C}">
                <a14:useLocalDpi xmlns:a14="http://schemas.microsoft.com/office/drawing/2010/main" val="0"/>
              </a:ext>
            </a:extLst>
          </a:blip>
          <a:srcRect l="10550" t="12471" r="14982" b="9516"/>
          <a:stretch/>
        </p:blipFill>
        <p:spPr bwMode="auto">
          <a:xfrm>
            <a:off x="9579637" y="3905301"/>
            <a:ext cx="116378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rotWithShape="1">
          <a:blip r:embed="rId10">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3154" t="10508" r="5363" b="6896"/>
          <a:stretch/>
        </p:blipFill>
        <p:spPr>
          <a:xfrm>
            <a:off x="10461635" y="238460"/>
            <a:ext cx="1463040" cy="604205"/>
          </a:xfrm>
          <a:prstGeom prst="rect">
            <a:avLst/>
          </a:prstGeom>
        </p:spPr>
      </p:pic>
    </p:spTree>
    <p:extLst>
      <p:ext uri="{BB962C8B-B14F-4D97-AF65-F5344CB8AC3E}">
        <p14:creationId xmlns:p14="http://schemas.microsoft.com/office/powerpoint/2010/main" val="386661198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1000" y="57300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Kosmo</a:t>
            </a:r>
            <a:r>
              <a:rPr lang="en-US" sz="1400" dirty="0" smtClean="0">
                <a:solidFill>
                  <a:schemeClr val="bg1">
                    <a:lumMod val="50000"/>
                  </a:schemeClr>
                </a:solidFill>
                <a:latin typeface="Arial" panose="020B0604020202020204" pitchFamily="34" charset="0"/>
                <a:cs typeface="Arial" panose="020B0604020202020204" pitchFamily="34" charset="0"/>
              </a:rPr>
              <a:t> Top</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2819400" y="573167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Kimera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5161794" y="57300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Klassic</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p>
        </p:txBody>
      </p:sp>
      <p:sp>
        <p:nvSpPr>
          <p:cNvPr id="29" name="TextBox 28"/>
          <p:cNvSpPr txBox="1"/>
          <p:nvPr/>
        </p:nvSpPr>
        <p:spPr>
          <a:xfrm>
            <a:off x="7540391" y="571699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Klivia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381000" y="298104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Kruna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2819400" y="29826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Kosmo</a:t>
            </a:r>
            <a:r>
              <a:rPr lang="en-US" sz="1400" dirty="0" smtClean="0">
                <a:solidFill>
                  <a:schemeClr val="bg1">
                    <a:lumMod val="50000"/>
                  </a:schemeClr>
                </a:solidFill>
                <a:latin typeface="Arial" panose="020B0604020202020204" pitchFamily="34" charset="0"/>
                <a:cs typeface="Arial" panose="020B0604020202020204" pitchFamily="34" charset="0"/>
              </a:rPr>
              <a:t> Mesh</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5168305" y="2956376"/>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Kosmo</a:t>
            </a:r>
            <a:r>
              <a:rPr lang="en-US" sz="1400" dirty="0" smtClean="0">
                <a:solidFill>
                  <a:schemeClr val="bg1">
                    <a:lumMod val="50000"/>
                  </a:schemeClr>
                </a:solidFill>
                <a:latin typeface="Arial" panose="020B0604020202020204" pitchFamily="34" charset="0"/>
                <a:cs typeface="Arial" panose="020B0604020202020204" pitchFamily="34" charset="0"/>
              </a:rPr>
              <a:t> Plus</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p>
        </p:txBody>
      </p:sp>
      <p:sp>
        <p:nvSpPr>
          <p:cNvPr id="21" name="TextBox 20"/>
          <p:cNvSpPr txBox="1"/>
          <p:nvPr/>
        </p:nvSpPr>
        <p:spPr>
          <a:xfrm>
            <a:off x="7540386" y="297684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King</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70658" name="Picture 2" descr="Kastel - "/>
          <p:cNvPicPr>
            <a:picLocks noChangeAspect="1" noChangeArrowheads="1"/>
          </p:cNvPicPr>
          <p:nvPr/>
        </p:nvPicPr>
        <p:blipFill rotWithShape="1">
          <a:blip r:embed="rId2">
            <a:extLst>
              <a:ext uri="{28A0092B-C50C-407E-A947-70E740481C1C}">
                <a14:useLocalDpi xmlns:a14="http://schemas.microsoft.com/office/drawing/2010/main" val="0"/>
              </a:ext>
            </a:extLst>
          </a:blip>
          <a:srcRect l="11268" t="16726" r="14973" b="5260"/>
          <a:stretch/>
        </p:blipFill>
        <p:spPr bwMode="auto">
          <a:xfrm>
            <a:off x="741944" y="1152247"/>
            <a:ext cx="129678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0660" name="Picture 4" descr="Kastel - "/>
          <p:cNvPicPr>
            <a:picLocks noChangeAspect="1" noChangeArrowheads="1"/>
          </p:cNvPicPr>
          <p:nvPr/>
        </p:nvPicPr>
        <p:blipFill rotWithShape="1">
          <a:blip r:embed="rId3">
            <a:extLst>
              <a:ext uri="{28A0092B-C50C-407E-A947-70E740481C1C}">
                <a14:useLocalDpi xmlns:a14="http://schemas.microsoft.com/office/drawing/2010/main" val="0"/>
              </a:ext>
            </a:extLst>
          </a:blip>
          <a:srcRect l="24281" t="23818" r="20896" b="16608"/>
          <a:stretch/>
        </p:blipFill>
        <p:spPr bwMode="auto">
          <a:xfrm>
            <a:off x="3240908" y="1153862"/>
            <a:ext cx="117565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0662" name="Picture 6" descr="Kastel - "/>
          <p:cNvPicPr>
            <a:picLocks noChangeAspect="1" noChangeArrowheads="1"/>
          </p:cNvPicPr>
          <p:nvPr/>
        </p:nvPicPr>
        <p:blipFill rotWithShape="1">
          <a:blip r:embed="rId4">
            <a:extLst>
              <a:ext uri="{28A0092B-C50C-407E-A947-70E740481C1C}">
                <a14:useLocalDpi xmlns:a14="http://schemas.microsoft.com/office/drawing/2010/main" val="0"/>
              </a:ext>
            </a:extLst>
          </a:blip>
          <a:srcRect l="22887" t="23818" r="23525" b="16608"/>
          <a:stretch/>
        </p:blipFill>
        <p:spPr bwMode="auto">
          <a:xfrm>
            <a:off x="5562600" y="1152247"/>
            <a:ext cx="1219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0664" name="Picture 8" descr="Kastel - "/>
          <p:cNvPicPr>
            <a:picLocks noChangeAspect="1" noChangeArrowheads="1"/>
          </p:cNvPicPr>
          <p:nvPr/>
        </p:nvPicPr>
        <p:blipFill rotWithShape="1">
          <a:blip r:embed="rId5">
            <a:extLst>
              <a:ext uri="{28A0092B-C50C-407E-A947-70E740481C1C}">
                <a14:useLocalDpi xmlns:a14="http://schemas.microsoft.com/office/drawing/2010/main" val="0"/>
              </a:ext>
            </a:extLst>
          </a:blip>
          <a:srcRect l="19060" t="18144" r="17110" b="15189"/>
          <a:stretch/>
        </p:blipFill>
        <p:spPr bwMode="auto">
          <a:xfrm>
            <a:off x="7966065" y="1152247"/>
            <a:ext cx="116731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0666" name="Picture 10" descr="Kastel - "/>
          <p:cNvPicPr>
            <a:picLocks noChangeAspect="1" noChangeArrowheads="1"/>
          </p:cNvPicPr>
          <p:nvPr/>
        </p:nvPicPr>
        <p:blipFill rotWithShape="1">
          <a:blip r:embed="rId6">
            <a:extLst>
              <a:ext uri="{28A0092B-C50C-407E-A947-70E740481C1C}">
                <a14:useLocalDpi xmlns:a14="http://schemas.microsoft.com/office/drawing/2010/main" val="0"/>
              </a:ext>
            </a:extLst>
          </a:blip>
          <a:srcRect l="19635" t="18144" r="16804" b="13771"/>
          <a:stretch/>
        </p:blipFill>
        <p:spPr bwMode="auto">
          <a:xfrm>
            <a:off x="837886" y="3901262"/>
            <a:ext cx="11049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0668" name="Picture 12" descr="Kastel - "/>
          <p:cNvPicPr>
            <a:picLocks noChangeAspect="1" noChangeArrowheads="1"/>
          </p:cNvPicPr>
          <p:nvPr/>
        </p:nvPicPr>
        <p:blipFill rotWithShape="1">
          <a:blip r:embed="rId7">
            <a:extLst>
              <a:ext uri="{28A0092B-C50C-407E-A947-70E740481C1C}">
                <a14:useLocalDpi xmlns:a14="http://schemas.microsoft.com/office/drawing/2010/main" val="0"/>
              </a:ext>
            </a:extLst>
          </a:blip>
          <a:srcRect l="24219" t="26655" r="23122" b="12352"/>
          <a:stretch/>
        </p:blipFill>
        <p:spPr bwMode="auto">
          <a:xfrm>
            <a:off x="3275843" y="3905744"/>
            <a:ext cx="110578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0670" name="Picture 14" descr="Kastel - "/>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093" t="12471" r="10971" b="8097"/>
          <a:stretch/>
        </p:blipFill>
        <p:spPr bwMode="auto">
          <a:xfrm>
            <a:off x="5573486" y="3905744"/>
            <a:ext cx="120831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0672" name="Picture 16" descr="Kastel - "/>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212" t="5701" r="13448" b="6356"/>
          <a:stretch/>
        </p:blipFill>
        <p:spPr bwMode="auto">
          <a:xfrm>
            <a:off x="8048280" y="3891247"/>
            <a:ext cx="100289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0674" name="Picture 18" descr="Kastel - "/>
          <p:cNvPicPr>
            <a:picLocks noChangeAspect="1" noChangeArrowheads="1"/>
          </p:cNvPicPr>
          <p:nvPr/>
        </p:nvPicPr>
        <p:blipFill rotWithShape="1">
          <a:blip r:embed="rId10">
            <a:extLst>
              <a:ext uri="{28A0092B-C50C-407E-A947-70E740481C1C}">
                <a14:useLocalDpi xmlns:a14="http://schemas.microsoft.com/office/drawing/2010/main" val="0"/>
              </a:ext>
            </a:extLst>
          </a:blip>
          <a:srcRect l="18836" t="19562" r="19625" b="12352"/>
          <a:stretch/>
        </p:blipFill>
        <p:spPr bwMode="auto">
          <a:xfrm>
            <a:off x="10322859" y="1152247"/>
            <a:ext cx="990600" cy="18288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9808821" y="297684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Kriteria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70676" name="Picture 20" descr="Kastel - "/>
          <p:cNvPicPr>
            <a:picLocks noChangeAspect="1" noChangeArrowheads="1"/>
          </p:cNvPicPr>
          <p:nvPr/>
        </p:nvPicPr>
        <p:blipFill rotWithShape="1">
          <a:blip r:embed="rId11">
            <a:extLst>
              <a:ext uri="{28A0092B-C50C-407E-A947-70E740481C1C}">
                <a14:useLocalDpi xmlns:a14="http://schemas.microsoft.com/office/drawing/2010/main" val="0"/>
              </a:ext>
            </a:extLst>
          </a:blip>
          <a:srcRect l="22616" t="20981" r="24428" b="8097"/>
          <a:stretch/>
        </p:blipFill>
        <p:spPr bwMode="auto">
          <a:xfrm>
            <a:off x="10306094" y="3888197"/>
            <a:ext cx="1024128" cy="18288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9808820" y="571699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Kamelia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rotWithShape="1">
          <a:blip r:embed="rId1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3154" t="10508" r="5363" b="6896"/>
          <a:stretch/>
        </p:blipFill>
        <p:spPr>
          <a:xfrm>
            <a:off x="10461635" y="238460"/>
            <a:ext cx="1463040" cy="604205"/>
          </a:xfrm>
          <a:prstGeom prst="rect">
            <a:avLst/>
          </a:prstGeom>
        </p:spPr>
      </p:pic>
    </p:spTree>
    <p:extLst>
      <p:ext uri="{BB962C8B-B14F-4D97-AF65-F5344CB8AC3E}">
        <p14:creationId xmlns:p14="http://schemas.microsoft.com/office/powerpoint/2010/main" val="95432825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1000" y="57300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Kabrio</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2819400" y="573167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Kayak</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5161794" y="57300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Koppa</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p>
        </p:txBody>
      </p:sp>
      <p:sp>
        <p:nvSpPr>
          <p:cNvPr id="29" name="TextBox 28"/>
          <p:cNvSpPr txBox="1"/>
          <p:nvPr/>
        </p:nvSpPr>
        <p:spPr>
          <a:xfrm>
            <a:off x="7540391" y="571699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Kuark</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381000" y="298104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Kribio</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2819400" y="298266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Kameo</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5169358" y="2973155"/>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Kuadrella</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p>
        </p:txBody>
      </p:sp>
      <p:sp>
        <p:nvSpPr>
          <p:cNvPr id="21" name="TextBox 20"/>
          <p:cNvSpPr txBox="1"/>
          <p:nvPr/>
        </p:nvSpPr>
        <p:spPr>
          <a:xfrm>
            <a:off x="7540386" y="297684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Kuad</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0" name="TextBox 29"/>
          <p:cNvSpPr txBox="1"/>
          <p:nvPr/>
        </p:nvSpPr>
        <p:spPr>
          <a:xfrm>
            <a:off x="9808821" y="297684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Klipp</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1" name="TextBox 30"/>
          <p:cNvSpPr txBox="1"/>
          <p:nvPr/>
        </p:nvSpPr>
        <p:spPr>
          <a:xfrm>
            <a:off x="9808820" y="571699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Krokus</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71682" name="Picture 2" descr="Kastel - "/>
          <p:cNvPicPr>
            <a:picLocks noChangeAspect="1" noChangeArrowheads="1"/>
          </p:cNvPicPr>
          <p:nvPr/>
        </p:nvPicPr>
        <p:blipFill rotWithShape="1">
          <a:blip r:embed="rId2">
            <a:extLst>
              <a:ext uri="{28A0092B-C50C-407E-A947-70E740481C1C}">
                <a14:useLocalDpi xmlns:a14="http://schemas.microsoft.com/office/drawing/2010/main" val="0"/>
              </a:ext>
            </a:extLst>
          </a:blip>
          <a:srcRect l="12749" t="22675" r="8528" b="7822"/>
          <a:stretch/>
        </p:blipFill>
        <p:spPr bwMode="auto">
          <a:xfrm>
            <a:off x="699871" y="1144355"/>
            <a:ext cx="138093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descr="Kastel - "/>
          <p:cNvPicPr>
            <a:picLocks noChangeAspect="1" noChangeArrowheads="1"/>
          </p:cNvPicPr>
          <p:nvPr/>
        </p:nvPicPr>
        <p:blipFill rotWithShape="1">
          <a:blip r:embed="rId3">
            <a:extLst>
              <a:ext uri="{28A0092B-C50C-407E-A947-70E740481C1C}">
                <a14:useLocalDpi xmlns:a14="http://schemas.microsoft.com/office/drawing/2010/main" val="0"/>
              </a:ext>
            </a:extLst>
          </a:blip>
          <a:srcRect l="19701" t="22400" r="19176" b="6678"/>
          <a:stretch/>
        </p:blipFill>
        <p:spPr bwMode="auto">
          <a:xfrm>
            <a:off x="3209365" y="1131444"/>
            <a:ext cx="124358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686" name="Picture 6" descr="Kastel -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127" t="12471" r="10997" b="6679"/>
          <a:stretch/>
        </p:blipFill>
        <p:spPr bwMode="auto">
          <a:xfrm>
            <a:off x="5433194" y="1144355"/>
            <a:ext cx="147587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688" name="Picture 8" descr="Kastel - "/>
          <p:cNvPicPr>
            <a:picLocks noChangeAspect="1" noChangeArrowheads="1"/>
          </p:cNvPicPr>
          <p:nvPr/>
        </p:nvPicPr>
        <p:blipFill rotWithShape="1">
          <a:blip r:embed="rId5">
            <a:extLst>
              <a:ext uri="{28A0092B-C50C-407E-A947-70E740481C1C}">
                <a14:useLocalDpi xmlns:a14="http://schemas.microsoft.com/office/drawing/2010/main" val="0"/>
              </a:ext>
            </a:extLst>
          </a:blip>
          <a:srcRect l="8422" t="18144" r="4345" b="10934"/>
          <a:stretch/>
        </p:blipFill>
        <p:spPr bwMode="auto">
          <a:xfrm>
            <a:off x="7799915" y="1144355"/>
            <a:ext cx="149961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690" name="Picture 10" descr="Kastel - "/>
          <p:cNvPicPr>
            <a:picLocks noChangeAspect="1" noChangeArrowheads="1"/>
          </p:cNvPicPr>
          <p:nvPr/>
        </p:nvPicPr>
        <p:blipFill rotWithShape="1">
          <a:blip r:embed="rId6">
            <a:extLst>
              <a:ext uri="{28A0092B-C50C-407E-A947-70E740481C1C}">
                <a14:useLocalDpi xmlns:a14="http://schemas.microsoft.com/office/drawing/2010/main" val="0"/>
              </a:ext>
            </a:extLst>
          </a:blip>
          <a:srcRect l="45822" t="14194" r="10445" b="8150"/>
          <a:stretch/>
        </p:blipFill>
        <p:spPr bwMode="auto">
          <a:xfrm>
            <a:off x="10110790" y="1131444"/>
            <a:ext cx="141473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692" name="Picture 12" descr="Kastel - "/>
          <p:cNvPicPr>
            <a:picLocks noChangeAspect="1" noChangeArrowheads="1"/>
          </p:cNvPicPr>
          <p:nvPr/>
        </p:nvPicPr>
        <p:blipFill rotWithShape="1">
          <a:blip r:embed="rId7">
            <a:extLst>
              <a:ext uri="{28A0092B-C50C-407E-A947-70E740481C1C}">
                <a14:useLocalDpi xmlns:a14="http://schemas.microsoft.com/office/drawing/2010/main" val="0"/>
              </a:ext>
            </a:extLst>
          </a:blip>
          <a:srcRect l="6294" t="32328" r="4344" b="9516"/>
          <a:stretch/>
        </p:blipFill>
        <p:spPr bwMode="auto">
          <a:xfrm>
            <a:off x="453634" y="3901262"/>
            <a:ext cx="187340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694" name="Picture 14" descr="Kastel - "/>
          <p:cNvPicPr>
            <a:picLocks noChangeAspect="1" noChangeArrowheads="1"/>
          </p:cNvPicPr>
          <p:nvPr/>
        </p:nvPicPr>
        <p:blipFill rotWithShape="1">
          <a:blip r:embed="rId8">
            <a:extLst>
              <a:ext uri="{28A0092B-C50C-407E-A947-70E740481C1C}">
                <a14:useLocalDpi xmlns:a14="http://schemas.microsoft.com/office/drawing/2010/main" val="0"/>
              </a:ext>
            </a:extLst>
          </a:blip>
          <a:srcRect l="10521" t="16726" r="8842" b="5260"/>
          <a:stretch/>
        </p:blipFill>
        <p:spPr bwMode="auto">
          <a:xfrm>
            <a:off x="3200400" y="3901262"/>
            <a:ext cx="126353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696" name="Picture 16" descr="Kastel - "/>
          <p:cNvPicPr>
            <a:picLocks noChangeAspect="1" noChangeArrowheads="1"/>
          </p:cNvPicPr>
          <p:nvPr/>
        </p:nvPicPr>
        <p:blipFill rotWithShape="1">
          <a:blip r:embed="rId9">
            <a:extLst>
              <a:ext uri="{28A0092B-C50C-407E-A947-70E740481C1C}">
                <a14:useLocalDpi xmlns:a14="http://schemas.microsoft.com/office/drawing/2010/main" val="0"/>
              </a:ext>
            </a:extLst>
          </a:blip>
          <a:srcRect l="17293" t="36694" r="17897" b="17916"/>
          <a:stretch/>
        </p:blipFill>
        <p:spPr bwMode="auto">
          <a:xfrm>
            <a:off x="5264659" y="3901262"/>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698" name="Picture 18" descr="Kastel - "/>
          <p:cNvPicPr>
            <a:picLocks noChangeAspect="1" noChangeArrowheads="1"/>
          </p:cNvPicPr>
          <p:nvPr/>
        </p:nvPicPr>
        <p:blipFill rotWithShape="1">
          <a:blip r:embed="rId10">
            <a:extLst>
              <a:ext uri="{28A0092B-C50C-407E-A947-70E740481C1C}">
                <a14:useLocalDpi xmlns:a14="http://schemas.microsoft.com/office/drawing/2010/main" val="0"/>
              </a:ext>
            </a:extLst>
          </a:blip>
          <a:srcRect l="14805" t="20981" r="14982" b="18026"/>
          <a:stretch/>
        </p:blipFill>
        <p:spPr bwMode="auto">
          <a:xfrm>
            <a:off x="7847974" y="3888197"/>
            <a:ext cx="140349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700" name="Picture 20" descr="Kastel - "/>
          <p:cNvPicPr>
            <a:picLocks noChangeAspect="1" noChangeArrowheads="1"/>
          </p:cNvPicPr>
          <p:nvPr/>
        </p:nvPicPr>
        <p:blipFill rotWithShape="1">
          <a:blip r:embed="rId11">
            <a:extLst>
              <a:ext uri="{28A0092B-C50C-407E-A947-70E740481C1C}">
                <a14:useLocalDpi xmlns:a14="http://schemas.microsoft.com/office/drawing/2010/main" val="0"/>
              </a:ext>
            </a:extLst>
          </a:blip>
          <a:srcRect l="16119" t="38002" r="15020" b="13771"/>
          <a:stretch/>
        </p:blipFill>
        <p:spPr bwMode="auto">
          <a:xfrm>
            <a:off x="9903756" y="3888197"/>
            <a:ext cx="182879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rotWithShape="1">
          <a:blip r:embed="rId1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3154" t="10508" r="5363" b="6896"/>
          <a:stretch/>
        </p:blipFill>
        <p:spPr>
          <a:xfrm>
            <a:off x="10461635" y="238460"/>
            <a:ext cx="1463040" cy="604205"/>
          </a:xfrm>
          <a:prstGeom prst="rect">
            <a:avLst/>
          </a:prstGeom>
        </p:spPr>
      </p:pic>
    </p:spTree>
    <p:extLst>
      <p:ext uri="{BB962C8B-B14F-4D97-AF65-F5344CB8AC3E}">
        <p14:creationId xmlns:p14="http://schemas.microsoft.com/office/powerpoint/2010/main" val="348119683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Sofa + Armchairs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1000" y="573006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K2</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3867462" y="5703308"/>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Kroff</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8512248" y="57300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Kenion</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381000" y="298104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Koccola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2819400" y="29826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Kosa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5169358" y="2973155"/>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Koccola</a:t>
            </a:r>
            <a:r>
              <a:rPr lang="en-US" sz="1400" dirty="0" smtClean="0">
                <a:solidFill>
                  <a:schemeClr val="bg1">
                    <a:lumMod val="50000"/>
                  </a:schemeClr>
                </a:solidFill>
                <a:latin typeface="Arial" panose="020B0604020202020204" pitchFamily="34" charset="0"/>
                <a:cs typeface="Arial" panose="020B0604020202020204" pitchFamily="34" charset="0"/>
              </a:rPr>
              <a:t> Plus/Top</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p>
        </p:txBody>
      </p:sp>
      <p:sp>
        <p:nvSpPr>
          <p:cNvPr id="21" name="TextBox 20"/>
          <p:cNvSpPr txBox="1"/>
          <p:nvPr/>
        </p:nvSpPr>
        <p:spPr>
          <a:xfrm>
            <a:off x="8549728" y="2942040"/>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Kensho</a:t>
            </a:r>
            <a:r>
              <a:rPr lang="en-US" sz="1400" dirty="0" smtClean="0">
                <a:solidFill>
                  <a:schemeClr val="bg1">
                    <a:lumMod val="50000"/>
                  </a:schemeClr>
                </a:solidFill>
                <a:latin typeface="Arial" panose="020B0604020202020204" pitchFamily="34" charset="0"/>
                <a:cs typeface="Arial" panose="020B0604020202020204" pitchFamily="34" charset="0"/>
              </a:rPr>
              <a:t> Pouf</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72706" name="Picture 2" descr="Kastel - "/>
          <p:cNvPicPr>
            <a:picLocks noChangeAspect="1" noChangeArrowheads="1"/>
          </p:cNvPicPr>
          <p:nvPr/>
        </p:nvPicPr>
        <p:blipFill rotWithShape="1">
          <a:blip r:embed="rId2">
            <a:extLst>
              <a:ext uri="{28A0092B-C50C-407E-A947-70E740481C1C}">
                <a14:useLocalDpi xmlns:a14="http://schemas.microsoft.com/office/drawing/2010/main" val="0"/>
              </a:ext>
            </a:extLst>
          </a:blip>
          <a:srcRect l="16932" t="16726" r="10727" b="6678"/>
          <a:stretch/>
        </p:blipFill>
        <p:spPr bwMode="auto">
          <a:xfrm>
            <a:off x="814603" y="1144355"/>
            <a:ext cx="115146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2708" name="Picture 4" descr="Kastel - "/>
          <p:cNvPicPr>
            <a:picLocks noChangeAspect="1" noChangeArrowheads="1"/>
          </p:cNvPicPr>
          <p:nvPr/>
        </p:nvPicPr>
        <p:blipFill rotWithShape="1">
          <a:blip r:embed="rId3">
            <a:extLst>
              <a:ext uri="{28A0092B-C50C-407E-A947-70E740481C1C}">
                <a14:useLocalDpi xmlns:a14="http://schemas.microsoft.com/office/drawing/2010/main" val="0"/>
              </a:ext>
            </a:extLst>
          </a:blip>
          <a:srcRect l="10550" t="20981" r="12854" b="19444"/>
          <a:stretch/>
        </p:blipFill>
        <p:spPr bwMode="auto">
          <a:xfrm>
            <a:off x="3044965" y="1144355"/>
            <a:ext cx="156754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2710" name="Picture 6" descr="Kastel - "/>
          <p:cNvPicPr>
            <a:picLocks noChangeAspect="1" noChangeArrowheads="1"/>
          </p:cNvPicPr>
          <p:nvPr/>
        </p:nvPicPr>
        <p:blipFill rotWithShape="1">
          <a:blip r:embed="rId4">
            <a:extLst>
              <a:ext uri="{28A0092B-C50C-407E-A947-70E740481C1C}">
                <a14:useLocalDpi xmlns:a14="http://schemas.microsoft.com/office/drawing/2010/main" val="0"/>
              </a:ext>
            </a:extLst>
          </a:blip>
          <a:srcRect t="18144" b="6678"/>
          <a:stretch/>
        </p:blipFill>
        <p:spPr bwMode="auto">
          <a:xfrm>
            <a:off x="5360248" y="1144355"/>
            <a:ext cx="162176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2712" name="Picture 8" descr="Kastel - "/>
          <p:cNvPicPr>
            <a:picLocks noChangeAspect="1" noChangeArrowheads="1"/>
          </p:cNvPicPr>
          <p:nvPr/>
        </p:nvPicPr>
        <p:blipFill rotWithShape="1">
          <a:blip r:embed="rId5">
            <a:extLst>
              <a:ext uri="{28A0092B-C50C-407E-A947-70E740481C1C}">
                <a14:useLocalDpi xmlns:a14="http://schemas.microsoft.com/office/drawing/2010/main" val="0"/>
              </a:ext>
            </a:extLst>
          </a:blip>
          <a:srcRect l="7422" t="20800" r="9377" b="21600"/>
          <a:stretch/>
        </p:blipFill>
        <p:spPr bwMode="auto">
          <a:xfrm>
            <a:off x="7540386" y="1113240"/>
            <a:ext cx="3962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2714" name="Picture 10" descr="Kastel - "/>
          <p:cNvPicPr>
            <a:picLocks noChangeAspect="1" noChangeArrowheads="1"/>
          </p:cNvPicPr>
          <p:nvPr/>
        </p:nvPicPr>
        <p:blipFill rotWithShape="1">
          <a:blip r:embed="rId6">
            <a:extLst>
              <a:ext uri="{28A0092B-C50C-407E-A947-70E740481C1C}">
                <a14:useLocalDpi xmlns:a14="http://schemas.microsoft.com/office/drawing/2010/main" val="0"/>
              </a:ext>
            </a:extLst>
          </a:blip>
          <a:srcRect l="4222" t="41600" r="4044" b="23200"/>
          <a:stretch/>
        </p:blipFill>
        <p:spPr bwMode="auto">
          <a:xfrm>
            <a:off x="7455945" y="4495800"/>
            <a:ext cx="4206240" cy="1076017"/>
          </a:xfrm>
          <a:prstGeom prst="rect">
            <a:avLst/>
          </a:prstGeom>
          <a:noFill/>
          <a:extLst>
            <a:ext uri="{909E8E84-426E-40DD-AFC4-6F175D3DCCD1}">
              <a14:hiddenFill xmlns:a14="http://schemas.microsoft.com/office/drawing/2010/main">
                <a:solidFill>
                  <a:srgbClr val="FFFFFF"/>
                </a:solidFill>
              </a14:hiddenFill>
            </a:ext>
          </a:extLst>
        </p:spPr>
      </p:pic>
      <p:pic>
        <p:nvPicPr>
          <p:cNvPr id="72716" name="Picture 12" descr="Kastel - "/>
          <p:cNvPicPr>
            <a:picLocks noChangeAspect="1" noChangeArrowheads="1"/>
          </p:cNvPicPr>
          <p:nvPr/>
        </p:nvPicPr>
        <p:blipFill rotWithShape="1">
          <a:blip r:embed="rId7">
            <a:extLst>
              <a:ext uri="{28A0092B-C50C-407E-A947-70E740481C1C}">
                <a14:useLocalDpi xmlns:a14="http://schemas.microsoft.com/office/drawing/2010/main" val="0"/>
              </a:ext>
            </a:extLst>
          </a:blip>
          <a:srcRect l="6294" t="49350" r="4344" b="16607"/>
          <a:stretch/>
        </p:blipFill>
        <p:spPr bwMode="auto">
          <a:xfrm>
            <a:off x="3276600" y="3887554"/>
            <a:ext cx="3200400" cy="1828801"/>
          </a:xfrm>
          <a:prstGeom prst="rect">
            <a:avLst/>
          </a:prstGeom>
          <a:noFill/>
          <a:extLst>
            <a:ext uri="{909E8E84-426E-40DD-AFC4-6F175D3DCCD1}">
              <a14:hiddenFill xmlns:a14="http://schemas.microsoft.com/office/drawing/2010/main">
                <a:solidFill>
                  <a:srgbClr val="FFFFFF"/>
                </a:solidFill>
              </a14:hiddenFill>
            </a:ext>
          </a:extLst>
        </p:spPr>
      </p:pic>
      <p:pic>
        <p:nvPicPr>
          <p:cNvPr id="72718" name="Picture 14" descr="Kastel - "/>
          <p:cNvPicPr>
            <a:picLocks noChangeAspect="1" noChangeArrowheads="1"/>
          </p:cNvPicPr>
          <p:nvPr/>
        </p:nvPicPr>
        <p:blipFill rotWithShape="1">
          <a:blip r:embed="rId8">
            <a:extLst>
              <a:ext uri="{28A0092B-C50C-407E-A947-70E740481C1C}">
                <a14:useLocalDpi xmlns:a14="http://schemas.microsoft.com/office/drawing/2010/main" val="0"/>
              </a:ext>
            </a:extLst>
          </a:blip>
          <a:srcRect l="11574" t="13889" r="11919" b="12352"/>
          <a:stretch/>
        </p:blipFill>
        <p:spPr bwMode="auto">
          <a:xfrm>
            <a:off x="581444" y="3874508"/>
            <a:ext cx="161778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rotWithShape="1">
          <a:blip r:embed="rId9">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3154" t="10508" r="5363" b="6896"/>
          <a:stretch/>
        </p:blipFill>
        <p:spPr>
          <a:xfrm>
            <a:off x="10461635" y="238460"/>
            <a:ext cx="1463040" cy="604205"/>
          </a:xfrm>
          <a:prstGeom prst="rect">
            <a:avLst/>
          </a:prstGeom>
        </p:spPr>
      </p:pic>
    </p:spTree>
    <p:extLst>
      <p:ext uri="{BB962C8B-B14F-4D97-AF65-F5344CB8AC3E}">
        <p14:creationId xmlns:p14="http://schemas.microsoft.com/office/powerpoint/2010/main" val="196678182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Sofa + Armchairs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40367" y="57300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Kuros</a:t>
            </a:r>
            <a:r>
              <a:rPr lang="en-US" sz="1400" dirty="0" smtClean="0">
                <a:solidFill>
                  <a:schemeClr val="bg1">
                    <a:lumMod val="50000"/>
                  </a:schemeClr>
                </a:solidFill>
                <a:latin typeface="Arial" panose="020B0604020202020204" pitchFamily="34" charset="0"/>
                <a:cs typeface="Arial" panose="020B0604020202020204" pitchFamily="34" charset="0"/>
              </a:rPr>
              <a:t> 90</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4128300" y="5716355"/>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Kursal</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p>
        </p:txBody>
      </p:sp>
      <p:sp>
        <p:nvSpPr>
          <p:cNvPr id="29" name="TextBox 28"/>
          <p:cNvSpPr txBox="1"/>
          <p:nvPr/>
        </p:nvSpPr>
        <p:spPr>
          <a:xfrm>
            <a:off x="6924228" y="571635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Kendo</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1121367" y="2973155"/>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Kubox</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4181228" y="2973155"/>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Kuadra</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p>
        </p:txBody>
      </p:sp>
      <p:sp>
        <p:nvSpPr>
          <p:cNvPr id="21" name="TextBox 20"/>
          <p:cNvSpPr txBox="1"/>
          <p:nvPr/>
        </p:nvSpPr>
        <p:spPr>
          <a:xfrm>
            <a:off x="7202753" y="297684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Kuadra</a:t>
            </a:r>
            <a:r>
              <a:rPr lang="en-US" sz="1400" dirty="0" smtClean="0">
                <a:solidFill>
                  <a:schemeClr val="bg1">
                    <a:lumMod val="50000"/>
                  </a:schemeClr>
                </a:solidFill>
                <a:latin typeface="Arial" panose="020B0604020202020204" pitchFamily="34" charset="0"/>
                <a:cs typeface="Arial" panose="020B0604020202020204" pitchFamily="34" charset="0"/>
              </a:rPr>
              <a:t> Top</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0" name="TextBox 29"/>
          <p:cNvSpPr txBox="1"/>
          <p:nvPr/>
        </p:nvSpPr>
        <p:spPr>
          <a:xfrm>
            <a:off x="9808821" y="297684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Kontex</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1" name="TextBox 30"/>
          <p:cNvSpPr txBox="1"/>
          <p:nvPr/>
        </p:nvSpPr>
        <p:spPr>
          <a:xfrm>
            <a:off x="9529306" y="5716355"/>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Kaleido</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73730" name="Picture 2" descr="Kastel - "/>
          <p:cNvPicPr>
            <a:picLocks noChangeAspect="1" noChangeArrowheads="1"/>
          </p:cNvPicPr>
          <p:nvPr/>
        </p:nvPicPr>
        <p:blipFill rotWithShape="1">
          <a:blip r:embed="rId2">
            <a:extLst>
              <a:ext uri="{28A0092B-C50C-407E-A947-70E740481C1C}">
                <a14:useLocalDpi xmlns:a14="http://schemas.microsoft.com/office/drawing/2010/main" val="0"/>
              </a:ext>
            </a:extLst>
          </a:blip>
          <a:srcRect l="12012" t="32328" r="9497" b="20863"/>
          <a:stretch/>
        </p:blipFill>
        <p:spPr bwMode="auto">
          <a:xfrm>
            <a:off x="457200" y="1152247"/>
            <a:ext cx="288174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3732" name="Picture 4" descr="Kastel - "/>
          <p:cNvPicPr>
            <a:picLocks noChangeAspect="1" noChangeArrowheads="1"/>
          </p:cNvPicPr>
          <p:nvPr/>
        </p:nvPicPr>
        <p:blipFill rotWithShape="1">
          <a:blip r:embed="rId3">
            <a:extLst>
              <a:ext uri="{28A0092B-C50C-407E-A947-70E740481C1C}">
                <a14:useLocalDpi xmlns:a14="http://schemas.microsoft.com/office/drawing/2010/main" val="0"/>
              </a:ext>
            </a:extLst>
          </a:blip>
          <a:srcRect l="10042" t="42259" r="8945" b="9515"/>
          <a:stretch/>
        </p:blipFill>
        <p:spPr bwMode="auto">
          <a:xfrm>
            <a:off x="4114800" y="1144355"/>
            <a:ext cx="215152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3734" name="Picture 6" descr="Kastel - "/>
          <p:cNvPicPr>
            <a:picLocks noChangeAspect="1" noChangeArrowheads="1"/>
          </p:cNvPicPr>
          <p:nvPr/>
        </p:nvPicPr>
        <p:blipFill rotWithShape="1">
          <a:blip r:embed="rId4">
            <a:extLst>
              <a:ext uri="{28A0092B-C50C-407E-A947-70E740481C1C}">
                <a14:useLocalDpi xmlns:a14="http://schemas.microsoft.com/office/drawing/2010/main" val="0"/>
              </a:ext>
            </a:extLst>
          </a:blip>
          <a:srcRect l="2089" t="13996" r="10444" b="4972"/>
          <a:stretch/>
        </p:blipFill>
        <p:spPr bwMode="auto">
          <a:xfrm>
            <a:off x="389312" y="3887555"/>
            <a:ext cx="272657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3736" name="Picture 8" descr="Kastel - "/>
          <p:cNvPicPr>
            <a:picLocks noChangeAspect="1" noChangeArrowheads="1"/>
          </p:cNvPicPr>
          <p:nvPr/>
        </p:nvPicPr>
        <p:blipFill rotWithShape="1">
          <a:blip r:embed="rId5">
            <a:extLst>
              <a:ext uri="{28A0092B-C50C-407E-A947-70E740481C1C}">
                <a14:useLocalDpi xmlns:a14="http://schemas.microsoft.com/office/drawing/2010/main" val="0"/>
              </a:ext>
            </a:extLst>
          </a:blip>
          <a:srcRect l="15956" t="12800" r="14711" b="4000"/>
          <a:stretch/>
        </p:blipFill>
        <p:spPr bwMode="auto">
          <a:xfrm>
            <a:off x="7069090" y="1144355"/>
            <a:ext cx="22860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3738" name="Picture 10" descr="Kastel - "/>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308" r="2677" b="2423"/>
          <a:stretch/>
        </p:blipFill>
        <p:spPr bwMode="auto">
          <a:xfrm>
            <a:off x="10077835" y="1152247"/>
            <a:ext cx="148064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3740" name="Picture 12" descr="Kastel - "/>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86" t="12453" r="8472" b="5278"/>
          <a:stretch/>
        </p:blipFill>
        <p:spPr bwMode="auto">
          <a:xfrm>
            <a:off x="4018287" y="3887555"/>
            <a:ext cx="223870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3742" name="Picture 14" descr="Kastel - "/>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956" r="13644" b="7200"/>
          <a:stretch/>
        </p:blipFill>
        <p:spPr bwMode="auto">
          <a:xfrm>
            <a:off x="6893042" y="3901262"/>
            <a:ext cx="208104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3744" name="Picture 16" descr="Kastel -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66288" y="3694132"/>
            <a:ext cx="254471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rotWithShape="1">
          <a:blip r:embed="rId10">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3154" t="10508" r="5363" b="6896"/>
          <a:stretch/>
        </p:blipFill>
        <p:spPr>
          <a:xfrm>
            <a:off x="10461635" y="238460"/>
            <a:ext cx="1463040" cy="604205"/>
          </a:xfrm>
          <a:prstGeom prst="rect">
            <a:avLst/>
          </a:prstGeom>
        </p:spPr>
      </p:pic>
    </p:spTree>
    <p:extLst>
      <p:ext uri="{BB962C8B-B14F-4D97-AF65-F5344CB8AC3E}">
        <p14:creationId xmlns:p14="http://schemas.microsoft.com/office/powerpoint/2010/main" val="19522270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13409" y="2819400"/>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Enea</a:t>
            </a:r>
            <a:r>
              <a:rPr lang="en-US" sz="1400" dirty="0" smtClean="0">
                <a:solidFill>
                  <a:schemeClr val="bg1">
                    <a:lumMod val="50000"/>
                  </a:schemeClr>
                </a:solidFill>
                <a:latin typeface="Arial" panose="020B0604020202020204" pitchFamily="34" charset="0"/>
                <a:cs typeface="Arial" panose="020B0604020202020204" pitchFamily="34" charset="0"/>
              </a:rPr>
              <a:t> </a:t>
            </a:r>
            <a:r>
              <a:rPr lang="en-US" sz="1400" dirty="0" err="1" smtClean="0">
                <a:solidFill>
                  <a:schemeClr val="bg1">
                    <a:lumMod val="50000"/>
                  </a:schemeClr>
                </a:solidFill>
                <a:latin typeface="Arial" panose="020B0604020202020204" pitchFamily="34" charset="0"/>
                <a:cs typeface="Arial" panose="020B0604020202020204" pitchFamily="34" charset="0"/>
              </a:rPr>
              <a:t>Lottus</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6285623" y="2808152"/>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Emu</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9171877" y="2808152"/>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Emu Pattern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754577" y="549322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Bix</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6453625" y="5493221"/>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Diekman</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9520169" y="549322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Trees</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1" name="TextBox 20"/>
          <p:cNvSpPr txBox="1"/>
          <p:nvPr/>
        </p:nvSpPr>
        <p:spPr>
          <a:xfrm>
            <a:off x="3548063" y="5512274"/>
            <a:ext cx="231283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Passerelle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2" name="TextBox 21"/>
          <p:cNvSpPr txBox="1"/>
          <p:nvPr/>
        </p:nvSpPr>
        <p:spPr>
          <a:xfrm>
            <a:off x="3695141" y="2819400"/>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Switch</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5362" name="Picture 2" descr="Image result for enea lottus tab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27" t="15937" r="10740" b="9064"/>
          <a:stretch/>
        </p:blipFill>
        <p:spPr bwMode="auto">
          <a:xfrm>
            <a:off x="891226" y="1173480"/>
            <a:ext cx="146304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mage result for steelcase switch tab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67" t="7196" r="7233" b="6447"/>
          <a:stretch/>
        </p:blipFill>
        <p:spPr bwMode="auto">
          <a:xfrm>
            <a:off x="3561478" y="1278316"/>
            <a:ext cx="2286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Image result for emu round ta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5722" y="1256801"/>
            <a:ext cx="155448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Image result for emu pattern tabl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603" t="8332" r="9744" b="2930"/>
          <a:stretch/>
        </p:blipFill>
        <p:spPr bwMode="auto">
          <a:xfrm>
            <a:off x="9098849" y="990600"/>
            <a:ext cx="241964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Related image"/>
          <p:cNvPicPr>
            <a:picLocks noChangeAspect="1" noChangeArrowheads="1"/>
          </p:cNvPicPr>
          <p:nvPr/>
        </p:nvPicPr>
        <p:blipFill rotWithShape="1">
          <a:blip r:embed="rId6">
            <a:extLst>
              <a:ext uri="{28A0092B-C50C-407E-A947-70E740481C1C}">
                <a14:useLocalDpi xmlns:a14="http://schemas.microsoft.com/office/drawing/2010/main" val="0"/>
              </a:ext>
            </a:extLst>
          </a:blip>
          <a:srcRect l="9083" t="9348" r="8749" b="834"/>
          <a:stretch/>
        </p:blipFill>
        <p:spPr bwMode="auto">
          <a:xfrm>
            <a:off x="221425" y="3683474"/>
            <a:ext cx="297666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Image result for passerelle table"/>
          <p:cNvPicPr>
            <a:picLocks noChangeAspect="1" noChangeArrowheads="1"/>
          </p:cNvPicPr>
          <p:nvPr/>
        </p:nvPicPr>
        <p:blipFill rotWithShape="1">
          <a:blip r:embed="rId7">
            <a:extLst>
              <a:ext uri="{28A0092B-C50C-407E-A947-70E740481C1C}">
                <a14:useLocalDpi xmlns:a14="http://schemas.microsoft.com/office/drawing/2010/main" val="0"/>
              </a:ext>
            </a:extLst>
          </a:blip>
          <a:srcRect l="31907" t="23562" r="31574" b="15524"/>
          <a:stretch/>
        </p:blipFill>
        <p:spPr bwMode="auto">
          <a:xfrm>
            <a:off x="3730362" y="3658723"/>
            <a:ext cx="195072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Image result for diekman table"/>
          <p:cNvPicPr>
            <a:picLocks noChangeAspect="1" noChangeArrowheads="1"/>
          </p:cNvPicPr>
          <p:nvPr/>
        </p:nvPicPr>
        <p:blipFill rotWithShape="1">
          <a:blip r:embed="rId8">
            <a:extLst>
              <a:ext uri="{28A0092B-C50C-407E-A947-70E740481C1C}">
                <a14:useLocalDpi xmlns:a14="http://schemas.microsoft.com/office/drawing/2010/main" val="0"/>
              </a:ext>
            </a:extLst>
          </a:blip>
          <a:srcRect l="36472" t="11379" r="36139" b="7403"/>
          <a:stretch/>
        </p:blipFill>
        <p:spPr bwMode="auto">
          <a:xfrm>
            <a:off x="6914322" y="3658723"/>
            <a:ext cx="109728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5376" name="Picture 16" descr="Related imag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131" t="22426" r="19203" b="10907"/>
          <a:stretch/>
        </p:blipFill>
        <p:spPr bwMode="auto">
          <a:xfrm>
            <a:off x="9692640" y="3658722"/>
            <a:ext cx="1371600" cy="18288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10"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pic>
        <p:nvPicPr>
          <p:cNvPr id="28" name="Picture 27"/>
          <p:cNvPicPr>
            <a:picLocks noChangeAspect="1"/>
          </p:cNvPicPr>
          <p:nvPr/>
        </p:nvPicPr>
        <p:blipFill rotWithShape="1">
          <a:blip r:embed="rId11"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29" name="Straight Connector 28"/>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66583" y="862873"/>
            <a:ext cx="981285" cy="93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488945" y="316894"/>
            <a:ext cx="5257800" cy="461665"/>
          </a:xfrm>
          <a:prstGeom prst="rect">
            <a:avLst/>
          </a:prstGeom>
        </p:spPr>
        <p:txBody>
          <a:bodyPr wrap="square">
            <a:spAutoFit/>
          </a:bodyPr>
          <a:lstStyle/>
          <a:p>
            <a:r>
              <a:rPr lang="en-US" sz="2400" b="1" dirty="0" smtClean="0">
                <a:solidFill>
                  <a:schemeClr val="tx1">
                    <a:lumMod val="95000"/>
                    <a:lumOff val="5000"/>
                  </a:schemeClr>
                </a:solidFill>
                <a:latin typeface="HelveticaNeueCyr-Bold"/>
              </a:rPr>
              <a:t>Tables</a:t>
            </a:r>
            <a:endParaRPr lang="en-US" sz="2400" dirty="0">
              <a:solidFill>
                <a:schemeClr val="tx1">
                  <a:lumMod val="95000"/>
                  <a:lumOff val="5000"/>
                </a:schemeClr>
              </a:solidFill>
            </a:endParaRPr>
          </a:p>
        </p:txBody>
      </p:sp>
      <p:pic>
        <p:nvPicPr>
          <p:cNvPr id="32" name="Picture 3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847517" y="731609"/>
            <a:ext cx="419416" cy="246614"/>
          </a:xfrm>
          <a:prstGeom prst="rect">
            <a:avLst/>
          </a:prstGeom>
        </p:spPr>
      </p:pic>
    </p:spTree>
    <p:extLst>
      <p:ext uri="{BB962C8B-B14F-4D97-AF65-F5344CB8AC3E}">
        <p14:creationId xmlns:p14="http://schemas.microsoft.com/office/powerpoint/2010/main" val="277012375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Sofa</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741233" y="5716355"/>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Korall</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8056561" y="5716355"/>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Kristall</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1121367" y="297315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Kondor</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4933919" y="297315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Komodo</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p>
        </p:txBody>
      </p:sp>
      <p:sp>
        <p:nvSpPr>
          <p:cNvPr id="21" name="TextBox 20"/>
          <p:cNvSpPr txBox="1"/>
          <p:nvPr/>
        </p:nvSpPr>
        <p:spPr>
          <a:xfrm>
            <a:off x="8746471" y="2974510"/>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Klasse</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74754" name="Picture 2" descr="Kastel - "/>
          <p:cNvPicPr>
            <a:picLocks noChangeAspect="1" noChangeArrowheads="1"/>
          </p:cNvPicPr>
          <p:nvPr/>
        </p:nvPicPr>
        <p:blipFill rotWithShape="1">
          <a:blip r:embed="rId2">
            <a:extLst>
              <a:ext uri="{28A0092B-C50C-407E-A947-70E740481C1C}">
                <a14:useLocalDpi xmlns:a14="http://schemas.microsoft.com/office/drawing/2010/main" val="0"/>
              </a:ext>
            </a:extLst>
          </a:blip>
          <a:srcRect l="8913" t="36584" r="11985" b="16608"/>
          <a:stretch/>
        </p:blipFill>
        <p:spPr bwMode="auto">
          <a:xfrm>
            <a:off x="911504" y="1144355"/>
            <a:ext cx="243839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4756" name="Picture 4" descr="Kastel - "/>
          <p:cNvPicPr>
            <a:picLocks noChangeAspect="1" noChangeArrowheads="1"/>
          </p:cNvPicPr>
          <p:nvPr/>
        </p:nvPicPr>
        <p:blipFill rotWithShape="1">
          <a:blip r:embed="rId3">
            <a:extLst>
              <a:ext uri="{28A0092B-C50C-407E-A947-70E740481C1C}">
                <a14:useLocalDpi xmlns:a14="http://schemas.microsoft.com/office/drawing/2010/main" val="0"/>
              </a:ext>
            </a:extLst>
          </a:blip>
          <a:srcRect l="12068" t="59279" r="10970" b="12352"/>
          <a:stretch/>
        </p:blipFill>
        <p:spPr bwMode="auto">
          <a:xfrm>
            <a:off x="4617376" y="1577488"/>
            <a:ext cx="2651760" cy="1395667"/>
          </a:xfrm>
          <a:prstGeom prst="rect">
            <a:avLst/>
          </a:prstGeom>
          <a:noFill/>
          <a:extLst>
            <a:ext uri="{909E8E84-426E-40DD-AFC4-6F175D3DCCD1}">
              <a14:hiddenFill xmlns:a14="http://schemas.microsoft.com/office/drawing/2010/main">
                <a:solidFill>
                  <a:srgbClr val="FFFFFF"/>
                </a:solidFill>
              </a14:hiddenFill>
            </a:ext>
          </a:extLst>
        </p:spPr>
      </p:pic>
      <p:pic>
        <p:nvPicPr>
          <p:cNvPr id="74758" name="Picture 6" descr="Kastel -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56" r="1911" b="5646"/>
          <a:stretch/>
        </p:blipFill>
        <p:spPr bwMode="auto">
          <a:xfrm>
            <a:off x="8265103" y="1144355"/>
            <a:ext cx="250004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4760" name="Picture 8" descr="Kastel - "/>
          <p:cNvPicPr>
            <a:picLocks noChangeAspect="1" noChangeArrowheads="1"/>
          </p:cNvPicPr>
          <p:nvPr/>
        </p:nvPicPr>
        <p:blipFill rotWithShape="1">
          <a:blip r:embed="rId5">
            <a:extLst>
              <a:ext uri="{28A0092B-C50C-407E-A947-70E740481C1C}">
                <a14:useLocalDpi xmlns:a14="http://schemas.microsoft.com/office/drawing/2010/main" val="0"/>
              </a:ext>
            </a:extLst>
          </a:blip>
          <a:srcRect l="8661" t="7640" r="6440" b="25861"/>
          <a:stretch/>
        </p:blipFill>
        <p:spPr bwMode="auto">
          <a:xfrm>
            <a:off x="1589262" y="3895447"/>
            <a:ext cx="432261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4762" name="Picture 10" descr="Kastel - "/>
          <p:cNvPicPr>
            <a:picLocks noChangeAspect="1" noChangeArrowheads="1"/>
          </p:cNvPicPr>
          <p:nvPr/>
        </p:nvPicPr>
        <p:blipFill rotWithShape="1">
          <a:blip r:embed="rId6">
            <a:extLst>
              <a:ext uri="{28A0092B-C50C-407E-A947-70E740481C1C}">
                <a14:useLocalDpi xmlns:a14="http://schemas.microsoft.com/office/drawing/2010/main" val="0"/>
              </a:ext>
            </a:extLst>
          </a:blip>
          <a:srcRect l="4222" r="4044" b="6528"/>
          <a:stretch/>
        </p:blipFill>
        <p:spPr bwMode="auto">
          <a:xfrm>
            <a:off x="7593155" y="3895447"/>
            <a:ext cx="294548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rotWithShape="1">
          <a:blip r:embed="rId7">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3154" t="10508" r="5363" b="6896"/>
          <a:stretch/>
        </p:blipFill>
        <p:spPr>
          <a:xfrm>
            <a:off x="10461635" y="238460"/>
            <a:ext cx="1463040" cy="604205"/>
          </a:xfrm>
          <a:prstGeom prst="rect">
            <a:avLst/>
          </a:prstGeom>
        </p:spPr>
      </p:pic>
    </p:spTree>
    <p:extLst>
      <p:ext uri="{BB962C8B-B14F-4D97-AF65-F5344CB8AC3E}">
        <p14:creationId xmlns:p14="http://schemas.microsoft.com/office/powerpoint/2010/main" val="76192946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Bench Seating</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40367" y="57300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Kontiki</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4128300" y="571635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Korner</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p>
        </p:txBody>
      </p:sp>
      <p:sp>
        <p:nvSpPr>
          <p:cNvPr id="29" name="TextBox 28"/>
          <p:cNvSpPr txBox="1"/>
          <p:nvPr/>
        </p:nvSpPr>
        <p:spPr>
          <a:xfrm>
            <a:off x="6924228" y="5716355"/>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Kargo</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743483" y="2973155"/>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Kicca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3803344" y="2973155"/>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Kalea</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p>
        </p:txBody>
      </p:sp>
      <p:sp>
        <p:nvSpPr>
          <p:cNvPr id="21" name="TextBox 20"/>
          <p:cNvSpPr txBox="1"/>
          <p:nvPr/>
        </p:nvSpPr>
        <p:spPr>
          <a:xfrm>
            <a:off x="6976423" y="297684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Krizia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0" name="TextBox 29"/>
          <p:cNvSpPr txBox="1"/>
          <p:nvPr/>
        </p:nvSpPr>
        <p:spPr>
          <a:xfrm>
            <a:off x="9582491" y="297684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Kruna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1" name="TextBox 30"/>
          <p:cNvSpPr txBox="1"/>
          <p:nvPr/>
        </p:nvSpPr>
        <p:spPr>
          <a:xfrm>
            <a:off x="9529306" y="571635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Keyport</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75778" name="Picture 2" descr="Kastel - "/>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823" t="23818" r="2977" b="6679"/>
          <a:stretch/>
        </p:blipFill>
        <p:spPr bwMode="auto">
          <a:xfrm>
            <a:off x="469544" y="1427868"/>
            <a:ext cx="2560320" cy="1608406"/>
          </a:xfrm>
          <a:prstGeom prst="rect">
            <a:avLst/>
          </a:prstGeom>
          <a:noFill/>
          <a:extLst>
            <a:ext uri="{909E8E84-426E-40DD-AFC4-6F175D3DCCD1}">
              <a14:hiddenFill xmlns:a14="http://schemas.microsoft.com/office/drawing/2010/main">
                <a:solidFill>
                  <a:srgbClr val="FFFFFF"/>
                </a:solidFill>
              </a14:hiddenFill>
            </a:ext>
          </a:extLst>
        </p:spPr>
      </p:pic>
      <p:pic>
        <p:nvPicPr>
          <p:cNvPr id="75780" name="Picture 4" descr="Kastel - "/>
          <p:cNvPicPr>
            <a:picLocks noChangeAspect="1" noChangeArrowheads="1"/>
          </p:cNvPicPr>
          <p:nvPr/>
        </p:nvPicPr>
        <p:blipFill rotWithShape="1">
          <a:blip r:embed="rId3">
            <a:extLst>
              <a:ext uri="{28A0092B-C50C-407E-A947-70E740481C1C}">
                <a14:useLocalDpi xmlns:a14="http://schemas.microsoft.com/office/drawing/2010/main" val="0"/>
              </a:ext>
            </a:extLst>
          </a:blip>
          <a:srcRect l="8489" t="4769" r="7244" b="6846"/>
          <a:stretch/>
        </p:blipFill>
        <p:spPr bwMode="auto">
          <a:xfrm>
            <a:off x="3441081" y="1618914"/>
            <a:ext cx="2743200" cy="1354241"/>
          </a:xfrm>
          <a:prstGeom prst="rect">
            <a:avLst/>
          </a:prstGeom>
          <a:noFill/>
          <a:extLst>
            <a:ext uri="{909E8E84-426E-40DD-AFC4-6F175D3DCCD1}">
              <a14:hiddenFill xmlns:a14="http://schemas.microsoft.com/office/drawing/2010/main">
                <a:solidFill>
                  <a:srgbClr val="FFFFFF"/>
                </a:solidFill>
              </a14:hiddenFill>
            </a:ext>
          </a:extLst>
        </p:spPr>
      </p:pic>
      <p:pic>
        <p:nvPicPr>
          <p:cNvPr id="75782" name="Picture 6" descr="Kastel -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89" r="1910"/>
          <a:stretch/>
        </p:blipFill>
        <p:spPr bwMode="auto">
          <a:xfrm>
            <a:off x="6705600" y="1397847"/>
            <a:ext cx="2560320" cy="1575308"/>
          </a:xfrm>
          <a:prstGeom prst="rect">
            <a:avLst/>
          </a:prstGeom>
          <a:noFill/>
          <a:extLst>
            <a:ext uri="{909E8E84-426E-40DD-AFC4-6F175D3DCCD1}">
              <a14:hiddenFill xmlns:a14="http://schemas.microsoft.com/office/drawing/2010/main">
                <a:solidFill>
                  <a:srgbClr val="FFFFFF"/>
                </a:solidFill>
              </a14:hiddenFill>
            </a:ext>
          </a:extLst>
        </p:spPr>
      </p:pic>
      <p:pic>
        <p:nvPicPr>
          <p:cNvPr id="75784" name="Picture 8" descr="Kastel -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56" t="28073" r="6178" b="6678"/>
          <a:stretch/>
        </p:blipFill>
        <p:spPr bwMode="auto">
          <a:xfrm>
            <a:off x="9544245" y="1793358"/>
            <a:ext cx="2103120" cy="1179797"/>
          </a:xfrm>
          <a:prstGeom prst="rect">
            <a:avLst/>
          </a:prstGeom>
          <a:noFill/>
          <a:extLst>
            <a:ext uri="{909E8E84-426E-40DD-AFC4-6F175D3DCCD1}">
              <a14:hiddenFill xmlns:a14="http://schemas.microsoft.com/office/drawing/2010/main">
                <a:solidFill>
                  <a:srgbClr val="FFFFFF"/>
                </a:solidFill>
              </a14:hiddenFill>
            </a:ext>
          </a:extLst>
        </p:spPr>
      </p:pic>
      <p:pic>
        <p:nvPicPr>
          <p:cNvPr id="75788" name="Picture 12" descr="Kastel - "/>
          <p:cNvPicPr>
            <a:picLocks noChangeAspect="1" noChangeArrowheads="1"/>
          </p:cNvPicPr>
          <p:nvPr/>
        </p:nvPicPr>
        <p:blipFill rotWithShape="1">
          <a:blip r:embed="rId6">
            <a:extLst>
              <a:ext uri="{28A0092B-C50C-407E-A947-70E740481C1C}">
                <a14:useLocalDpi xmlns:a14="http://schemas.microsoft.com/office/drawing/2010/main" val="0"/>
              </a:ext>
            </a:extLst>
          </a:blip>
          <a:srcRect l="5289" t="14069" r="9378" b="9317"/>
          <a:stretch/>
        </p:blipFill>
        <p:spPr bwMode="auto">
          <a:xfrm>
            <a:off x="286664" y="4157294"/>
            <a:ext cx="2926080" cy="1572768"/>
          </a:xfrm>
          <a:prstGeom prst="rect">
            <a:avLst/>
          </a:prstGeom>
          <a:noFill/>
          <a:extLst>
            <a:ext uri="{909E8E84-426E-40DD-AFC4-6F175D3DCCD1}">
              <a14:hiddenFill xmlns:a14="http://schemas.microsoft.com/office/drawing/2010/main">
                <a:solidFill>
                  <a:srgbClr val="FFFFFF"/>
                </a:solidFill>
              </a14:hiddenFill>
            </a:ext>
          </a:extLst>
        </p:spPr>
      </p:pic>
      <p:pic>
        <p:nvPicPr>
          <p:cNvPr id="75790" name="Picture 14" descr="Kastel - "/>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222" t="20800" r="4044" b="10400"/>
          <a:stretch/>
        </p:blipFill>
        <p:spPr bwMode="auto">
          <a:xfrm>
            <a:off x="3766037" y="4358462"/>
            <a:ext cx="27432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5792" name="Picture 16" descr="Kastel - "/>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222" t="9811" r="5111" b="10190"/>
          <a:stretch/>
        </p:blipFill>
        <p:spPr bwMode="auto">
          <a:xfrm>
            <a:off x="6561965" y="4310053"/>
            <a:ext cx="2743200" cy="1420009"/>
          </a:xfrm>
          <a:prstGeom prst="rect">
            <a:avLst/>
          </a:prstGeom>
          <a:noFill/>
          <a:extLst>
            <a:ext uri="{909E8E84-426E-40DD-AFC4-6F175D3DCCD1}">
              <a14:hiddenFill xmlns:a14="http://schemas.microsoft.com/office/drawing/2010/main">
                <a:solidFill>
                  <a:srgbClr val="FFFFFF"/>
                </a:solidFill>
              </a14:hiddenFill>
            </a:ext>
          </a:extLst>
        </p:spPr>
      </p:pic>
      <p:pic>
        <p:nvPicPr>
          <p:cNvPr id="75794" name="Picture 18" descr="Kastel - "/>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289" t="3200" r="15778" b="7200"/>
          <a:stretch/>
        </p:blipFill>
        <p:spPr bwMode="auto">
          <a:xfrm>
            <a:off x="9383513" y="3887555"/>
            <a:ext cx="241662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rotWithShape="1">
          <a:blip r:embed="rId10">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3154" t="10508" r="5363" b="6896"/>
          <a:stretch/>
        </p:blipFill>
        <p:spPr>
          <a:xfrm>
            <a:off x="10461635" y="238460"/>
            <a:ext cx="1463040" cy="604205"/>
          </a:xfrm>
          <a:prstGeom prst="rect">
            <a:avLst/>
          </a:prstGeom>
        </p:spPr>
      </p:pic>
    </p:spTree>
    <p:extLst>
      <p:ext uri="{BB962C8B-B14F-4D97-AF65-F5344CB8AC3E}">
        <p14:creationId xmlns:p14="http://schemas.microsoft.com/office/powerpoint/2010/main" val="29520909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Tables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741233" y="5716355"/>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Kensho</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8056561" y="5716355"/>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Kapio</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2741233" y="3038003"/>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Kaleox</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1" name="TextBox 20"/>
          <p:cNvSpPr txBox="1"/>
          <p:nvPr/>
        </p:nvSpPr>
        <p:spPr>
          <a:xfrm>
            <a:off x="8056561" y="3038003"/>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Kaleox</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KASTEL</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76802" name="Picture 2" descr="Kastel - "/>
          <p:cNvPicPr>
            <a:picLocks noChangeAspect="1" noChangeArrowheads="1"/>
          </p:cNvPicPr>
          <p:nvPr/>
        </p:nvPicPr>
        <p:blipFill rotWithShape="1">
          <a:blip r:embed="rId2">
            <a:extLst>
              <a:ext uri="{28A0092B-C50C-407E-A947-70E740481C1C}">
                <a14:useLocalDpi xmlns:a14="http://schemas.microsoft.com/office/drawing/2010/main" val="0"/>
              </a:ext>
            </a:extLst>
          </a:blip>
          <a:srcRect l="17575" t="15307" r="15576" b="19444"/>
          <a:stretch/>
        </p:blipFill>
        <p:spPr bwMode="auto">
          <a:xfrm>
            <a:off x="2776535" y="1176889"/>
            <a:ext cx="194807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6804" name="Picture 4" descr="Kastel -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061" t="15307" r="12854" b="5260"/>
          <a:stretch/>
        </p:blipFill>
        <p:spPr bwMode="auto">
          <a:xfrm>
            <a:off x="8543384" y="1176889"/>
            <a:ext cx="104502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6806" name="Picture 6" descr="Kastel - "/>
          <p:cNvPicPr>
            <a:picLocks noChangeAspect="1" noChangeArrowheads="1"/>
          </p:cNvPicPr>
          <p:nvPr/>
        </p:nvPicPr>
        <p:blipFill rotWithShape="1">
          <a:blip r:embed="rId4">
            <a:extLst>
              <a:ext uri="{28A0092B-C50C-407E-A947-70E740481C1C}">
                <a14:useLocalDpi xmlns:a14="http://schemas.microsoft.com/office/drawing/2010/main" val="0"/>
              </a:ext>
            </a:extLst>
          </a:blip>
          <a:srcRect l="7422" t="20800" r="4044" b="18400"/>
          <a:stretch/>
        </p:blipFill>
        <p:spPr bwMode="auto">
          <a:xfrm>
            <a:off x="1753328" y="3887555"/>
            <a:ext cx="399448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6808" name="Picture 8" descr="Kastel - "/>
          <p:cNvPicPr>
            <a:picLocks noChangeAspect="1" noChangeArrowheads="1"/>
          </p:cNvPicPr>
          <p:nvPr/>
        </p:nvPicPr>
        <p:blipFill rotWithShape="1">
          <a:blip r:embed="rId5">
            <a:extLst>
              <a:ext uri="{28A0092B-C50C-407E-A947-70E740481C1C}">
                <a14:useLocalDpi xmlns:a14="http://schemas.microsoft.com/office/drawing/2010/main" val="0"/>
              </a:ext>
            </a:extLst>
          </a:blip>
          <a:srcRect l="9132" t="42277" r="10017" b="20844"/>
          <a:stretch/>
        </p:blipFill>
        <p:spPr bwMode="auto">
          <a:xfrm>
            <a:off x="7729468" y="3887555"/>
            <a:ext cx="267286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6">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3154" t="10508" r="5363" b="6896"/>
          <a:stretch/>
        </p:blipFill>
        <p:spPr>
          <a:xfrm>
            <a:off x="10461635" y="238460"/>
            <a:ext cx="1463040" cy="604205"/>
          </a:xfrm>
          <a:prstGeom prst="rect">
            <a:avLst/>
          </a:prstGeom>
        </p:spPr>
      </p:pic>
    </p:spTree>
    <p:extLst>
      <p:ext uri="{BB962C8B-B14F-4D97-AF65-F5344CB8AC3E}">
        <p14:creationId xmlns:p14="http://schemas.microsoft.com/office/powerpoint/2010/main" val="57048297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 y="0"/>
            <a:ext cx="5056251"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37583" y="1371600"/>
            <a:ext cx="3698323" cy="646331"/>
          </a:xfrm>
          <a:prstGeom prst="rect">
            <a:avLst/>
          </a:prstGeom>
        </p:spPr>
        <p:txBody>
          <a:bodyPr wrap="square">
            <a:spAutoFit/>
          </a:bodyPr>
          <a:lstStyle/>
          <a:p>
            <a:r>
              <a:rPr lang="en-US" b="1" i="1" dirty="0">
                <a:solidFill>
                  <a:schemeClr val="bg1"/>
                </a:solidFill>
              </a:rPr>
              <a:t>An Italian seating </a:t>
            </a:r>
            <a:r>
              <a:rPr lang="en-US" b="1" i="1" dirty="0" smtClean="0">
                <a:solidFill>
                  <a:schemeClr val="bg1"/>
                </a:solidFill>
              </a:rPr>
              <a:t>story</a:t>
            </a:r>
          </a:p>
          <a:p>
            <a:endParaRPr lang="en-US" b="1" i="1" dirty="0">
              <a:solidFill>
                <a:schemeClr val="bg1"/>
              </a:solidFill>
            </a:endParaRPr>
          </a:p>
        </p:txBody>
      </p:sp>
      <p:cxnSp>
        <p:nvCxnSpPr>
          <p:cNvPr id="13" name="Straight Connector 12"/>
          <p:cNvCxnSpPr/>
          <p:nvPr/>
        </p:nvCxnSpPr>
        <p:spPr>
          <a:xfrm>
            <a:off x="381000" y="1211997"/>
            <a:ext cx="37420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81000" y="1905000"/>
            <a:ext cx="37420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251" y="0"/>
            <a:ext cx="7135749" cy="6858000"/>
          </a:xfrm>
          <a:prstGeom prst="rect">
            <a:avLst/>
          </a:prstGeom>
        </p:spPr>
      </p:pic>
      <p:sp>
        <p:nvSpPr>
          <p:cNvPr id="9" name="Rectangle 8"/>
          <p:cNvSpPr/>
          <p:nvPr/>
        </p:nvSpPr>
        <p:spPr>
          <a:xfrm>
            <a:off x="337582" y="2115235"/>
            <a:ext cx="4310618" cy="1754326"/>
          </a:xfrm>
          <a:prstGeom prst="rect">
            <a:avLst/>
          </a:prstGeom>
        </p:spPr>
        <p:txBody>
          <a:bodyPr wrap="square">
            <a:spAutoFit/>
          </a:bodyPr>
          <a:lstStyle/>
          <a:p>
            <a:r>
              <a:rPr lang="en-US" i="1" dirty="0">
                <a:solidFill>
                  <a:schemeClr val="bg1"/>
                </a:solidFill>
              </a:rPr>
              <a:t>Seating solutions from </a:t>
            </a:r>
            <a:r>
              <a:rPr lang="en-US" i="1" dirty="0" err="1">
                <a:solidFill>
                  <a:schemeClr val="bg1"/>
                </a:solidFill>
              </a:rPr>
              <a:t>Diemme</a:t>
            </a:r>
            <a:r>
              <a:rPr lang="en-US" i="1" dirty="0">
                <a:solidFill>
                  <a:schemeClr val="bg1"/>
                </a:solidFill>
              </a:rPr>
              <a:t> has a very discreet style which is a blend of traditional and modern design influences. It believes in organizing living spaces with rationality which reflects the users personality albeit ensuring well-being throughout</a:t>
            </a:r>
          </a:p>
        </p:txBody>
      </p:sp>
      <p:grpSp>
        <p:nvGrpSpPr>
          <p:cNvPr id="5" name="Group 4"/>
          <p:cNvGrpSpPr/>
          <p:nvPr/>
        </p:nvGrpSpPr>
        <p:grpSpPr>
          <a:xfrm>
            <a:off x="220566" y="380999"/>
            <a:ext cx="3056033" cy="914401"/>
            <a:chOff x="2971800" y="5880827"/>
            <a:chExt cx="1834704" cy="574165"/>
          </a:xfrm>
        </p:grpSpPr>
        <p:pic>
          <p:nvPicPr>
            <p:cNvPr id="3" name="Picture 2"/>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t="18077" b="29765"/>
            <a:stretch/>
          </p:blipFill>
          <p:spPr>
            <a:xfrm>
              <a:off x="2971800" y="5880827"/>
              <a:ext cx="1834704" cy="478474"/>
            </a:xfrm>
            <a:prstGeom prst="rect">
              <a:avLst/>
            </a:prstGeom>
          </p:spPr>
        </p:pic>
        <p:pic>
          <p:nvPicPr>
            <p:cNvPr id="12" name="Picture 11"/>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22255" t="23293" b="19334"/>
            <a:stretch/>
          </p:blipFill>
          <p:spPr>
            <a:xfrm>
              <a:off x="3380117" y="5928674"/>
              <a:ext cx="1426387" cy="526318"/>
            </a:xfrm>
            <a:prstGeom prst="rect">
              <a:avLst/>
            </a:prstGeom>
          </p:spPr>
        </p:pic>
      </p:grpSp>
      <p:sp>
        <p:nvSpPr>
          <p:cNvPr id="11" name="Rectangle 10"/>
          <p:cNvSpPr/>
          <p:nvPr/>
        </p:nvSpPr>
        <p:spPr>
          <a:xfrm>
            <a:off x="337583" y="5686185"/>
            <a:ext cx="3785483" cy="923330"/>
          </a:xfrm>
          <a:prstGeom prst="rect">
            <a:avLst/>
          </a:prstGeom>
        </p:spPr>
        <p:txBody>
          <a:bodyPr wrap="square">
            <a:spAutoFit/>
          </a:bodyPr>
          <a:lstStyle/>
          <a:p>
            <a:r>
              <a:rPr lang="en-US" i="1" dirty="0" smtClean="0">
                <a:solidFill>
                  <a:schemeClr val="bg1"/>
                </a:solidFill>
              </a:rPr>
              <a:t>Lead time: 10-12 weeks</a:t>
            </a:r>
          </a:p>
          <a:p>
            <a:r>
              <a:rPr lang="en-US" i="1" dirty="0" smtClean="0">
                <a:solidFill>
                  <a:schemeClr val="bg1"/>
                </a:solidFill>
              </a:rPr>
              <a:t>Warranty: 5 years </a:t>
            </a:r>
          </a:p>
          <a:p>
            <a:r>
              <a:rPr lang="en-US" i="1" dirty="0" smtClean="0">
                <a:solidFill>
                  <a:schemeClr val="bg1"/>
                </a:solidFill>
              </a:rPr>
              <a:t>Country of origin: Italy</a:t>
            </a:r>
            <a:endParaRPr lang="en-US" i="1" dirty="0">
              <a:solidFill>
                <a:schemeClr val="bg1"/>
              </a:solidFill>
            </a:endParaRPr>
          </a:p>
        </p:txBody>
      </p:sp>
      <p:cxnSp>
        <p:nvCxnSpPr>
          <p:cNvPr id="15" name="Straight Connector 14"/>
          <p:cNvCxnSpPr/>
          <p:nvPr/>
        </p:nvCxnSpPr>
        <p:spPr>
          <a:xfrm>
            <a:off x="381000" y="4343400"/>
            <a:ext cx="4114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2111891" y="4193366"/>
            <a:ext cx="381000" cy="398298"/>
            <a:chOff x="6096000" y="5562600"/>
            <a:chExt cx="762000" cy="762000"/>
          </a:xfrm>
        </p:grpSpPr>
        <p:sp>
          <p:nvSpPr>
            <p:cNvPr id="18"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grpSp>
        <p:nvGrpSpPr>
          <p:cNvPr id="20" name="Group 19"/>
          <p:cNvGrpSpPr/>
          <p:nvPr/>
        </p:nvGrpSpPr>
        <p:grpSpPr>
          <a:xfrm>
            <a:off x="1996244" y="962217"/>
            <a:ext cx="381000" cy="398298"/>
            <a:chOff x="6096000" y="5562600"/>
            <a:chExt cx="762000" cy="762000"/>
          </a:xfrm>
        </p:grpSpPr>
        <p:sp>
          <p:nvSpPr>
            <p:cNvPr id="21"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spTree>
    <p:extLst>
      <p:ext uri="{BB962C8B-B14F-4D97-AF65-F5344CB8AC3E}">
        <p14:creationId xmlns:p14="http://schemas.microsoft.com/office/powerpoint/2010/main" val="274297884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1000" y="573006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Liz</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2819400" y="573167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Moon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5161794" y="573006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Nest</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p>
        </p:txBody>
      </p:sp>
      <p:sp>
        <p:nvSpPr>
          <p:cNvPr id="29" name="TextBox 28"/>
          <p:cNvSpPr txBox="1"/>
          <p:nvPr/>
        </p:nvSpPr>
        <p:spPr>
          <a:xfrm>
            <a:off x="7540391" y="571699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Queen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381000" y="298104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Dama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2819400" y="29826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Artu</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5168305" y="2956376"/>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Auckland</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p>
        </p:txBody>
      </p:sp>
      <p:sp>
        <p:nvSpPr>
          <p:cNvPr id="21" name="TextBox 20"/>
          <p:cNvSpPr txBox="1"/>
          <p:nvPr/>
        </p:nvSpPr>
        <p:spPr>
          <a:xfrm>
            <a:off x="7540386" y="297684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Duke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0" name="TextBox 29"/>
          <p:cNvSpPr txBox="1"/>
          <p:nvPr/>
        </p:nvSpPr>
        <p:spPr>
          <a:xfrm>
            <a:off x="9808821" y="297684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Halfpipe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1" name="TextBox 30"/>
          <p:cNvSpPr txBox="1"/>
          <p:nvPr/>
        </p:nvSpPr>
        <p:spPr>
          <a:xfrm>
            <a:off x="9808820" y="571699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Venus</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77826" name="Picture 2" descr="Image result for diemme dam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923" t="17514" r="16469" b="7566"/>
          <a:stretch/>
        </p:blipFill>
        <p:spPr bwMode="auto">
          <a:xfrm>
            <a:off x="863394" y="1160139"/>
            <a:ext cx="105388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7828" name="Picture 4" descr="Image result for diemme ARTU"/>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15" t="4931" r="6221" b="11736"/>
          <a:stretch/>
        </p:blipFill>
        <p:spPr bwMode="auto">
          <a:xfrm>
            <a:off x="3280097" y="1127576"/>
            <a:ext cx="109728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7830" name="Picture 6"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21498" t="8790" r="20860" b="3873"/>
          <a:stretch/>
        </p:blipFill>
        <p:spPr bwMode="auto">
          <a:xfrm>
            <a:off x="5567627" y="1125635"/>
            <a:ext cx="120700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7832" name="Picture 8" descr="Image result for diemme duke"/>
          <p:cNvPicPr>
            <a:picLocks noChangeAspect="1" noChangeArrowheads="1"/>
          </p:cNvPicPr>
          <p:nvPr/>
        </p:nvPicPr>
        <p:blipFill rotWithShape="1">
          <a:blip r:embed="rId5">
            <a:extLst>
              <a:ext uri="{28A0092B-C50C-407E-A947-70E740481C1C}">
                <a14:useLocalDpi xmlns:a14="http://schemas.microsoft.com/office/drawing/2010/main" val="0"/>
              </a:ext>
            </a:extLst>
          </a:blip>
          <a:srcRect l="13455" t="16995" r="53993" b="3884"/>
          <a:stretch/>
        </p:blipFill>
        <p:spPr bwMode="auto">
          <a:xfrm>
            <a:off x="8021403" y="1160139"/>
            <a:ext cx="105664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7834" name="Picture 10" descr="Image result for diemme halfpipe"/>
          <p:cNvPicPr>
            <a:picLocks noChangeAspect="1" noChangeArrowheads="1"/>
          </p:cNvPicPr>
          <p:nvPr/>
        </p:nvPicPr>
        <p:blipFill rotWithShape="1">
          <a:blip r:embed="rId6">
            <a:extLst>
              <a:ext uri="{28A0092B-C50C-407E-A947-70E740481C1C}">
                <a14:useLocalDpi xmlns:a14="http://schemas.microsoft.com/office/drawing/2010/main" val="0"/>
              </a:ext>
            </a:extLst>
          </a:blip>
          <a:srcRect l="14315" t="12659" r="13614" b="7181"/>
          <a:stretch/>
        </p:blipFill>
        <p:spPr bwMode="auto">
          <a:xfrm>
            <a:off x="10269517" y="1162389"/>
            <a:ext cx="109728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7836" name="Picture 12" descr="Related image"/>
          <p:cNvPicPr>
            <a:picLocks noChangeAspect="1" noChangeArrowheads="1"/>
          </p:cNvPicPr>
          <p:nvPr/>
        </p:nvPicPr>
        <p:blipFill rotWithShape="1">
          <a:blip r:embed="rId7">
            <a:extLst>
              <a:ext uri="{28A0092B-C50C-407E-A947-70E740481C1C}">
                <a14:useLocalDpi xmlns:a14="http://schemas.microsoft.com/office/drawing/2010/main" val="0"/>
              </a:ext>
            </a:extLst>
          </a:blip>
          <a:srcRect l="9963" t="5788" r="48722" b="8059"/>
          <a:stretch/>
        </p:blipFill>
        <p:spPr bwMode="auto">
          <a:xfrm>
            <a:off x="774515" y="3908124"/>
            <a:ext cx="123164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7838" name="Picture 14" descr="Image result for diemme moon"/>
          <p:cNvPicPr>
            <a:picLocks noChangeAspect="1" noChangeArrowheads="1"/>
          </p:cNvPicPr>
          <p:nvPr/>
        </p:nvPicPr>
        <p:blipFill rotWithShape="1">
          <a:blip r:embed="rId8">
            <a:extLst>
              <a:ext uri="{28A0092B-C50C-407E-A947-70E740481C1C}">
                <a14:useLocalDpi xmlns:a14="http://schemas.microsoft.com/office/drawing/2010/main" val="0"/>
              </a:ext>
            </a:extLst>
          </a:blip>
          <a:srcRect l="11958" t="20000" r="57043" b="10667"/>
          <a:stretch/>
        </p:blipFill>
        <p:spPr bwMode="auto">
          <a:xfrm>
            <a:off x="3283614" y="3902877"/>
            <a:ext cx="109024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7840" name="Picture 16" descr="Image result for diemme nest"/>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3767" r="33247"/>
          <a:stretch/>
        </p:blipFill>
        <p:spPr bwMode="auto">
          <a:xfrm>
            <a:off x="5693421" y="3902877"/>
            <a:ext cx="965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7842" name="Picture 18" descr="Related image"/>
          <p:cNvPicPr>
            <a:picLocks noChangeAspect="1" noChangeArrowheads="1"/>
          </p:cNvPicPr>
          <p:nvPr/>
        </p:nvPicPr>
        <p:blipFill rotWithShape="1">
          <a:blip r:embed="rId10">
            <a:extLst>
              <a:ext uri="{28A0092B-C50C-407E-A947-70E740481C1C}">
                <a14:useLocalDpi xmlns:a14="http://schemas.microsoft.com/office/drawing/2010/main" val="0"/>
              </a:ext>
            </a:extLst>
          </a:blip>
          <a:srcRect l="25482" t="6400" r="23420" b="7200"/>
          <a:stretch/>
        </p:blipFill>
        <p:spPr bwMode="auto">
          <a:xfrm>
            <a:off x="8007856" y="3883715"/>
            <a:ext cx="108373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7844" name="Picture 20" descr="Image result for diemme venus"/>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2559" r="32719"/>
          <a:stretch/>
        </p:blipFill>
        <p:spPr bwMode="auto">
          <a:xfrm>
            <a:off x="10306465" y="3902877"/>
            <a:ext cx="10160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47335" y="230673"/>
            <a:ext cx="1280160" cy="611992"/>
          </a:xfrm>
          <a:prstGeom prst="rect">
            <a:avLst/>
          </a:prstGeom>
        </p:spPr>
      </p:pic>
    </p:spTree>
    <p:extLst>
      <p:ext uri="{BB962C8B-B14F-4D97-AF65-F5344CB8AC3E}">
        <p14:creationId xmlns:p14="http://schemas.microsoft.com/office/powerpoint/2010/main" val="396110979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457200" y="837913"/>
            <a:ext cx="1699054" cy="126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40170" y="3031714"/>
            <a:ext cx="2119080"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Orlo</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1140170" y="5726108"/>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Red Hot</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5000694" y="3031714"/>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Nuke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8812067" y="5719908"/>
            <a:ext cx="2119080"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Aira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8789520" y="3089659"/>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Perfecta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5039366" y="5719908"/>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Slim</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78850" name="Picture 2" descr="Image result for diemme no fril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551" t="2489" r="16782" b="3067"/>
          <a:stretch/>
        </p:blipFill>
        <p:spPr bwMode="auto">
          <a:xfrm>
            <a:off x="1554251" y="1200873"/>
            <a:ext cx="129091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8852" name="Picture 4" descr="Image result for diemme nuke"/>
          <p:cNvPicPr>
            <a:picLocks noChangeAspect="1" noChangeArrowheads="1"/>
          </p:cNvPicPr>
          <p:nvPr/>
        </p:nvPicPr>
        <p:blipFill rotWithShape="1">
          <a:blip r:embed="rId3">
            <a:extLst>
              <a:ext uri="{28A0092B-C50C-407E-A947-70E740481C1C}">
                <a14:useLocalDpi xmlns:a14="http://schemas.microsoft.com/office/drawing/2010/main" val="0"/>
              </a:ext>
            </a:extLst>
          </a:blip>
          <a:srcRect l="24437" r="24029"/>
          <a:stretch/>
        </p:blipFill>
        <p:spPr bwMode="auto">
          <a:xfrm>
            <a:off x="5433217" y="1200873"/>
            <a:ext cx="125403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8854" name="Picture 6" descr="https://www.diemmeoffice.com/wp-content/gallery/perfecta-gallery/PERFECTA-BRACC.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670" t="29085" r="19830" b="7026"/>
          <a:stretch/>
        </p:blipFill>
        <p:spPr bwMode="auto">
          <a:xfrm>
            <a:off x="9275299" y="1277072"/>
            <a:ext cx="1143001" cy="1752601"/>
          </a:xfrm>
          <a:prstGeom prst="rect">
            <a:avLst/>
          </a:prstGeom>
          <a:noFill/>
          <a:extLst>
            <a:ext uri="{909E8E84-426E-40DD-AFC4-6F175D3DCCD1}">
              <a14:hiddenFill xmlns:a14="http://schemas.microsoft.com/office/drawing/2010/main">
                <a:solidFill>
                  <a:srgbClr val="FFFFFF"/>
                </a:solidFill>
              </a14:hiddenFill>
            </a:ext>
          </a:extLst>
        </p:spPr>
      </p:pic>
      <p:pic>
        <p:nvPicPr>
          <p:cNvPr id="78856" name="Picture 8" descr="Image result for diemme RED HO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581" t="33474" r="18919" b="8192"/>
          <a:stretch/>
        </p:blipFill>
        <p:spPr bwMode="auto">
          <a:xfrm>
            <a:off x="1546567" y="3891108"/>
            <a:ext cx="130628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8858" name="Picture 10" descr="Image result for diemme SLI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308" b="3841"/>
          <a:stretch/>
        </p:blipFill>
        <p:spPr bwMode="auto">
          <a:xfrm>
            <a:off x="4456024" y="3891108"/>
            <a:ext cx="320842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8860" name="Picture 12" descr="Image result for diemme AIR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003" t="5566" r="11872" b="5545"/>
          <a:stretch/>
        </p:blipFill>
        <p:spPr bwMode="auto">
          <a:xfrm>
            <a:off x="8560924" y="3891108"/>
            <a:ext cx="257174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47335" y="230673"/>
            <a:ext cx="1280160" cy="611992"/>
          </a:xfrm>
          <a:prstGeom prst="rect">
            <a:avLst/>
          </a:prstGeom>
        </p:spPr>
      </p:pic>
      <p:sp>
        <p:nvSpPr>
          <p:cNvPr id="25" name="Rectangle 2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spTree>
    <p:extLst>
      <p:ext uri="{BB962C8B-B14F-4D97-AF65-F5344CB8AC3E}">
        <p14:creationId xmlns:p14="http://schemas.microsoft.com/office/powerpoint/2010/main" val="148236962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457200" y="837913"/>
            <a:ext cx="1699054" cy="126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40170" y="3031714"/>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Bonn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1140170" y="5726108"/>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Oxford</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5000694" y="3031714"/>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Ice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8812067" y="5719908"/>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Zeta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8789520" y="3089659"/>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Origami</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5039366" y="5719908"/>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Sunny New</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79874" name="Picture 2" descr="Image result for diemme BONN"/>
          <p:cNvPicPr>
            <a:picLocks noChangeAspect="1" noChangeArrowheads="1"/>
          </p:cNvPicPr>
          <p:nvPr/>
        </p:nvPicPr>
        <p:blipFill rotWithShape="1">
          <a:blip r:embed="rId2">
            <a:extLst>
              <a:ext uri="{28A0092B-C50C-407E-A947-70E740481C1C}">
                <a14:useLocalDpi xmlns:a14="http://schemas.microsoft.com/office/drawing/2010/main" val="0"/>
              </a:ext>
            </a:extLst>
          </a:blip>
          <a:srcRect l="10566" t="13819" r="7737" b="6958"/>
          <a:stretch/>
        </p:blipFill>
        <p:spPr bwMode="auto">
          <a:xfrm>
            <a:off x="819145" y="1201896"/>
            <a:ext cx="276112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9876" name="Picture 4" descr="Image result for diemme ice"/>
          <p:cNvPicPr>
            <a:picLocks noChangeAspect="1" noChangeArrowheads="1"/>
          </p:cNvPicPr>
          <p:nvPr/>
        </p:nvPicPr>
        <p:blipFill rotWithShape="1">
          <a:blip r:embed="rId3">
            <a:extLst>
              <a:ext uri="{28A0092B-C50C-407E-A947-70E740481C1C}">
                <a14:useLocalDpi xmlns:a14="http://schemas.microsoft.com/office/drawing/2010/main" val="0"/>
              </a:ext>
            </a:extLst>
          </a:blip>
          <a:srcRect l="27829" t="6847" r="29602" b="3177"/>
          <a:stretch/>
        </p:blipFill>
        <p:spPr bwMode="auto">
          <a:xfrm>
            <a:off x="5483764" y="1260859"/>
            <a:ext cx="115293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9878" name="Picture 6" descr="Image result for diemme origam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9860" y="1201896"/>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9880" name="Picture 8" descr="Image result for diemme oxfor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33" t="13717" r="11111" b="16838"/>
          <a:stretch/>
        </p:blipFill>
        <p:spPr bwMode="auto">
          <a:xfrm>
            <a:off x="1140170" y="3891108"/>
            <a:ext cx="212140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9882" name="Picture 10" descr="Image result for diemme sunny new"/>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20" t="10532" r="2061"/>
          <a:stretch/>
        </p:blipFill>
        <p:spPr bwMode="auto">
          <a:xfrm>
            <a:off x="4480666" y="3891108"/>
            <a:ext cx="323647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9884" name="Picture 12" descr="Image result for diemme zeta"/>
          <p:cNvPicPr>
            <a:picLocks noChangeAspect="1" noChangeArrowheads="1"/>
          </p:cNvPicPr>
          <p:nvPr/>
        </p:nvPicPr>
        <p:blipFill rotWithShape="1">
          <a:blip r:embed="rId7">
            <a:extLst>
              <a:ext uri="{28A0092B-C50C-407E-A947-70E740481C1C}">
                <a14:useLocalDpi xmlns:a14="http://schemas.microsoft.com/office/drawing/2010/main" val="0"/>
              </a:ext>
            </a:extLst>
          </a:blip>
          <a:srcRect l="17998" t="5362" r="25058" b="2045"/>
          <a:stretch/>
        </p:blipFill>
        <p:spPr bwMode="auto">
          <a:xfrm>
            <a:off x="9099252" y="3891108"/>
            <a:ext cx="149961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47335" y="230673"/>
            <a:ext cx="1280160" cy="611992"/>
          </a:xfrm>
          <a:prstGeom prst="rect">
            <a:avLst/>
          </a:prstGeom>
        </p:spPr>
      </p:pic>
      <p:sp>
        <p:nvSpPr>
          <p:cNvPr id="23" name="Rectangle 22"/>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spTree>
    <p:extLst>
      <p:ext uri="{BB962C8B-B14F-4D97-AF65-F5344CB8AC3E}">
        <p14:creationId xmlns:p14="http://schemas.microsoft.com/office/powerpoint/2010/main" val="186572950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1000" y="573006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Margarita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2819400" y="573167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Dama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5161794" y="573006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Miss Stool</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p>
        </p:txBody>
      </p:sp>
      <p:sp>
        <p:nvSpPr>
          <p:cNvPr id="29" name="TextBox 28"/>
          <p:cNvSpPr txBox="1"/>
          <p:nvPr/>
        </p:nvSpPr>
        <p:spPr>
          <a:xfrm>
            <a:off x="7540391" y="571699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Eon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381000" y="298104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Aida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2819400" y="29826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Clea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5168305" y="2956376"/>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Clea</a:t>
            </a:r>
            <a:r>
              <a:rPr lang="en-US" sz="1400" dirty="0" smtClean="0">
                <a:solidFill>
                  <a:schemeClr val="bg1">
                    <a:lumMod val="50000"/>
                  </a:schemeClr>
                </a:solidFill>
                <a:latin typeface="Arial" panose="020B0604020202020204" pitchFamily="34" charset="0"/>
                <a:cs typeface="Arial" panose="020B0604020202020204" pitchFamily="34" charset="0"/>
              </a:rPr>
              <a:t> Plus</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p>
        </p:txBody>
      </p:sp>
      <p:sp>
        <p:nvSpPr>
          <p:cNvPr id="21" name="TextBox 20"/>
          <p:cNvSpPr txBox="1"/>
          <p:nvPr/>
        </p:nvSpPr>
        <p:spPr>
          <a:xfrm>
            <a:off x="7540386" y="297684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Konte</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0" name="TextBox 29"/>
          <p:cNvSpPr txBox="1"/>
          <p:nvPr/>
        </p:nvSpPr>
        <p:spPr>
          <a:xfrm>
            <a:off x="9808821" y="297684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Oblo</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1" name="TextBox 30"/>
          <p:cNvSpPr txBox="1"/>
          <p:nvPr/>
        </p:nvSpPr>
        <p:spPr>
          <a:xfrm>
            <a:off x="9808820" y="571699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Miss</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82946" name="Picture 2" descr="Image result for diemme aid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667" t="26471" r="16667" b="4085"/>
          <a:stretch/>
        </p:blipFill>
        <p:spPr bwMode="auto">
          <a:xfrm>
            <a:off x="805121" y="1160139"/>
            <a:ext cx="117043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2948" name="Picture 4" descr="Image result for diemme cle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631" t="4246" r="21994" b="2763"/>
          <a:stretch/>
        </p:blipFill>
        <p:spPr bwMode="auto">
          <a:xfrm>
            <a:off x="3142937" y="1127576"/>
            <a:ext cx="1371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2950" name="Picture 6"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667" t="36111" r="16667" b="8333"/>
          <a:stretch/>
        </p:blipFill>
        <p:spPr bwMode="auto">
          <a:xfrm>
            <a:off x="5439611" y="1127576"/>
            <a:ext cx="146304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2952" name="Picture 8" descr="Image result for diemme kont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795" r="24938"/>
          <a:stretch/>
        </p:blipFill>
        <p:spPr bwMode="auto">
          <a:xfrm>
            <a:off x="7924368" y="1127576"/>
            <a:ext cx="125071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2954" name="Picture 10" descr="Image result for diemme oblo"/>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8388" r="14419" b="2167"/>
          <a:stretch/>
        </p:blipFill>
        <p:spPr bwMode="auto">
          <a:xfrm>
            <a:off x="9930738" y="1148047"/>
            <a:ext cx="177483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2956" name="Picture 12" descr="Image result for diemme margarit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597" r="11735"/>
          <a:stretch/>
        </p:blipFill>
        <p:spPr bwMode="auto">
          <a:xfrm>
            <a:off x="689296" y="3888197"/>
            <a:ext cx="140208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2958" name="Picture 14" descr="Image result for diemme dama"/>
          <p:cNvPicPr>
            <a:picLocks noChangeAspect="1" noChangeArrowheads="1"/>
          </p:cNvPicPr>
          <p:nvPr/>
        </p:nvPicPr>
        <p:blipFill rotWithShape="1">
          <a:blip r:embed="rId8">
            <a:extLst>
              <a:ext uri="{28A0092B-C50C-407E-A947-70E740481C1C}">
                <a14:useLocalDpi xmlns:a14="http://schemas.microsoft.com/office/drawing/2010/main" val="0"/>
              </a:ext>
            </a:extLst>
          </a:blip>
          <a:srcRect l="25749" t="8143" r="25354" b="3168"/>
          <a:stretch/>
        </p:blipFill>
        <p:spPr bwMode="auto">
          <a:xfrm>
            <a:off x="3156150" y="3901262"/>
            <a:ext cx="134360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2960" name="Picture 16" descr="Related imag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4877" t="3631" r="28833" b="1320"/>
          <a:stretch/>
        </p:blipFill>
        <p:spPr bwMode="auto">
          <a:xfrm>
            <a:off x="5577350" y="3901262"/>
            <a:ext cx="118872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2962" name="Picture 18" descr="Image result for diemme eon"/>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3698" t="12995" r="22551" b="8256"/>
          <a:stretch/>
        </p:blipFill>
        <p:spPr bwMode="auto">
          <a:xfrm>
            <a:off x="7924368" y="3888197"/>
            <a:ext cx="124822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2964" name="Picture 20" descr="Image result for diemme miss"/>
          <p:cNvPicPr>
            <a:picLocks noChangeAspect="1" noChangeArrowheads="1"/>
          </p:cNvPicPr>
          <p:nvPr/>
        </p:nvPicPr>
        <p:blipFill rotWithShape="1">
          <a:blip r:embed="rId11">
            <a:extLst>
              <a:ext uri="{28A0092B-C50C-407E-A947-70E740481C1C}">
                <a14:useLocalDpi xmlns:a14="http://schemas.microsoft.com/office/drawing/2010/main" val="0"/>
              </a:ext>
            </a:extLst>
          </a:blip>
          <a:srcRect l="26480" t="9034" r="23106" b="4240"/>
          <a:stretch/>
        </p:blipFill>
        <p:spPr bwMode="auto">
          <a:xfrm>
            <a:off x="10109029" y="3901262"/>
            <a:ext cx="141825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47335" y="230673"/>
            <a:ext cx="1280160" cy="611992"/>
          </a:xfrm>
          <a:prstGeom prst="rect">
            <a:avLst/>
          </a:prstGeom>
        </p:spPr>
      </p:pic>
    </p:spTree>
    <p:extLst>
      <p:ext uri="{BB962C8B-B14F-4D97-AF65-F5344CB8AC3E}">
        <p14:creationId xmlns:p14="http://schemas.microsoft.com/office/powerpoint/2010/main" val="300259265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295400" y="5695094"/>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Social</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3733800" y="5696709"/>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Ariel</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6076194" y="5695094"/>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Eon Stool</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p>
        </p:txBody>
      </p:sp>
      <p:sp>
        <p:nvSpPr>
          <p:cNvPr id="17" name="TextBox 16"/>
          <p:cNvSpPr txBox="1"/>
          <p:nvPr/>
        </p:nvSpPr>
        <p:spPr>
          <a:xfrm>
            <a:off x="381000" y="298104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Vanity</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2819400" y="298266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Liz</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5168305" y="2956376"/>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Tronix</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p>
        </p:txBody>
      </p:sp>
      <p:sp>
        <p:nvSpPr>
          <p:cNvPr id="21" name="TextBox 20"/>
          <p:cNvSpPr txBox="1"/>
          <p:nvPr/>
        </p:nvSpPr>
        <p:spPr>
          <a:xfrm>
            <a:off x="7540386" y="297684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Mister</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0" name="TextBox 29"/>
          <p:cNvSpPr txBox="1"/>
          <p:nvPr/>
        </p:nvSpPr>
        <p:spPr>
          <a:xfrm>
            <a:off x="9808821" y="297684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Pass</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83970" name="Picture 2" descr="Image result for diemme vanity"/>
          <p:cNvPicPr>
            <a:picLocks noChangeAspect="1" noChangeArrowheads="1"/>
          </p:cNvPicPr>
          <p:nvPr/>
        </p:nvPicPr>
        <p:blipFill rotWithShape="1">
          <a:blip r:embed="rId2">
            <a:extLst>
              <a:ext uri="{28A0092B-C50C-407E-A947-70E740481C1C}">
                <a14:useLocalDpi xmlns:a14="http://schemas.microsoft.com/office/drawing/2010/main" val="0"/>
              </a:ext>
            </a:extLst>
          </a:blip>
          <a:srcRect l="26486" t="5771" r="25383" b="5586"/>
          <a:stretch/>
        </p:blipFill>
        <p:spPr bwMode="auto">
          <a:xfrm>
            <a:off x="727397" y="1127576"/>
            <a:ext cx="132588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3972" name="Picture 4" descr="Image result for diemme liz"/>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30" t="6745" r="27376" b="5754"/>
          <a:stretch/>
        </p:blipFill>
        <p:spPr bwMode="auto">
          <a:xfrm>
            <a:off x="3058028" y="1127576"/>
            <a:ext cx="154141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3974" name="Picture 6"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24712" t="20591" r="24286" b="13414"/>
          <a:stretch/>
        </p:blipFill>
        <p:spPr bwMode="auto">
          <a:xfrm>
            <a:off x="5390545" y="1127576"/>
            <a:ext cx="156117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3976" name="Picture 8" descr="Image result for diemme mist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206" r="26183"/>
          <a:stretch/>
        </p:blipFill>
        <p:spPr bwMode="auto">
          <a:xfrm>
            <a:off x="7838523" y="1127576"/>
            <a:ext cx="1422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3980" name="Picture 12" descr="Image result for diemme pass"/>
          <p:cNvPicPr>
            <a:picLocks noChangeAspect="1" noChangeArrowheads="1"/>
          </p:cNvPicPr>
          <p:nvPr/>
        </p:nvPicPr>
        <p:blipFill rotWithShape="1">
          <a:blip r:embed="rId6">
            <a:extLst>
              <a:ext uri="{28A0092B-C50C-407E-A947-70E740481C1C}">
                <a14:useLocalDpi xmlns:a14="http://schemas.microsoft.com/office/drawing/2010/main" val="0"/>
              </a:ext>
            </a:extLst>
          </a:blip>
          <a:srcRect l="22483" t="5789" r="22431" b="4542"/>
          <a:stretch/>
        </p:blipFill>
        <p:spPr bwMode="auto">
          <a:xfrm>
            <a:off x="10029263" y="1127576"/>
            <a:ext cx="157778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3982" name="Picture 14" descr="Image result for diemme social"/>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970" t="4076" r="23691" b="3555"/>
          <a:stretch/>
        </p:blipFill>
        <p:spPr bwMode="auto">
          <a:xfrm>
            <a:off x="1653808" y="3866294"/>
            <a:ext cx="130185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3984" name="Picture 16" descr="Image result for diemme ariel"/>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198" t="16745" r="22552" b="5756"/>
          <a:stretch/>
        </p:blipFill>
        <p:spPr bwMode="auto">
          <a:xfrm>
            <a:off x="4079458" y="3866294"/>
            <a:ext cx="132735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3986" name="Picture 18" descr="Image result for diemme eon stool"/>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722" t="4407" r="34027"/>
          <a:stretch/>
        </p:blipFill>
        <p:spPr bwMode="auto">
          <a:xfrm>
            <a:off x="6607255" y="3870776"/>
            <a:ext cx="9565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3988" name="Picture 20" descr="Image result for diemme ypsilon"/>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4892" t="12045" r="26498" b="12955"/>
          <a:stretch/>
        </p:blipFill>
        <p:spPr bwMode="auto">
          <a:xfrm>
            <a:off x="8418585" y="3866294"/>
            <a:ext cx="1896533" cy="18288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8357513" y="5695094"/>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Ypsilon</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p>
        </p:txBody>
      </p:sp>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47335" y="230673"/>
            <a:ext cx="1280160" cy="611992"/>
          </a:xfrm>
          <a:prstGeom prst="rect">
            <a:avLst/>
          </a:prstGeom>
        </p:spPr>
      </p:pic>
    </p:spTree>
    <p:extLst>
      <p:ext uri="{BB962C8B-B14F-4D97-AF65-F5344CB8AC3E}">
        <p14:creationId xmlns:p14="http://schemas.microsoft.com/office/powerpoint/2010/main" val="368937758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Sofa + Armchairs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40367" y="573006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Hall</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4128300" y="571635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Circuit</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p>
        </p:txBody>
      </p:sp>
      <p:sp>
        <p:nvSpPr>
          <p:cNvPr id="29" name="TextBox 28"/>
          <p:cNvSpPr txBox="1"/>
          <p:nvPr/>
        </p:nvSpPr>
        <p:spPr>
          <a:xfrm>
            <a:off x="6924228" y="571635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Kendo</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723871" y="297315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Circuit </a:t>
            </a:r>
            <a:r>
              <a:rPr lang="en-US" sz="1400" dirty="0" err="1" smtClean="0">
                <a:solidFill>
                  <a:schemeClr val="bg1">
                    <a:lumMod val="50000"/>
                  </a:schemeClr>
                </a:solidFill>
                <a:latin typeface="Arial" panose="020B0604020202020204" pitchFamily="34" charset="0"/>
                <a:cs typeface="Arial" panose="020B0604020202020204" pitchFamily="34" charset="0"/>
              </a:rPr>
              <a:t>Prive</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5317504" y="2973155"/>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Kuadra</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p>
        </p:txBody>
      </p:sp>
      <p:sp>
        <p:nvSpPr>
          <p:cNvPr id="30" name="TextBox 29"/>
          <p:cNvSpPr txBox="1"/>
          <p:nvPr/>
        </p:nvSpPr>
        <p:spPr>
          <a:xfrm>
            <a:off x="9131809" y="2974510"/>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Qubiq</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1" name="TextBox 30"/>
          <p:cNvSpPr txBox="1"/>
          <p:nvPr/>
        </p:nvSpPr>
        <p:spPr>
          <a:xfrm>
            <a:off x="9529306" y="571635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Frame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84994" name="Picture 2" descr="Image result for diemme CIRCUIT PRIC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55" t="2327" r="13889" b="3228"/>
          <a:stretch/>
        </p:blipFill>
        <p:spPr bwMode="auto">
          <a:xfrm>
            <a:off x="947002" y="1144355"/>
            <a:ext cx="155985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4996" name="Picture 4" descr="Image result for diemme bread"/>
          <p:cNvPicPr>
            <a:picLocks noChangeAspect="1" noChangeArrowheads="1"/>
          </p:cNvPicPr>
          <p:nvPr/>
        </p:nvPicPr>
        <p:blipFill rotWithShape="1">
          <a:blip r:embed="rId3">
            <a:extLst>
              <a:ext uri="{28A0092B-C50C-407E-A947-70E740481C1C}">
                <a14:useLocalDpi xmlns:a14="http://schemas.microsoft.com/office/drawing/2010/main" val="0"/>
              </a:ext>
            </a:extLst>
          </a:blip>
          <a:srcRect l="2138" t="32000" r="4002" b="12727"/>
          <a:stretch/>
        </p:blipFill>
        <p:spPr bwMode="auto">
          <a:xfrm>
            <a:off x="3945904" y="1067785"/>
            <a:ext cx="413886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4998" name="Picture 6" descr="Image result for diemme qubiq"/>
          <p:cNvPicPr>
            <a:picLocks noChangeAspect="1" noChangeArrowheads="1"/>
          </p:cNvPicPr>
          <p:nvPr/>
        </p:nvPicPr>
        <p:blipFill rotWithShape="1">
          <a:blip r:embed="rId4">
            <a:extLst>
              <a:ext uri="{28A0092B-C50C-407E-A947-70E740481C1C}">
                <a14:useLocalDpi xmlns:a14="http://schemas.microsoft.com/office/drawing/2010/main" val="0"/>
              </a:ext>
            </a:extLst>
          </a:blip>
          <a:srcRect l="17196" t="11434" r="10609" b="5450"/>
          <a:stretch/>
        </p:blipFill>
        <p:spPr bwMode="auto">
          <a:xfrm>
            <a:off x="9083872" y="1067785"/>
            <a:ext cx="21145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5000" name="Picture 8"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17629" t="24450" r="18425" b="14011"/>
          <a:stretch/>
        </p:blipFill>
        <p:spPr bwMode="auto">
          <a:xfrm>
            <a:off x="708100" y="3901262"/>
            <a:ext cx="204651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5002" name="Picture 10" descr="Related image"/>
          <p:cNvPicPr>
            <a:picLocks noChangeAspect="1" noChangeArrowheads="1"/>
          </p:cNvPicPr>
          <p:nvPr/>
        </p:nvPicPr>
        <p:blipFill rotWithShape="1">
          <a:blip r:embed="rId6">
            <a:extLst>
              <a:ext uri="{28A0092B-C50C-407E-A947-70E740481C1C}">
                <a14:useLocalDpi xmlns:a14="http://schemas.microsoft.com/office/drawing/2010/main" val="0"/>
              </a:ext>
            </a:extLst>
          </a:blip>
          <a:srcRect l="23795" t="11200" r="24290" b="8800"/>
          <a:stretch/>
        </p:blipFill>
        <p:spPr bwMode="auto">
          <a:xfrm>
            <a:off x="4022069" y="3881579"/>
            <a:ext cx="223113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5004" name="Picture 12" descr="Image result for diemme cros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061" t="10420" r="17220" b="18131"/>
          <a:stretch/>
        </p:blipFill>
        <p:spPr bwMode="auto">
          <a:xfrm>
            <a:off x="6749342" y="3881579"/>
            <a:ext cx="236844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5008" name="Picture 16" descr="Image result for diemme fram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704" t="8600" r="12671" b="2174"/>
          <a:stretch/>
        </p:blipFill>
        <p:spPr bwMode="auto">
          <a:xfrm>
            <a:off x="9669963" y="4131162"/>
            <a:ext cx="1737360" cy="16016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47335" y="230673"/>
            <a:ext cx="1280160" cy="611992"/>
          </a:xfrm>
          <a:prstGeom prst="rect">
            <a:avLst/>
          </a:prstGeom>
        </p:spPr>
      </p:pic>
    </p:spTree>
    <p:extLst>
      <p:ext uri="{BB962C8B-B14F-4D97-AF65-F5344CB8AC3E}">
        <p14:creationId xmlns:p14="http://schemas.microsoft.com/office/powerpoint/2010/main" val="34922498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276663" y="2819400"/>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Groupwork</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8864473" y="2808152"/>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Exchange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2819400" y="5496580"/>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Train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6453625" y="549322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Holy Day</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2" name="TextBox 21"/>
          <p:cNvSpPr txBox="1"/>
          <p:nvPr/>
        </p:nvSpPr>
        <p:spPr>
          <a:xfrm>
            <a:off x="5166469" y="2819400"/>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Convene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6386" name="Picture 2" descr="Image result for steelcase groupwork table"/>
          <p:cNvPicPr>
            <a:picLocks noChangeAspect="1" noChangeArrowheads="1"/>
          </p:cNvPicPr>
          <p:nvPr/>
        </p:nvPicPr>
        <p:blipFill rotWithShape="1">
          <a:blip r:embed="rId2">
            <a:extLst>
              <a:ext uri="{28A0092B-C50C-407E-A947-70E740481C1C}">
                <a14:useLocalDpi xmlns:a14="http://schemas.microsoft.com/office/drawing/2010/main" val="0"/>
              </a:ext>
            </a:extLst>
          </a:blip>
          <a:srcRect t="29333" b="20000"/>
          <a:stretch/>
        </p:blipFill>
        <p:spPr bwMode="auto">
          <a:xfrm>
            <a:off x="914400" y="1429515"/>
            <a:ext cx="2743200" cy="138988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steelcase convene tab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76" t="15027" r="13408" b="15528"/>
          <a:stretch/>
        </p:blipFill>
        <p:spPr bwMode="auto">
          <a:xfrm>
            <a:off x="5029200" y="1194433"/>
            <a:ext cx="2286000" cy="1632859"/>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Image result for steelcase exchan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76" t="16743" r="6913" b="19368"/>
          <a:stretch/>
        </p:blipFill>
        <p:spPr bwMode="auto">
          <a:xfrm>
            <a:off x="8889935" y="1066800"/>
            <a:ext cx="236220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Image result for steelcase train table"/>
          <p:cNvPicPr>
            <a:picLocks noChangeAspect="1" noChangeArrowheads="1"/>
          </p:cNvPicPr>
          <p:nvPr/>
        </p:nvPicPr>
        <p:blipFill rotWithShape="1">
          <a:blip r:embed="rId5">
            <a:extLst>
              <a:ext uri="{28A0092B-C50C-407E-A947-70E740481C1C}">
                <a14:useLocalDpi xmlns:a14="http://schemas.microsoft.com/office/drawing/2010/main" val="0"/>
              </a:ext>
            </a:extLst>
          </a:blip>
          <a:srcRect l="8289" t="14460" r="7941" b="15854"/>
          <a:stretch/>
        </p:blipFill>
        <p:spPr bwMode="auto">
          <a:xfrm>
            <a:off x="2822451" y="4010680"/>
            <a:ext cx="237744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https://images.steelcase.com/image/upload/v1450454608/www.steelcase.com/2015/12/18/09-0102281_Holy-Day-Table_featured.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696" t="24132" r="18766" b="17535"/>
          <a:stretch/>
        </p:blipFill>
        <p:spPr bwMode="auto">
          <a:xfrm>
            <a:off x="5938962" y="3893021"/>
            <a:ext cx="30480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21" name="Straight Connector 20"/>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88945" y="316894"/>
            <a:ext cx="5257800" cy="461665"/>
          </a:xfrm>
          <a:prstGeom prst="rect">
            <a:avLst/>
          </a:prstGeom>
        </p:spPr>
        <p:txBody>
          <a:bodyPr wrap="square">
            <a:spAutoFit/>
          </a:bodyPr>
          <a:lstStyle/>
          <a:p>
            <a:r>
              <a:rPr lang="en-US" sz="2400" b="1" dirty="0" smtClean="0">
                <a:solidFill>
                  <a:schemeClr val="tx1">
                    <a:lumMod val="95000"/>
                    <a:lumOff val="5000"/>
                  </a:schemeClr>
                </a:solidFill>
                <a:latin typeface="HelveticaNeueCyr-Bold"/>
              </a:rPr>
              <a:t>Tables</a:t>
            </a:r>
            <a:endParaRPr lang="en-US" sz="2400" dirty="0">
              <a:solidFill>
                <a:schemeClr val="tx1">
                  <a:lumMod val="95000"/>
                  <a:lumOff val="5000"/>
                </a:schemeClr>
              </a:solidFill>
            </a:endParaRPr>
          </a:p>
        </p:txBody>
      </p:sp>
    </p:spTree>
    <p:extLst>
      <p:ext uri="{BB962C8B-B14F-4D97-AF65-F5344CB8AC3E}">
        <p14:creationId xmlns:p14="http://schemas.microsoft.com/office/powerpoint/2010/main" val="153168617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14666" y="571635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Toffee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5321986" y="571635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Square</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p>
        </p:txBody>
      </p:sp>
      <p:sp>
        <p:nvSpPr>
          <p:cNvPr id="17" name="TextBox 16"/>
          <p:cNvSpPr txBox="1"/>
          <p:nvPr/>
        </p:nvSpPr>
        <p:spPr>
          <a:xfrm>
            <a:off x="1124262" y="297315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Jazz</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5317504" y="297315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Liz</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p>
        </p:txBody>
      </p:sp>
      <p:sp>
        <p:nvSpPr>
          <p:cNvPr id="30" name="TextBox 29"/>
          <p:cNvSpPr txBox="1"/>
          <p:nvPr/>
        </p:nvSpPr>
        <p:spPr>
          <a:xfrm>
            <a:off x="9529304" y="297315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Miss Lounge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1" name="TextBox 30"/>
          <p:cNvSpPr txBox="1"/>
          <p:nvPr/>
        </p:nvSpPr>
        <p:spPr>
          <a:xfrm>
            <a:off x="9529306" y="571635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Yoga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86018" name="Picture 2" descr="Image result for diemme jazz"/>
          <p:cNvPicPr>
            <a:picLocks noChangeAspect="1" noChangeArrowheads="1"/>
          </p:cNvPicPr>
          <p:nvPr/>
        </p:nvPicPr>
        <p:blipFill rotWithShape="1">
          <a:blip r:embed="rId2">
            <a:extLst>
              <a:ext uri="{28A0092B-C50C-407E-A947-70E740481C1C}">
                <a14:useLocalDpi xmlns:a14="http://schemas.microsoft.com/office/drawing/2010/main" val="0"/>
              </a:ext>
            </a:extLst>
          </a:blip>
          <a:srcRect l="12370" t="8889" r="12963" b="11111"/>
          <a:stretch/>
        </p:blipFill>
        <p:spPr bwMode="auto">
          <a:xfrm>
            <a:off x="1265166" y="1144355"/>
            <a:ext cx="170688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6022" name="Picture 6"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14030" t="16744" r="14095" b="14506"/>
          <a:stretch/>
        </p:blipFill>
        <p:spPr bwMode="auto">
          <a:xfrm>
            <a:off x="4797299" y="1144355"/>
            <a:ext cx="305908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6024" name="Picture 8" descr="Image result for diemme miss loun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589" t="7698" r="12230" b="2342"/>
          <a:stretch/>
        </p:blipFill>
        <p:spPr bwMode="auto">
          <a:xfrm>
            <a:off x="9433980" y="1144355"/>
            <a:ext cx="195942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6026" name="Picture 10" descr="Image result for diemme squa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13" t="18137" r="6045" b="15196"/>
          <a:stretch/>
        </p:blipFill>
        <p:spPr bwMode="auto">
          <a:xfrm>
            <a:off x="4383741" y="3887554"/>
            <a:ext cx="3886200" cy="1828801"/>
          </a:xfrm>
          <a:prstGeom prst="rect">
            <a:avLst/>
          </a:prstGeom>
          <a:noFill/>
          <a:extLst>
            <a:ext uri="{909E8E84-426E-40DD-AFC4-6F175D3DCCD1}">
              <a14:hiddenFill xmlns:a14="http://schemas.microsoft.com/office/drawing/2010/main">
                <a:solidFill>
                  <a:srgbClr val="FFFFFF"/>
                </a:solidFill>
              </a14:hiddenFill>
            </a:ext>
          </a:extLst>
        </p:spPr>
      </p:pic>
      <p:pic>
        <p:nvPicPr>
          <p:cNvPr id="86028" name="Picture 12" descr="Image result for diemme toffe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399" t="22222" r="7530" b="22222"/>
          <a:stretch/>
        </p:blipFill>
        <p:spPr bwMode="auto">
          <a:xfrm>
            <a:off x="624840" y="4479931"/>
            <a:ext cx="3017520" cy="1231643"/>
          </a:xfrm>
          <a:prstGeom prst="rect">
            <a:avLst/>
          </a:prstGeom>
          <a:noFill/>
          <a:extLst>
            <a:ext uri="{909E8E84-426E-40DD-AFC4-6F175D3DCCD1}">
              <a14:hiddenFill xmlns:a14="http://schemas.microsoft.com/office/drawing/2010/main">
                <a:solidFill>
                  <a:srgbClr val="FFFFFF"/>
                </a:solidFill>
              </a14:hiddenFill>
            </a:ext>
          </a:extLst>
        </p:spPr>
      </p:pic>
      <p:pic>
        <p:nvPicPr>
          <p:cNvPr id="86030" name="Picture 14" descr="Image result for diemme yoga"/>
          <p:cNvPicPr>
            <a:picLocks noChangeAspect="1" noChangeArrowheads="1"/>
          </p:cNvPicPr>
          <p:nvPr/>
        </p:nvPicPr>
        <p:blipFill rotWithShape="1">
          <a:blip r:embed="rId7">
            <a:extLst>
              <a:ext uri="{28A0092B-C50C-407E-A947-70E740481C1C}">
                <a14:useLocalDpi xmlns:a14="http://schemas.microsoft.com/office/drawing/2010/main" val="0"/>
              </a:ext>
            </a:extLst>
          </a:blip>
          <a:srcRect l="51028" t="9600" r="12376" b="16800"/>
          <a:stretch/>
        </p:blipFill>
        <p:spPr bwMode="auto">
          <a:xfrm>
            <a:off x="9683877" y="3887554"/>
            <a:ext cx="170953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47335" y="230673"/>
            <a:ext cx="1280160" cy="611992"/>
          </a:xfrm>
          <a:prstGeom prst="rect">
            <a:avLst/>
          </a:prstGeom>
        </p:spPr>
      </p:pic>
      <p:sp>
        <p:nvSpPr>
          <p:cNvPr id="26" name="Rectangle 25"/>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Sofa + Armchairs</a:t>
            </a:r>
            <a:endParaRPr lang="en-US" sz="2400" dirty="0">
              <a:solidFill>
                <a:schemeClr val="bg1">
                  <a:lumMod val="50000"/>
                </a:schemeClr>
              </a:solidFill>
            </a:endParaRPr>
          </a:p>
        </p:txBody>
      </p:sp>
    </p:spTree>
    <p:extLst>
      <p:ext uri="{BB962C8B-B14F-4D97-AF65-F5344CB8AC3E}">
        <p14:creationId xmlns:p14="http://schemas.microsoft.com/office/powerpoint/2010/main" val="393899068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Tables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14666" y="571635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Bread</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5448067" y="571635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Circuit</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p>
        </p:txBody>
      </p:sp>
      <p:sp>
        <p:nvSpPr>
          <p:cNvPr id="17" name="TextBox 16"/>
          <p:cNvSpPr txBox="1"/>
          <p:nvPr/>
        </p:nvSpPr>
        <p:spPr>
          <a:xfrm>
            <a:off x="1124262" y="297315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Welcome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5317504" y="297315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Margarita</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p>
        </p:txBody>
      </p:sp>
      <p:sp>
        <p:nvSpPr>
          <p:cNvPr id="30" name="TextBox 29"/>
          <p:cNvSpPr txBox="1"/>
          <p:nvPr/>
        </p:nvSpPr>
        <p:spPr>
          <a:xfrm>
            <a:off x="9529304" y="297315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Clock</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1" name="TextBox 30"/>
          <p:cNvSpPr txBox="1"/>
          <p:nvPr/>
        </p:nvSpPr>
        <p:spPr>
          <a:xfrm>
            <a:off x="9529306" y="571635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XL XS</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DIEMME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87042" name="Picture 2" descr="Image result for diemme welcome tab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519" t="3545" r="26619" b="3756"/>
          <a:stretch/>
        </p:blipFill>
        <p:spPr bwMode="auto">
          <a:xfrm>
            <a:off x="1547806" y="1144355"/>
            <a:ext cx="115239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7044" name="Picture 4" descr="Image result for diemme margarit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008" t="7354" r="18135" b="6296"/>
          <a:stretch/>
        </p:blipFill>
        <p:spPr bwMode="auto">
          <a:xfrm>
            <a:off x="5439335" y="1144355"/>
            <a:ext cx="177501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7046"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0881" y="1144355"/>
            <a:ext cx="225552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7048" name="Picture 8" descr="Related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316" t="23634" r="18240" b="12477"/>
          <a:stretch/>
        </p:blipFill>
        <p:spPr bwMode="auto">
          <a:xfrm>
            <a:off x="1378225" y="3887555"/>
            <a:ext cx="151074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5578631" y="3887555"/>
            <a:ext cx="1757548" cy="1828800"/>
          </a:xfrm>
          <a:prstGeom prst="rect">
            <a:avLst/>
          </a:prstGeom>
        </p:spPr>
      </p:pic>
      <p:pic>
        <p:nvPicPr>
          <p:cNvPr id="87052" name="Picture 12" descr="Image result for diemme xl x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196" t="28132" r="20039" b="24645"/>
          <a:stretch/>
        </p:blipFill>
        <p:spPr bwMode="auto">
          <a:xfrm>
            <a:off x="9167041" y="4383944"/>
            <a:ext cx="2743200" cy="133241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47335" y="230673"/>
            <a:ext cx="1280160" cy="611992"/>
          </a:xfrm>
          <a:prstGeom prst="rect">
            <a:avLst/>
          </a:prstGeom>
        </p:spPr>
      </p:pic>
    </p:spTree>
    <p:extLst>
      <p:ext uri="{BB962C8B-B14F-4D97-AF65-F5344CB8AC3E}">
        <p14:creationId xmlns:p14="http://schemas.microsoft.com/office/powerpoint/2010/main" val="164028918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14354"/>
          <a:stretch/>
        </p:blipFill>
        <p:spPr>
          <a:xfrm>
            <a:off x="4800600" y="0"/>
            <a:ext cx="7391400" cy="6858000"/>
          </a:xfrm>
          <a:prstGeom prst="rect">
            <a:avLst/>
          </a:prstGeom>
        </p:spPr>
      </p:pic>
      <p:sp>
        <p:nvSpPr>
          <p:cNvPr id="3" name="Rectangle 2"/>
          <p:cNvSpPr/>
          <p:nvPr/>
        </p:nvSpPr>
        <p:spPr>
          <a:xfrm>
            <a:off x="533400" y="2668590"/>
            <a:ext cx="2971800" cy="2031325"/>
          </a:xfrm>
          <a:prstGeom prst="rect">
            <a:avLst/>
          </a:prstGeom>
        </p:spPr>
        <p:txBody>
          <a:bodyPr wrap="square">
            <a:spAutoFit/>
          </a:bodyPr>
          <a:lstStyle/>
          <a:p>
            <a:r>
              <a:rPr lang="en-US" dirty="0">
                <a:latin typeface="HelveticaNeueCyr-Light"/>
              </a:rPr>
              <a:t>CARPET </a:t>
            </a:r>
            <a:r>
              <a:rPr lang="en-US" dirty="0" smtClean="0">
                <a:latin typeface="HelveticaNeueCyr-Light"/>
              </a:rPr>
              <a:t>TILES</a:t>
            </a:r>
          </a:p>
          <a:p>
            <a:endParaRPr lang="en-US" dirty="0">
              <a:latin typeface="HelveticaNeueCyr-Light"/>
            </a:endParaRPr>
          </a:p>
          <a:p>
            <a:r>
              <a:rPr lang="en-US" dirty="0">
                <a:latin typeface="HelveticaNeueCyr-Light"/>
              </a:rPr>
              <a:t>LUXURY VINYL </a:t>
            </a:r>
            <a:r>
              <a:rPr lang="en-US" dirty="0" smtClean="0">
                <a:latin typeface="HelveticaNeueCyr-Light"/>
              </a:rPr>
              <a:t>TILES</a:t>
            </a:r>
          </a:p>
          <a:p>
            <a:endParaRPr lang="en-US" dirty="0">
              <a:latin typeface="HelveticaNeueCyr-Light"/>
            </a:endParaRPr>
          </a:p>
          <a:p>
            <a:r>
              <a:rPr lang="en-US" dirty="0">
                <a:latin typeface="HelveticaNeueCyr-Light"/>
              </a:rPr>
              <a:t>LINOLEUM </a:t>
            </a:r>
            <a:r>
              <a:rPr lang="en-US" dirty="0" smtClean="0">
                <a:latin typeface="HelveticaNeueCyr-Light"/>
              </a:rPr>
              <a:t>FLOORING</a:t>
            </a:r>
          </a:p>
          <a:p>
            <a:endParaRPr lang="en-US" dirty="0">
              <a:latin typeface="HelveticaNeueCyr-Light"/>
            </a:endParaRPr>
          </a:p>
          <a:p>
            <a:r>
              <a:rPr lang="en-US" dirty="0">
                <a:latin typeface="HelveticaNeueCyr-Light"/>
              </a:rPr>
              <a:t>BROADLOOM CARPETS</a:t>
            </a:r>
            <a:endParaRPr lang="en-US" dirty="0"/>
          </a:p>
        </p:txBody>
      </p:sp>
      <p:cxnSp>
        <p:nvCxnSpPr>
          <p:cNvPr id="4" name="Straight Connector 3"/>
          <p:cNvCxnSpPr/>
          <p:nvPr/>
        </p:nvCxnSpPr>
        <p:spPr>
          <a:xfrm flipV="1">
            <a:off x="622539" y="2362200"/>
            <a:ext cx="3644661" cy="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590909" y="5106990"/>
            <a:ext cx="3676291" cy="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33400" y="536275"/>
            <a:ext cx="4724400" cy="1569660"/>
          </a:xfrm>
          <a:prstGeom prst="rect">
            <a:avLst/>
          </a:prstGeom>
        </p:spPr>
        <p:txBody>
          <a:bodyPr wrap="square">
            <a:spAutoFit/>
          </a:bodyPr>
          <a:lstStyle/>
          <a:p>
            <a:r>
              <a:rPr lang="en-US" sz="4800" b="1" dirty="0" smtClean="0">
                <a:latin typeface="HelveticaNeueCyr-Bold"/>
              </a:rPr>
              <a:t>FLOORING</a:t>
            </a:r>
          </a:p>
          <a:p>
            <a:r>
              <a:rPr lang="en-US" sz="4800" b="1" dirty="0" smtClean="0">
                <a:latin typeface="HelveticaNeueCyr-Bold"/>
              </a:rPr>
              <a:t>SOLUTIONS</a:t>
            </a:r>
            <a:endParaRPr lang="en-US" sz="4800" dirty="0"/>
          </a:p>
        </p:txBody>
      </p:sp>
      <p:sp>
        <p:nvSpPr>
          <p:cNvPr id="8" name="TextBox 7"/>
          <p:cNvSpPr txBox="1"/>
          <p:nvPr/>
        </p:nvSpPr>
        <p:spPr>
          <a:xfrm>
            <a:off x="9067800" y="6324600"/>
            <a:ext cx="3024996" cy="253916"/>
          </a:xfrm>
          <a:prstGeom prst="rect">
            <a:avLst/>
          </a:prstGeom>
          <a:noFill/>
        </p:spPr>
        <p:txBody>
          <a:bodyPr wrap="square" rtlCol="0">
            <a:spAutoFit/>
          </a:bodyPr>
          <a:lstStyle/>
          <a:p>
            <a:pPr algn="r"/>
            <a:r>
              <a:rPr lang="en-US" sz="1050" b="1" i="1" dirty="0" smtClean="0">
                <a:solidFill>
                  <a:schemeClr val="bg1"/>
                </a:solidFill>
                <a:latin typeface="HelveticaNeueCyr-Light"/>
                <a:cs typeface="Arial" panose="020B0604020202020204" pitchFamily="34" charset="0"/>
              </a:rPr>
              <a:t>Broadloom carpet | </a:t>
            </a:r>
            <a:r>
              <a:rPr lang="en-US" sz="1050" b="1" i="1" dirty="0" err="1" smtClean="0">
                <a:solidFill>
                  <a:schemeClr val="bg1"/>
                </a:solidFill>
                <a:latin typeface="HelveticaNeueCyr-Light"/>
                <a:cs typeface="Arial" panose="020B0604020202020204" pitchFamily="34" charset="0"/>
              </a:rPr>
              <a:t>Brintons</a:t>
            </a:r>
            <a:endParaRPr lang="en-US" sz="1050" b="1" i="1" dirty="0">
              <a:solidFill>
                <a:schemeClr val="bg1"/>
              </a:solidFill>
              <a:latin typeface="HelveticaNeueCyr-Light"/>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9322" y="6248399"/>
            <a:ext cx="1118483" cy="192379"/>
          </a:xfrm>
          <a:prstGeom prst="rect">
            <a:avLst/>
          </a:prstGeom>
        </p:spPr>
      </p:pic>
      <p:pic>
        <p:nvPicPr>
          <p:cNvPr id="11" name="Picture 10"/>
          <p:cNvPicPr>
            <a:picLocks noChangeAspect="1"/>
          </p:cNvPicPr>
          <p:nvPr/>
        </p:nvPicPr>
        <p:blipFill rotWithShape="1">
          <a:blip r:embed="rId5" cstate="print">
            <a:biLevel thresh="75000"/>
            <a:extLst>
              <a:ext uri="{28A0092B-C50C-407E-A947-70E740481C1C}">
                <a14:useLocalDpi xmlns:a14="http://schemas.microsoft.com/office/drawing/2010/main" val="0"/>
              </a:ext>
            </a:extLst>
          </a:blip>
          <a:srcRect l="4862" t="23167" r="6249" b="18500"/>
          <a:stretch/>
        </p:blipFill>
        <p:spPr>
          <a:xfrm>
            <a:off x="566467" y="5367567"/>
            <a:ext cx="1910108" cy="417837"/>
          </a:xfrm>
          <a:prstGeom prst="rect">
            <a:avLst/>
          </a:prstGeom>
        </p:spPr>
      </p:pic>
      <p:sp>
        <p:nvSpPr>
          <p:cNvPr id="2" name="Rectangle 1"/>
          <p:cNvSpPr/>
          <p:nvPr/>
        </p:nvSpPr>
        <p:spPr>
          <a:xfrm>
            <a:off x="251980" y="6342363"/>
            <a:ext cx="1457555" cy="287037"/>
          </a:xfrm>
          <a:prstGeom prst="rect">
            <a:avLst/>
          </a:prstGeom>
          <a:solidFill>
            <a:schemeClr val="bg1"/>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086" y="6083361"/>
            <a:ext cx="1521197" cy="489482"/>
          </a:xfrm>
          <a:prstGeom prst="rect">
            <a:avLst/>
          </a:prstGeom>
        </p:spPr>
      </p:pic>
      <p:pic>
        <p:nvPicPr>
          <p:cNvPr id="13" name="Picture 12"/>
          <p:cNvPicPr>
            <a:picLocks noChangeAspect="1"/>
          </p:cNvPicPr>
          <p:nvPr/>
        </p:nvPicPr>
        <p:blipFill rotWithShape="1">
          <a:blip r:embed="rId7" cstate="print">
            <a:biLevel thresh="75000"/>
            <a:extLst>
              <a:ext uri="{28A0092B-C50C-407E-A947-70E740481C1C}">
                <a14:useLocalDpi xmlns:a14="http://schemas.microsoft.com/office/drawing/2010/main" val="0"/>
              </a:ext>
            </a:extLst>
          </a:blip>
          <a:srcRect l="13860" t="26063" b="1670"/>
          <a:stretch/>
        </p:blipFill>
        <p:spPr>
          <a:xfrm>
            <a:off x="2919322" y="5367567"/>
            <a:ext cx="1134056" cy="528565"/>
          </a:xfrm>
          <a:prstGeom prst="rect">
            <a:avLst/>
          </a:prstGeom>
        </p:spPr>
      </p:pic>
    </p:spTree>
    <p:extLst>
      <p:ext uri="{BB962C8B-B14F-4D97-AF65-F5344CB8AC3E}">
        <p14:creationId xmlns:p14="http://schemas.microsoft.com/office/powerpoint/2010/main" val="50276842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5056251"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38509" y="306964"/>
            <a:ext cx="4343400" cy="830997"/>
          </a:xfrm>
          <a:prstGeom prst="rect">
            <a:avLst/>
          </a:prstGeom>
        </p:spPr>
        <p:txBody>
          <a:bodyPr wrap="square">
            <a:spAutoFit/>
          </a:bodyPr>
          <a:lstStyle/>
          <a:p>
            <a:r>
              <a:rPr lang="en-US" sz="4800" b="1" dirty="0" smtClean="0">
                <a:solidFill>
                  <a:srgbClr val="F8F8F8"/>
                </a:solidFill>
                <a:latin typeface="HelveticaNeueCyr-Bold"/>
              </a:rPr>
              <a:t>Interface</a:t>
            </a:r>
            <a:endParaRPr lang="en-US" sz="4800" dirty="0">
              <a:solidFill>
                <a:srgbClr val="F8F8F8"/>
              </a:solidFill>
            </a:endParaRPr>
          </a:p>
        </p:txBody>
      </p:sp>
      <p:sp>
        <p:nvSpPr>
          <p:cNvPr id="3" name="Rectangle 2"/>
          <p:cNvSpPr/>
          <p:nvPr/>
        </p:nvSpPr>
        <p:spPr>
          <a:xfrm>
            <a:off x="462951" y="1228399"/>
            <a:ext cx="4318958" cy="923330"/>
          </a:xfrm>
          <a:prstGeom prst="rect">
            <a:avLst/>
          </a:prstGeom>
        </p:spPr>
        <p:txBody>
          <a:bodyPr wrap="square">
            <a:spAutoFit/>
          </a:bodyPr>
          <a:lstStyle/>
          <a:p>
            <a:r>
              <a:rPr lang="en-US" b="1" i="1" dirty="0" smtClean="0">
                <a:solidFill>
                  <a:srgbClr val="F8F8F8"/>
                </a:solidFill>
              </a:rPr>
              <a:t>Ideal </a:t>
            </a:r>
            <a:r>
              <a:rPr lang="en-US" b="1" i="1" dirty="0">
                <a:solidFill>
                  <a:srgbClr val="F8F8F8"/>
                </a:solidFill>
              </a:rPr>
              <a:t>for designers who wish to reduce the </a:t>
            </a:r>
            <a:r>
              <a:rPr lang="en-US" b="1" i="1" dirty="0" smtClean="0">
                <a:solidFill>
                  <a:srgbClr val="F8F8F8"/>
                </a:solidFill>
              </a:rPr>
              <a:t>impact that finishes </a:t>
            </a:r>
            <a:r>
              <a:rPr lang="en-US" b="1" i="1" dirty="0">
                <a:solidFill>
                  <a:srgbClr val="F8F8F8"/>
                </a:solidFill>
              </a:rPr>
              <a:t>have on the </a:t>
            </a:r>
            <a:r>
              <a:rPr lang="en-US" b="1" i="1" dirty="0" smtClean="0">
                <a:solidFill>
                  <a:srgbClr val="F8F8F8"/>
                </a:solidFill>
              </a:rPr>
              <a:t>environment</a:t>
            </a:r>
            <a:endParaRPr lang="en-US" dirty="0">
              <a:solidFill>
                <a:srgbClr val="F8F8F8"/>
              </a:solidFill>
            </a:endParaRPr>
          </a:p>
        </p:txBody>
      </p:sp>
      <p:cxnSp>
        <p:nvCxnSpPr>
          <p:cNvPr id="4" name="Straight Connector 3"/>
          <p:cNvCxnSpPr/>
          <p:nvPr/>
        </p:nvCxnSpPr>
        <p:spPr>
          <a:xfrm flipV="1">
            <a:off x="533400" y="1137961"/>
            <a:ext cx="4114800" cy="2444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6251" y="-7189"/>
            <a:ext cx="7135749" cy="6858000"/>
          </a:xfrm>
          <a:prstGeom prst="rect">
            <a:avLst/>
          </a:prstGeom>
        </p:spPr>
      </p:pic>
      <p:sp>
        <p:nvSpPr>
          <p:cNvPr id="12" name="Rectangle 11"/>
          <p:cNvSpPr/>
          <p:nvPr/>
        </p:nvSpPr>
        <p:spPr>
          <a:xfrm>
            <a:off x="462951" y="2484455"/>
            <a:ext cx="4558115" cy="2862322"/>
          </a:xfrm>
          <a:prstGeom prst="rect">
            <a:avLst/>
          </a:prstGeom>
        </p:spPr>
        <p:txBody>
          <a:bodyPr wrap="square">
            <a:spAutoFit/>
          </a:bodyPr>
          <a:lstStyle/>
          <a:p>
            <a:r>
              <a:rPr lang="en-US" i="1" dirty="0">
                <a:solidFill>
                  <a:schemeClr val="bg1"/>
                </a:solidFill>
              </a:rPr>
              <a:t>By definition, Interface is the world's largest designer and maker of carpet tile. For Interface, design is a mindset and sustainability is the journey of a lifetime. It recently launched Proof Positive, a </a:t>
            </a:r>
            <a:r>
              <a:rPr lang="en-US" i="1" dirty="0" smtClean="0">
                <a:solidFill>
                  <a:schemeClr val="bg1"/>
                </a:solidFill>
              </a:rPr>
              <a:t>first-of-its-kind </a:t>
            </a:r>
            <a:r>
              <a:rPr lang="en-US" i="1" dirty="0">
                <a:solidFill>
                  <a:schemeClr val="bg1"/>
                </a:solidFill>
              </a:rPr>
              <a:t>carbon negative carpet tile. </a:t>
            </a:r>
            <a:endParaRPr lang="en-US" i="1" dirty="0" smtClean="0">
              <a:solidFill>
                <a:schemeClr val="bg1"/>
              </a:solidFill>
            </a:endParaRPr>
          </a:p>
          <a:p>
            <a:endParaRPr lang="en-US" i="1" dirty="0">
              <a:solidFill>
                <a:schemeClr val="bg1"/>
              </a:solidFill>
            </a:endParaRPr>
          </a:p>
          <a:p>
            <a:r>
              <a:rPr lang="en-US" i="1" dirty="0" smtClean="0">
                <a:solidFill>
                  <a:schemeClr val="bg1"/>
                </a:solidFill>
              </a:rPr>
              <a:t>For </a:t>
            </a:r>
            <a:r>
              <a:rPr lang="en-US" i="1" dirty="0">
                <a:solidFill>
                  <a:schemeClr val="bg1"/>
                </a:solidFill>
              </a:rPr>
              <a:t>the last 24 years, OFIS has been exclusively offering Interface carpets and LVT in the UAE, catering to both office and hospitality sectors</a:t>
            </a:r>
          </a:p>
        </p:txBody>
      </p:sp>
      <p:cxnSp>
        <p:nvCxnSpPr>
          <p:cNvPr id="16" name="Straight Connector 15"/>
          <p:cNvCxnSpPr/>
          <p:nvPr/>
        </p:nvCxnSpPr>
        <p:spPr>
          <a:xfrm flipV="1">
            <a:off x="533400" y="2197787"/>
            <a:ext cx="4114800" cy="2444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87393" y="5604118"/>
            <a:ext cx="3785483" cy="923330"/>
          </a:xfrm>
          <a:prstGeom prst="rect">
            <a:avLst/>
          </a:prstGeom>
        </p:spPr>
        <p:txBody>
          <a:bodyPr wrap="square">
            <a:spAutoFit/>
          </a:bodyPr>
          <a:lstStyle/>
          <a:p>
            <a:r>
              <a:rPr lang="en-US" i="1" dirty="0" smtClean="0">
                <a:solidFill>
                  <a:schemeClr val="bg1"/>
                </a:solidFill>
              </a:rPr>
              <a:t>Lead time: 6-8 weeks</a:t>
            </a:r>
          </a:p>
          <a:p>
            <a:r>
              <a:rPr lang="en-US" i="1" dirty="0" smtClean="0">
                <a:solidFill>
                  <a:schemeClr val="bg1"/>
                </a:solidFill>
              </a:rPr>
              <a:t>Warranty:  15 years</a:t>
            </a:r>
          </a:p>
          <a:p>
            <a:r>
              <a:rPr lang="en-US" i="1" dirty="0" smtClean="0">
                <a:solidFill>
                  <a:schemeClr val="bg1"/>
                </a:solidFill>
              </a:rPr>
              <a:t>Country of origin: Holland</a:t>
            </a:r>
            <a:endParaRPr lang="en-US" i="1" dirty="0">
              <a:solidFill>
                <a:schemeClr val="bg1"/>
              </a:solidFill>
            </a:endParaRPr>
          </a:p>
        </p:txBody>
      </p:sp>
      <p:cxnSp>
        <p:nvCxnSpPr>
          <p:cNvPr id="10" name="Straight Connector 9"/>
          <p:cNvCxnSpPr/>
          <p:nvPr/>
        </p:nvCxnSpPr>
        <p:spPr>
          <a:xfrm flipV="1">
            <a:off x="549764" y="5487668"/>
            <a:ext cx="4114800" cy="2444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337625" y="5277879"/>
            <a:ext cx="381000" cy="398298"/>
            <a:chOff x="6096000" y="5562600"/>
            <a:chExt cx="762000" cy="762000"/>
          </a:xfrm>
        </p:grpSpPr>
        <p:sp>
          <p:nvSpPr>
            <p:cNvPr id="13"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grpSp>
        <p:nvGrpSpPr>
          <p:cNvPr id="15" name="Group 14"/>
          <p:cNvGrpSpPr/>
          <p:nvPr/>
        </p:nvGrpSpPr>
        <p:grpSpPr>
          <a:xfrm>
            <a:off x="2263220" y="956460"/>
            <a:ext cx="381000" cy="398298"/>
            <a:chOff x="6096000" y="5562600"/>
            <a:chExt cx="762000" cy="762000"/>
          </a:xfrm>
        </p:grpSpPr>
        <p:sp>
          <p:nvSpPr>
            <p:cNvPr id="17"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spTree>
    <p:extLst>
      <p:ext uri="{BB962C8B-B14F-4D97-AF65-F5344CB8AC3E}">
        <p14:creationId xmlns:p14="http://schemas.microsoft.com/office/powerpoint/2010/main" val="187415365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2539" y="1903547"/>
            <a:ext cx="3111261" cy="3693319"/>
          </a:xfrm>
          <a:prstGeom prst="rect">
            <a:avLst/>
          </a:prstGeom>
        </p:spPr>
        <p:txBody>
          <a:bodyPr wrap="square">
            <a:spAutoFit/>
          </a:bodyPr>
          <a:lstStyle/>
          <a:p>
            <a:r>
              <a:rPr lang="en-US" i="1" dirty="0" smtClean="0">
                <a:solidFill>
                  <a:schemeClr val="tx1">
                    <a:lumMod val="95000"/>
                    <a:lumOff val="5000"/>
                  </a:schemeClr>
                </a:solidFill>
              </a:rPr>
              <a:t>Acoustic</a:t>
            </a:r>
            <a:r>
              <a:rPr lang="en-US" dirty="0" smtClean="0">
                <a:latin typeface="HelveticaNeueCyr-Light"/>
              </a:rPr>
              <a:t> </a:t>
            </a:r>
            <a:r>
              <a:rPr lang="en-US" i="1" dirty="0" smtClean="0">
                <a:solidFill>
                  <a:schemeClr val="tx1">
                    <a:lumMod val="95000"/>
                    <a:lumOff val="5000"/>
                  </a:schemeClr>
                </a:solidFill>
              </a:rPr>
              <a:t>backing</a:t>
            </a:r>
          </a:p>
          <a:p>
            <a:endParaRPr lang="en-US" i="1" dirty="0" smtClean="0">
              <a:solidFill>
                <a:schemeClr val="tx1">
                  <a:lumMod val="95000"/>
                  <a:lumOff val="5000"/>
                </a:schemeClr>
              </a:solidFill>
            </a:endParaRPr>
          </a:p>
          <a:p>
            <a:r>
              <a:rPr lang="en-US" i="1" dirty="0" smtClean="0">
                <a:solidFill>
                  <a:schemeClr val="tx1">
                    <a:lumMod val="95000"/>
                    <a:lumOff val="5000"/>
                  </a:schemeClr>
                </a:solidFill>
              </a:rPr>
              <a:t>5 wear layers</a:t>
            </a:r>
          </a:p>
          <a:p>
            <a:endParaRPr lang="en-US" i="1" dirty="0" smtClean="0">
              <a:solidFill>
                <a:schemeClr val="tx1">
                  <a:lumMod val="95000"/>
                  <a:lumOff val="5000"/>
                </a:schemeClr>
              </a:solidFill>
            </a:endParaRPr>
          </a:p>
          <a:p>
            <a:r>
              <a:rPr lang="en-US" i="1" dirty="0" smtClean="0">
                <a:solidFill>
                  <a:schemeClr val="tx1">
                    <a:lumMod val="95000"/>
                    <a:lumOff val="5000"/>
                  </a:schemeClr>
                </a:solidFill>
              </a:rPr>
              <a:t>Suitable for raised </a:t>
            </a:r>
          </a:p>
          <a:p>
            <a:endParaRPr lang="en-US" i="1" dirty="0" smtClean="0">
              <a:solidFill>
                <a:schemeClr val="tx1">
                  <a:lumMod val="95000"/>
                  <a:lumOff val="5000"/>
                </a:schemeClr>
              </a:solidFill>
            </a:endParaRPr>
          </a:p>
          <a:p>
            <a:r>
              <a:rPr lang="en-US" i="1" dirty="0" smtClean="0">
                <a:solidFill>
                  <a:schemeClr val="tx1">
                    <a:lumMod val="95000"/>
                    <a:lumOff val="5000"/>
                  </a:schemeClr>
                </a:solidFill>
              </a:rPr>
              <a:t>Access floor – no joint imprint</a:t>
            </a:r>
          </a:p>
          <a:p>
            <a:endParaRPr lang="en-US" i="1" dirty="0" smtClean="0">
              <a:solidFill>
                <a:schemeClr val="tx1">
                  <a:lumMod val="95000"/>
                  <a:lumOff val="5000"/>
                </a:schemeClr>
              </a:solidFill>
            </a:endParaRPr>
          </a:p>
          <a:p>
            <a:r>
              <a:rPr lang="en-US" i="1" dirty="0" smtClean="0">
                <a:solidFill>
                  <a:schemeClr val="tx1">
                    <a:lumMod val="95000"/>
                    <a:lumOff val="5000"/>
                  </a:schemeClr>
                </a:solidFill>
              </a:rPr>
              <a:t>Dry installation with </a:t>
            </a:r>
            <a:r>
              <a:rPr lang="en-US" i="1" dirty="0" err="1" smtClean="0">
                <a:solidFill>
                  <a:schemeClr val="tx1">
                    <a:lumMod val="95000"/>
                    <a:lumOff val="5000"/>
                  </a:schemeClr>
                </a:solidFill>
              </a:rPr>
              <a:t>tactiles</a:t>
            </a:r>
            <a:endParaRPr lang="en-US" i="1" dirty="0" smtClean="0">
              <a:solidFill>
                <a:schemeClr val="tx1">
                  <a:lumMod val="95000"/>
                  <a:lumOff val="5000"/>
                </a:schemeClr>
              </a:solidFill>
            </a:endParaRPr>
          </a:p>
          <a:p>
            <a:endParaRPr lang="en-US" i="1" dirty="0" smtClean="0">
              <a:solidFill>
                <a:schemeClr val="tx1">
                  <a:lumMod val="95000"/>
                  <a:lumOff val="5000"/>
                </a:schemeClr>
              </a:solidFill>
            </a:endParaRPr>
          </a:p>
          <a:p>
            <a:r>
              <a:rPr lang="en-US" i="1" dirty="0" smtClean="0">
                <a:solidFill>
                  <a:schemeClr val="tx1">
                    <a:lumMod val="95000"/>
                    <a:lumOff val="5000"/>
                  </a:schemeClr>
                </a:solidFill>
              </a:rPr>
              <a:t>No need for trims in between carpet and </a:t>
            </a:r>
            <a:r>
              <a:rPr lang="en-US" i="1" dirty="0" err="1" smtClean="0">
                <a:solidFill>
                  <a:schemeClr val="tx1">
                    <a:lumMod val="95000"/>
                    <a:lumOff val="5000"/>
                  </a:schemeClr>
                </a:solidFill>
              </a:rPr>
              <a:t>lvt</a:t>
            </a:r>
            <a:endParaRPr lang="en-US" i="1" dirty="0" smtClean="0">
              <a:solidFill>
                <a:schemeClr val="tx1">
                  <a:lumMod val="95000"/>
                  <a:lumOff val="5000"/>
                </a:schemeClr>
              </a:solidFill>
            </a:endParaRPr>
          </a:p>
          <a:p>
            <a:endParaRPr lang="en-US" dirty="0">
              <a:latin typeface="HelveticaNeueCyr-Light"/>
            </a:endParaRPr>
          </a:p>
        </p:txBody>
      </p:sp>
      <p:cxnSp>
        <p:nvCxnSpPr>
          <p:cNvPr id="4" name="Straight Connector 3"/>
          <p:cNvCxnSpPr/>
          <p:nvPr/>
        </p:nvCxnSpPr>
        <p:spPr>
          <a:xfrm flipV="1">
            <a:off x="622539" y="1600199"/>
            <a:ext cx="3644661" cy="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685800" y="6096000"/>
            <a:ext cx="3676291" cy="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33400" y="536275"/>
            <a:ext cx="4724400" cy="830997"/>
          </a:xfrm>
          <a:prstGeom prst="rect">
            <a:avLst/>
          </a:prstGeom>
        </p:spPr>
        <p:txBody>
          <a:bodyPr wrap="square">
            <a:spAutoFit/>
          </a:bodyPr>
          <a:lstStyle/>
          <a:p>
            <a:r>
              <a:rPr lang="en-US" sz="4800" b="1" dirty="0" smtClean="0">
                <a:latin typeface="HelveticaNeueCyr-Bold"/>
              </a:rPr>
              <a:t>Interface LVT</a:t>
            </a:r>
            <a:endParaRPr lang="en-US" sz="4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8934" y="0"/>
            <a:ext cx="7135749" cy="6858000"/>
          </a:xfrm>
          <a:prstGeom prst="rect">
            <a:avLst/>
          </a:prstGeom>
        </p:spPr>
      </p:pic>
    </p:spTree>
    <p:extLst>
      <p:ext uri="{BB962C8B-B14F-4D97-AF65-F5344CB8AC3E}">
        <p14:creationId xmlns:p14="http://schemas.microsoft.com/office/powerpoint/2010/main" val="5745066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212" y="0"/>
            <a:ext cx="5056251"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5995" b="5875"/>
          <a:stretch/>
        </p:blipFill>
        <p:spPr>
          <a:xfrm>
            <a:off x="4806511" y="-15815"/>
            <a:ext cx="7385489" cy="6858000"/>
          </a:xfrm>
          <a:prstGeom prst="rect">
            <a:avLst/>
          </a:prstGeom>
        </p:spPr>
      </p:pic>
      <p:sp>
        <p:nvSpPr>
          <p:cNvPr id="3" name="Rectangle 2"/>
          <p:cNvSpPr/>
          <p:nvPr/>
        </p:nvSpPr>
        <p:spPr>
          <a:xfrm>
            <a:off x="502647" y="2247609"/>
            <a:ext cx="3993152" cy="4016484"/>
          </a:xfrm>
          <a:prstGeom prst="rect">
            <a:avLst/>
          </a:prstGeom>
        </p:spPr>
        <p:txBody>
          <a:bodyPr wrap="square">
            <a:spAutoFit/>
          </a:bodyPr>
          <a:lstStyle/>
          <a:p>
            <a:pPr marL="285750" indent="-285750">
              <a:buFont typeface="Arial" panose="020B0604020202020204" pitchFamily="34" charset="0"/>
              <a:buChar char="•"/>
            </a:pPr>
            <a:r>
              <a:rPr lang="en-US" sz="1700" i="1" dirty="0">
                <a:solidFill>
                  <a:schemeClr val="bg1"/>
                </a:solidFill>
              </a:rPr>
              <a:t>Made in </a:t>
            </a:r>
            <a:r>
              <a:rPr lang="en-US" sz="1700" i="1" dirty="0" smtClean="0">
                <a:solidFill>
                  <a:schemeClr val="bg1"/>
                </a:solidFill>
              </a:rPr>
              <a:t>Germany </a:t>
            </a:r>
            <a:r>
              <a:rPr lang="en-US" sz="1700" i="1" dirty="0">
                <a:solidFill>
                  <a:schemeClr val="bg1"/>
                </a:solidFill>
              </a:rPr>
              <a:t>since 1880</a:t>
            </a:r>
          </a:p>
          <a:p>
            <a:pPr marL="285750" indent="-285750">
              <a:buFont typeface="Arial" panose="020B0604020202020204" pitchFamily="34" charset="0"/>
              <a:buChar char="•"/>
            </a:pPr>
            <a:r>
              <a:rPr lang="en-US" sz="1700" i="1" dirty="0">
                <a:solidFill>
                  <a:schemeClr val="bg1"/>
                </a:solidFill>
              </a:rPr>
              <a:t>Endless design possibilities</a:t>
            </a:r>
          </a:p>
          <a:p>
            <a:pPr marL="285750" indent="-285750">
              <a:buFont typeface="Arial" panose="020B0604020202020204" pitchFamily="34" charset="0"/>
              <a:buChar char="•"/>
            </a:pPr>
            <a:r>
              <a:rPr lang="en-US" sz="1700" i="1" dirty="0">
                <a:solidFill>
                  <a:schemeClr val="bg1"/>
                </a:solidFill>
              </a:rPr>
              <a:t>From the idea to carpet fitting in just five steps </a:t>
            </a:r>
          </a:p>
          <a:p>
            <a:pPr marL="285750" indent="-285750">
              <a:buFont typeface="Arial" panose="020B0604020202020204" pitchFamily="34" charset="0"/>
              <a:buChar char="•"/>
            </a:pPr>
            <a:r>
              <a:rPr lang="en-US" sz="1700" i="1" dirty="0">
                <a:solidFill>
                  <a:schemeClr val="bg1"/>
                </a:solidFill>
              </a:rPr>
              <a:t>Straightforward choice  easy to order  </a:t>
            </a:r>
          </a:p>
          <a:p>
            <a:pPr marL="285750" indent="-285750">
              <a:buFont typeface="Arial" panose="020B0604020202020204" pitchFamily="34" charset="0"/>
              <a:buChar char="•"/>
            </a:pPr>
            <a:r>
              <a:rPr lang="en-US" sz="1700" i="1" dirty="0">
                <a:solidFill>
                  <a:schemeClr val="bg1"/>
                </a:solidFill>
              </a:rPr>
              <a:t>Fast sample service </a:t>
            </a:r>
          </a:p>
          <a:p>
            <a:pPr marL="285750" indent="-285750">
              <a:buFont typeface="Arial" panose="020B0604020202020204" pitchFamily="34" charset="0"/>
              <a:buChar char="•"/>
            </a:pPr>
            <a:r>
              <a:rPr lang="en-US" sz="1700" i="1" dirty="0">
                <a:solidFill>
                  <a:schemeClr val="bg1"/>
                </a:solidFill>
              </a:rPr>
              <a:t>Quick delivery times </a:t>
            </a:r>
          </a:p>
          <a:p>
            <a:pPr marL="285750" indent="-285750">
              <a:buFont typeface="Arial" panose="020B0604020202020204" pitchFamily="34" charset="0"/>
              <a:buChar char="•"/>
            </a:pPr>
            <a:r>
              <a:rPr lang="en-US" sz="1700" i="1" dirty="0">
                <a:solidFill>
                  <a:schemeClr val="bg1"/>
                </a:solidFill>
              </a:rPr>
              <a:t>Competitive prices</a:t>
            </a:r>
          </a:p>
          <a:p>
            <a:endParaRPr lang="en-US" sz="1700" dirty="0" smtClean="0">
              <a:solidFill>
                <a:schemeClr val="bg1"/>
              </a:solidFill>
              <a:latin typeface="HelveticaNeueCyr-Bold"/>
            </a:endParaRPr>
          </a:p>
          <a:p>
            <a:r>
              <a:rPr lang="en-US" sz="1700" dirty="0" smtClean="0">
                <a:solidFill>
                  <a:schemeClr val="bg1"/>
                </a:solidFill>
                <a:latin typeface="HelveticaNeueCyr-Bold"/>
              </a:rPr>
              <a:t>Quick Step Collection</a:t>
            </a:r>
          </a:p>
          <a:p>
            <a:r>
              <a:rPr lang="en-US" sz="1700" i="1" dirty="0">
                <a:solidFill>
                  <a:schemeClr val="bg1"/>
                </a:solidFill>
              </a:rPr>
              <a:t>Manufactured by the latest chromo jet technology </a:t>
            </a:r>
            <a:r>
              <a:rPr lang="en-US" sz="1700" i="1" dirty="0" smtClean="0">
                <a:solidFill>
                  <a:schemeClr val="bg1"/>
                </a:solidFill>
              </a:rPr>
              <a:t>. 36 </a:t>
            </a:r>
            <a:r>
              <a:rPr lang="en-US" sz="1700" i="1" dirty="0">
                <a:solidFill>
                  <a:schemeClr val="bg1"/>
                </a:solidFill>
              </a:rPr>
              <a:t>designs of any kind </a:t>
            </a:r>
          </a:p>
          <a:p>
            <a:r>
              <a:rPr lang="en-US" sz="1700" i="1" dirty="0">
                <a:solidFill>
                  <a:schemeClr val="bg1"/>
                </a:solidFill>
              </a:rPr>
              <a:t>6 color combinations per design </a:t>
            </a:r>
          </a:p>
          <a:p>
            <a:endParaRPr lang="en-US" sz="1700" dirty="0">
              <a:solidFill>
                <a:schemeClr val="bg1"/>
              </a:solidFill>
            </a:endParaRPr>
          </a:p>
          <a:p>
            <a:r>
              <a:rPr lang="en-US" sz="1700" i="1" dirty="0" smtClean="0">
                <a:solidFill>
                  <a:schemeClr val="bg1"/>
                </a:solidFill>
                <a:latin typeface="HelveticaNeueCyr-Light"/>
              </a:rPr>
              <a:t> </a:t>
            </a:r>
            <a:endParaRPr lang="en-US" sz="1700" i="1" dirty="0">
              <a:solidFill>
                <a:schemeClr val="bg1"/>
              </a:solidFill>
              <a:latin typeface="HelveticaNeueCyr-Light"/>
            </a:endParaRPr>
          </a:p>
        </p:txBody>
      </p:sp>
      <p:cxnSp>
        <p:nvCxnSpPr>
          <p:cNvPr id="4" name="Straight Connector 3"/>
          <p:cNvCxnSpPr/>
          <p:nvPr/>
        </p:nvCxnSpPr>
        <p:spPr>
          <a:xfrm flipV="1">
            <a:off x="622539" y="1305163"/>
            <a:ext cx="3644661" cy="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586596" y="2127865"/>
            <a:ext cx="3676291" cy="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10556" y="428108"/>
            <a:ext cx="4724400" cy="830997"/>
          </a:xfrm>
          <a:prstGeom prst="rect">
            <a:avLst/>
          </a:prstGeom>
        </p:spPr>
        <p:txBody>
          <a:bodyPr wrap="square">
            <a:spAutoFit/>
          </a:bodyPr>
          <a:lstStyle/>
          <a:p>
            <a:r>
              <a:rPr lang="en-US" sz="4800" b="1" dirty="0">
                <a:solidFill>
                  <a:schemeClr val="bg1"/>
                </a:solidFill>
                <a:latin typeface="HelveticaNeueCyr-Bold"/>
              </a:rPr>
              <a:t>Halbmond</a:t>
            </a:r>
            <a:endParaRPr lang="en-US" sz="4800" dirty="0">
              <a:solidFill>
                <a:schemeClr val="bg1"/>
              </a:solidFill>
            </a:endParaRPr>
          </a:p>
        </p:txBody>
      </p:sp>
      <p:sp>
        <p:nvSpPr>
          <p:cNvPr id="9" name="Rectangle 8"/>
          <p:cNvSpPr/>
          <p:nvPr/>
        </p:nvSpPr>
        <p:spPr>
          <a:xfrm>
            <a:off x="509837" y="1351223"/>
            <a:ext cx="5791200" cy="646331"/>
          </a:xfrm>
          <a:prstGeom prst="rect">
            <a:avLst/>
          </a:prstGeom>
        </p:spPr>
        <p:txBody>
          <a:bodyPr wrap="square">
            <a:spAutoFit/>
          </a:bodyPr>
          <a:lstStyle/>
          <a:p>
            <a:r>
              <a:rPr lang="en-US" b="1" i="1" dirty="0" smtClean="0">
                <a:solidFill>
                  <a:schemeClr val="bg1"/>
                </a:solidFill>
              </a:rPr>
              <a:t>Broadloom carpets </a:t>
            </a:r>
            <a:r>
              <a:rPr lang="en-US" b="1" i="1" dirty="0">
                <a:solidFill>
                  <a:schemeClr val="bg1"/>
                </a:solidFill>
              </a:rPr>
              <a:t>that will not set </a:t>
            </a:r>
            <a:endParaRPr lang="en-US" b="1" i="1" dirty="0" smtClean="0">
              <a:solidFill>
                <a:schemeClr val="bg1"/>
              </a:solidFill>
            </a:endParaRPr>
          </a:p>
          <a:p>
            <a:r>
              <a:rPr lang="en-US" b="1" i="1" dirty="0" smtClean="0">
                <a:solidFill>
                  <a:schemeClr val="bg1"/>
                </a:solidFill>
              </a:rPr>
              <a:t>any </a:t>
            </a:r>
            <a:r>
              <a:rPr lang="en-US" b="1" i="1" dirty="0">
                <a:solidFill>
                  <a:schemeClr val="bg1"/>
                </a:solidFill>
              </a:rPr>
              <a:t>limits on your creativity</a:t>
            </a:r>
          </a:p>
        </p:txBody>
      </p:sp>
      <p:sp>
        <p:nvSpPr>
          <p:cNvPr id="11" name="Rectangle 10"/>
          <p:cNvSpPr/>
          <p:nvPr/>
        </p:nvSpPr>
        <p:spPr>
          <a:xfrm>
            <a:off x="505523" y="5934670"/>
            <a:ext cx="3785483" cy="615553"/>
          </a:xfrm>
          <a:prstGeom prst="rect">
            <a:avLst/>
          </a:prstGeom>
        </p:spPr>
        <p:txBody>
          <a:bodyPr wrap="square">
            <a:spAutoFit/>
          </a:bodyPr>
          <a:lstStyle/>
          <a:p>
            <a:r>
              <a:rPr lang="en-US" sz="1700" i="1" dirty="0" smtClean="0">
                <a:solidFill>
                  <a:schemeClr val="bg1"/>
                </a:solidFill>
              </a:rPr>
              <a:t>Lead time: 6-8 weeks</a:t>
            </a:r>
          </a:p>
          <a:p>
            <a:r>
              <a:rPr lang="en-US" sz="1700" i="1" dirty="0" smtClean="0">
                <a:solidFill>
                  <a:schemeClr val="bg1"/>
                </a:solidFill>
              </a:rPr>
              <a:t>Warranty:  10 years</a:t>
            </a:r>
          </a:p>
        </p:txBody>
      </p:sp>
      <p:cxnSp>
        <p:nvCxnSpPr>
          <p:cNvPr id="12" name="Straight Connector 11"/>
          <p:cNvCxnSpPr/>
          <p:nvPr/>
        </p:nvCxnSpPr>
        <p:spPr>
          <a:xfrm flipV="1">
            <a:off x="584373" y="5867400"/>
            <a:ext cx="3676291" cy="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603058" y="5921345"/>
            <a:ext cx="3785483" cy="615553"/>
          </a:xfrm>
          <a:prstGeom prst="rect">
            <a:avLst/>
          </a:prstGeom>
        </p:spPr>
        <p:txBody>
          <a:bodyPr wrap="square">
            <a:spAutoFit/>
          </a:bodyPr>
          <a:lstStyle/>
          <a:p>
            <a:r>
              <a:rPr lang="en-US" sz="1700" i="1" dirty="0" smtClean="0">
                <a:solidFill>
                  <a:schemeClr val="bg1"/>
                </a:solidFill>
              </a:rPr>
              <a:t>Country of origin: </a:t>
            </a:r>
          </a:p>
          <a:p>
            <a:r>
              <a:rPr lang="en-US" sz="1700" i="1" dirty="0" smtClean="0">
                <a:solidFill>
                  <a:schemeClr val="bg1"/>
                </a:solidFill>
              </a:rPr>
              <a:t>Germany</a:t>
            </a:r>
            <a:endParaRPr lang="en-US" sz="1700" i="1" dirty="0">
              <a:solidFill>
                <a:schemeClr val="bg1"/>
              </a:solidFill>
            </a:endParaRPr>
          </a:p>
        </p:txBody>
      </p:sp>
      <p:grpSp>
        <p:nvGrpSpPr>
          <p:cNvPr id="14" name="Group 13"/>
          <p:cNvGrpSpPr/>
          <p:nvPr/>
        </p:nvGrpSpPr>
        <p:grpSpPr>
          <a:xfrm>
            <a:off x="2177423" y="5626893"/>
            <a:ext cx="381000" cy="398298"/>
            <a:chOff x="6096000" y="5562600"/>
            <a:chExt cx="762000" cy="762000"/>
          </a:xfrm>
        </p:grpSpPr>
        <p:sp>
          <p:nvSpPr>
            <p:cNvPr id="15"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grpSp>
        <p:nvGrpSpPr>
          <p:cNvPr id="17" name="Group 16"/>
          <p:cNvGrpSpPr/>
          <p:nvPr/>
        </p:nvGrpSpPr>
        <p:grpSpPr>
          <a:xfrm>
            <a:off x="2118223" y="1084391"/>
            <a:ext cx="381000" cy="398298"/>
            <a:chOff x="6096000" y="5562600"/>
            <a:chExt cx="762000" cy="762000"/>
          </a:xfrm>
        </p:grpSpPr>
        <p:sp>
          <p:nvSpPr>
            <p:cNvPr id="18"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spTree>
    <p:extLst>
      <p:ext uri="{BB962C8B-B14F-4D97-AF65-F5344CB8AC3E}">
        <p14:creationId xmlns:p14="http://schemas.microsoft.com/office/powerpoint/2010/main" val="122406440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6939" y="381000"/>
            <a:ext cx="4343400" cy="830997"/>
          </a:xfrm>
          <a:prstGeom prst="rect">
            <a:avLst/>
          </a:prstGeom>
        </p:spPr>
        <p:txBody>
          <a:bodyPr wrap="square">
            <a:spAutoFit/>
          </a:bodyPr>
          <a:lstStyle/>
          <a:p>
            <a:r>
              <a:rPr lang="en-US" sz="4800" b="1" dirty="0" err="1" smtClean="0">
                <a:latin typeface="HelveticaNeueCyr-Bold"/>
              </a:rPr>
              <a:t>Brintons</a:t>
            </a:r>
            <a:endParaRPr lang="en-US" sz="4800" dirty="0"/>
          </a:p>
        </p:txBody>
      </p:sp>
      <p:sp>
        <p:nvSpPr>
          <p:cNvPr id="8" name="Rectangle 7"/>
          <p:cNvSpPr/>
          <p:nvPr/>
        </p:nvSpPr>
        <p:spPr>
          <a:xfrm>
            <a:off x="436939" y="1447800"/>
            <a:ext cx="4343400" cy="877163"/>
          </a:xfrm>
          <a:prstGeom prst="rect">
            <a:avLst/>
          </a:prstGeom>
        </p:spPr>
        <p:txBody>
          <a:bodyPr wrap="square">
            <a:spAutoFit/>
          </a:bodyPr>
          <a:lstStyle/>
          <a:p>
            <a:r>
              <a:rPr lang="en-US" sz="1700" b="1" i="1" dirty="0" smtClean="0"/>
              <a:t>A </a:t>
            </a:r>
            <a:r>
              <a:rPr lang="en-US" sz="1700" b="1" i="1" dirty="0"/>
              <a:t>bespoke carpet can add an extra </a:t>
            </a:r>
            <a:endParaRPr lang="en-US" sz="1700" b="1" i="1" dirty="0" smtClean="0"/>
          </a:p>
          <a:p>
            <a:r>
              <a:rPr lang="en-US" sz="1700" b="1" i="1" dirty="0" smtClean="0"/>
              <a:t>dimension </a:t>
            </a:r>
            <a:r>
              <a:rPr lang="en-US" sz="1700" b="1" i="1" dirty="0"/>
              <a:t>to any hotel interior </a:t>
            </a:r>
            <a:r>
              <a:rPr lang="en-US" sz="1700" b="1" i="1" dirty="0" smtClean="0"/>
              <a:t>– personalizing it </a:t>
            </a:r>
            <a:r>
              <a:rPr lang="en-US" sz="1700" b="1" i="1" dirty="0"/>
              <a:t>to the interior and guest</a:t>
            </a:r>
          </a:p>
        </p:txBody>
      </p:sp>
      <p:sp>
        <p:nvSpPr>
          <p:cNvPr id="9" name="Rectangle 8"/>
          <p:cNvSpPr/>
          <p:nvPr/>
        </p:nvSpPr>
        <p:spPr>
          <a:xfrm>
            <a:off x="336165" y="2483346"/>
            <a:ext cx="4439861" cy="3231654"/>
          </a:xfrm>
          <a:prstGeom prst="rect">
            <a:avLst/>
          </a:prstGeom>
        </p:spPr>
        <p:txBody>
          <a:bodyPr wrap="square">
            <a:spAutoFit/>
          </a:bodyPr>
          <a:lstStyle/>
          <a:p>
            <a:r>
              <a:rPr lang="en-US" sz="1700" i="1" dirty="0"/>
              <a:t>UK-based  </a:t>
            </a:r>
            <a:r>
              <a:rPr lang="en-US" sz="1700" i="1" dirty="0" err="1"/>
              <a:t>Brintons</a:t>
            </a:r>
            <a:r>
              <a:rPr lang="en-US" sz="1700" i="1" dirty="0"/>
              <a:t> has been at the forefront of the global woven carpet industry for more than 230 </a:t>
            </a:r>
            <a:r>
              <a:rPr lang="en-US" sz="1700" i="1" dirty="0" smtClean="0"/>
              <a:t>years</a:t>
            </a:r>
          </a:p>
          <a:p>
            <a:endParaRPr lang="en-US" sz="1700" i="1" dirty="0"/>
          </a:p>
          <a:p>
            <a:r>
              <a:rPr lang="en-US" sz="1700" i="1" dirty="0"/>
              <a:t>In addition to custom-designed carpets, </a:t>
            </a:r>
            <a:r>
              <a:rPr lang="en-US" sz="1700" i="1" dirty="0" err="1"/>
              <a:t>Brintons</a:t>
            </a:r>
            <a:r>
              <a:rPr lang="en-US" sz="1700" i="1" dirty="0"/>
              <a:t> has over 600 carpet designs in stock and </a:t>
            </a:r>
            <a:r>
              <a:rPr lang="en-US" sz="1700" i="1" dirty="0" smtClean="0"/>
              <a:t>available</a:t>
            </a:r>
          </a:p>
          <a:p>
            <a:endParaRPr lang="en-US" sz="1700" i="1" dirty="0"/>
          </a:p>
          <a:p>
            <a:r>
              <a:rPr lang="en-US" sz="1700" i="1" dirty="0" smtClean="0"/>
              <a:t>It offers axminster carpets which are highly preferred in the hospitality industry over other normal woven broadloom carpet</a:t>
            </a:r>
            <a:endParaRPr lang="en-US" sz="1700" i="1" dirty="0"/>
          </a:p>
          <a:p>
            <a:endParaRPr lang="en-US" sz="1700" b="1" i="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251" y="4313"/>
            <a:ext cx="7135749" cy="6858000"/>
          </a:xfrm>
          <a:prstGeom prst="rect">
            <a:avLst/>
          </a:prstGeom>
        </p:spPr>
      </p:pic>
      <p:sp>
        <p:nvSpPr>
          <p:cNvPr id="11" name="Rectangle 10"/>
          <p:cNvSpPr/>
          <p:nvPr/>
        </p:nvSpPr>
        <p:spPr>
          <a:xfrm>
            <a:off x="336165" y="5556647"/>
            <a:ext cx="3785483" cy="615553"/>
          </a:xfrm>
          <a:prstGeom prst="rect">
            <a:avLst/>
          </a:prstGeom>
        </p:spPr>
        <p:txBody>
          <a:bodyPr wrap="square">
            <a:spAutoFit/>
          </a:bodyPr>
          <a:lstStyle/>
          <a:p>
            <a:r>
              <a:rPr lang="en-US" sz="1700" i="1" dirty="0" smtClean="0">
                <a:solidFill>
                  <a:schemeClr val="tx1">
                    <a:lumMod val="95000"/>
                    <a:lumOff val="5000"/>
                  </a:schemeClr>
                </a:solidFill>
              </a:rPr>
              <a:t>Lead time: 6-8 weeks</a:t>
            </a:r>
          </a:p>
          <a:p>
            <a:r>
              <a:rPr lang="en-US" sz="1700" i="1" dirty="0" smtClean="0">
                <a:solidFill>
                  <a:schemeClr val="tx1">
                    <a:lumMod val="95000"/>
                    <a:lumOff val="5000"/>
                  </a:schemeClr>
                </a:solidFill>
              </a:rPr>
              <a:t>Warranty:  10 years</a:t>
            </a:r>
          </a:p>
        </p:txBody>
      </p:sp>
      <p:cxnSp>
        <p:nvCxnSpPr>
          <p:cNvPr id="12" name="Straight Connector 11"/>
          <p:cNvCxnSpPr/>
          <p:nvPr/>
        </p:nvCxnSpPr>
        <p:spPr>
          <a:xfrm>
            <a:off x="436939" y="5486400"/>
            <a:ext cx="4044795" cy="65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56095" y="5562600"/>
            <a:ext cx="2140070" cy="353943"/>
          </a:xfrm>
          <a:prstGeom prst="rect">
            <a:avLst/>
          </a:prstGeom>
        </p:spPr>
        <p:txBody>
          <a:bodyPr wrap="square">
            <a:spAutoFit/>
          </a:bodyPr>
          <a:lstStyle/>
          <a:p>
            <a:r>
              <a:rPr lang="en-US" sz="1700" i="1" dirty="0" smtClean="0">
                <a:solidFill>
                  <a:schemeClr val="tx1">
                    <a:lumMod val="95000"/>
                    <a:lumOff val="5000"/>
                  </a:schemeClr>
                </a:solidFill>
              </a:rPr>
              <a:t>Country of origin: UK</a:t>
            </a:r>
            <a:endParaRPr lang="en-US" sz="1700" i="1" dirty="0">
              <a:solidFill>
                <a:schemeClr val="tx1">
                  <a:lumMod val="95000"/>
                  <a:lumOff val="5000"/>
                </a:schemeClr>
              </a:solidFill>
            </a:endParaRPr>
          </a:p>
        </p:txBody>
      </p:sp>
      <p:cxnSp>
        <p:nvCxnSpPr>
          <p:cNvPr id="14" name="Straight Connector 13"/>
          <p:cNvCxnSpPr/>
          <p:nvPr/>
        </p:nvCxnSpPr>
        <p:spPr>
          <a:xfrm>
            <a:off x="457200" y="2362200"/>
            <a:ext cx="4044795" cy="65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33400" y="1365051"/>
            <a:ext cx="4044795" cy="65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673349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4479" y="2495980"/>
            <a:ext cx="4495800" cy="2708434"/>
          </a:xfrm>
          <a:prstGeom prst="rect">
            <a:avLst/>
          </a:prstGeom>
        </p:spPr>
        <p:txBody>
          <a:bodyPr wrap="square">
            <a:spAutoFit/>
          </a:bodyPr>
          <a:lstStyle/>
          <a:p>
            <a:r>
              <a:rPr lang="en-US" sz="1700" i="1" dirty="0" err="1"/>
              <a:t>Gerflor</a:t>
            </a:r>
            <a:r>
              <a:rPr lang="en-US" sz="1700" i="1" dirty="0"/>
              <a:t> manufactures decorative and sustainable vinyl flooring solutions and wall </a:t>
            </a:r>
            <a:r>
              <a:rPr lang="en-US" sz="1700" i="1" dirty="0" smtClean="0"/>
              <a:t>finishes including hand rails for </a:t>
            </a:r>
            <a:r>
              <a:rPr lang="en-US" sz="1700" i="1" dirty="0"/>
              <a:t>healthcare, education, retail and hospitality sectors. </a:t>
            </a:r>
            <a:endParaRPr lang="en-US" sz="1700" i="1" dirty="0" smtClean="0"/>
          </a:p>
          <a:p>
            <a:endParaRPr lang="en-US" sz="1700" i="1" dirty="0" smtClean="0"/>
          </a:p>
          <a:p>
            <a:pPr marL="285750" indent="-285750">
              <a:buFont typeface="Arial" panose="020B0604020202020204" pitchFamily="34" charset="0"/>
              <a:buChar char="•"/>
            </a:pPr>
            <a:r>
              <a:rPr lang="en-US" sz="1700" i="1" dirty="0" smtClean="0"/>
              <a:t>Wide </a:t>
            </a:r>
            <a:r>
              <a:rPr lang="en-US" sz="1700" i="1" dirty="0"/>
              <a:t>selection of colors &amp;</a:t>
            </a:r>
            <a:r>
              <a:rPr lang="en-US" sz="1700" i="1" dirty="0" smtClean="0"/>
              <a:t> </a:t>
            </a:r>
            <a:r>
              <a:rPr lang="en-US" sz="1700" i="1" dirty="0"/>
              <a:t>decorative </a:t>
            </a:r>
            <a:r>
              <a:rPr lang="en-US" sz="1700" i="1" dirty="0" smtClean="0"/>
              <a:t>cut-outs</a:t>
            </a:r>
            <a:endParaRPr lang="en-US" sz="1700" i="1" dirty="0"/>
          </a:p>
          <a:p>
            <a:pPr marL="285750" indent="-285750">
              <a:buFont typeface="Arial" panose="020B0604020202020204" pitchFamily="34" charset="0"/>
              <a:buChar char="•"/>
            </a:pPr>
            <a:r>
              <a:rPr lang="en-US" sz="1700" i="1" dirty="0"/>
              <a:t>51 </a:t>
            </a:r>
            <a:r>
              <a:rPr lang="en-US" sz="1700" i="1" dirty="0" err="1"/>
              <a:t>colours</a:t>
            </a:r>
            <a:r>
              <a:rPr lang="en-US" sz="1700" i="1" dirty="0"/>
              <a:t> and </a:t>
            </a:r>
            <a:r>
              <a:rPr lang="en-US" sz="1700" i="1" dirty="0" smtClean="0"/>
              <a:t>decors</a:t>
            </a:r>
            <a:endParaRPr lang="en-US" sz="1700" i="1" dirty="0"/>
          </a:p>
          <a:p>
            <a:pPr marL="285750" indent="-285750">
              <a:buFont typeface="Arial" panose="020B0604020202020204" pitchFamily="34" charset="0"/>
              <a:buChar char="•"/>
            </a:pPr>
            <a:r>
              <a:rPr lang="en-US" sz="1700" i="1" dirty="0"/>
              <a:t>Easy and quick </a:t>
            </a:r>
            <a:r>
              <a:rPr lang="en-US" sz="1700" i="1" dirty="0" smtClean="0"/>
              <a:t>installation</a:t>
            </a:r>
            <a:endParaRPr lang="en-US" sz="1700" i="1" dirty="0"/>
          </a:p>
          <a:p>
            <a:pPr marL="285750" indent="-285750">
              <a:buFont typeface="Arial" panose="020B0604020202020204" pitchFamily="34" charset="0"/>
              <a:buChar char="•"/>
            </a:pPr>
            <a:r>
              <a:rPr lang="en-US" sz="1700" i="1" dirty="0"/>
              <a:t>Easy care and </a:t>
            </a:r>
            <a:r>
              <a:rPr lang="en-US" sz="1700" i="1" dirty="0" smtClean="0"/>
              <a:t>cleaning</a:t>
            </a:r>
          </a:p>
          <a:p>
            <a:pPr marL="285750" indent="-285750">
              <a:buFont typeface="Arial" panose="020B0604020202020204" pitchFamily="34" charset="0"/>
              <a:buChar char="•"/>
            </a:pPr>
            <a:r>
              <a:rPr lang="en-US" sz="1700" i="1" dirty="0"/>
              <a:t>100% antibacterial</a:t>
            </a:r>
          </a:p>
        </p:txBody>
      </p:sp>
      <p:cxnSp>
        <p:nvCxnSpPr>
          <p:cNvPr id="4" name="Straight Connector 3"/>
          <p:cNvCxnSpPr/>
          <p:nvPr/>
        </p:nvCxnSpPr>
        <p:spPr>
          <a:xfrm flipV="1">
            <a:off x="358145" y="2419780"/>
            <a:ext cx="4137655" cy="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067800" y="6324600"/>
            <a:ext cx="3024996" cy="253916"/>
          </a:xfrm>
          <a:prstGeom prst="rect">
            <a:avLst/>
          </a:prstGeom>
          <a:noFill/>
        </p:spPr>
        <p:txBody>
          <a:bodyPr wrap="square" rtlCol="0">
            <a:spAutoFit/>
          </a:bodyPr>
          <a:lstStyle/>
          <a:p>
            <a:pPr algn="r"/>
            <a:r>
              <a:rPr lang="en-US" sz="1050" b="1" i="1" dirty="0" smtClean="0">
                <a:solidFill>
                  <a:schemeClr val="bg1"/>
                </a:solidFill>
                <a:latin typeface="HelveticaNeueCyr-Light"/>
                <a:cs typeface="Arial" panose="020B0604020202020204" pitchFamily="34" charset="0"/>
              </a:rPr>
              <a:t>Gerflor</a:t>
            </a:r>
            <a:endParaRPr lang="en-US" sz="1050" b="1" i="1" dirty="0">
              <a:solidFill>
                <a:schemeClr val="bg1"/>
              </a:solidFill>
              <a:latin typeface="HelveticaNeueCyr-Light"/>
              <a:cs typeface="Arial" panose="020B0604020202020204" pitchFamily="34" charset="0"/>
            </a:endParaRPr>
          </a:p>
        </p:txBody>
      </p:sp>
      <p:sp>
        <p:nvSpPr>
          <p:cNvPr id="7" name="Rectangle 6"/>
          <p:cNvSpPr/>
          <p:nvPr/>
        </p:nvSpPr>
        <p:spPr>
          <a:xfrm>
            <a:off x="274607" y="1371600"/>
            <a:ext cx="4221193" cy="830997"/>
          </a:xfrm>
          <a:prstGeom prst="rect">
            <a:avLst/>
          </a:prstGeom>
        </p:spPr>
        <p:txBody>
          <a:bodyPr wrap="square">
            <a:spAutoFit/>
          </a:bodyPr>
          <a:lstStyle/>
          <a:p>
            <a:r>
              <a:rPr lang="en-US" sz="1600" b="1" i="1" dirty="0"/>
              <a:t>W</a:t>
            </a:r>
            <a:r>
              <a:rPr lang="en-US" sz="1600" b="1" i="1" dirty="0" smtClean="0"/>
              <a:t>hen </a:t>
            </a:r>
            <a:r>
              <a:rPr lang="en-US" sz="1600" b="1" i="1" dirty="0"/>
              <a:t>you need eco-friendly flooring for your next school, hospital or hotel project that looks good, but can stand the test of time</a:t>
            </a:r>
            <a:endParaRPr lang="en-US" sz="1600" dirty="0"/>
          </a:p>
        </p:txBody>
      </p:sp>
      <p:cxnSp>
        <p:nvCxnSpPr>
          <p:cNvPr id="12" name="Straight Connector 11"/>
          <p:cNvCxnSpPr/>
          <p:nvPr/>
        </p:nvCxnSpPr>
        <p:spPr>
          <a:xfrm flipV="1">
            <a:off x="332266" y="1216217"/>
            <a:ext cx="4163534" cy="29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l="13860" t="26063" b="1670"/>
          <a:stretch/>
        </p:blipFill>
        <p:spPr>
          <a:xfrm>
            <a:off x="254479" y="314519"/>
            <a:ext cx="1771141" cy="8255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6251" y="-2875"/>
            <a:ext cx="7135749" cy="6858000"/>
          </a:xfrm>
          <a:prstGeom prst="rect">
            <a:avLst/>
          </a:prstGeom>
        </p:spPr>
      </p:pic>
      <p:sp>
        <p:nvSpPr>
          <p:cNvPr id="14" name="Rectangle 13"/>
          <p:cNvSpPr/>
          <p:nvPr/>
        </p:nvSpPr>
        <p:spPr>
          <a:xfrm>
            <a:off x="274607" y="5410200"/>
            <a:ext cx="3785483" cy="584775"/>
          </a:xfrm>
          <a:prstGeom prst="rect">
            <a:avLst/>
          </a:prstGeom>
        </p:spPr>
        <p:txBody>
          <a:bodyPr wrap="square">
            <a:spAutoFit/>
          </a:bodyPr>
          <a:lstStyle/>
          <a:p>
            <a:r>
              <a:rPr lang="en-US" sz="1600" i="1" dirty="0" smtClean="0"/>
              <a:t>Lead time: 6-8 weeks</a:t>
            </a:r>
          </a:p>
          <a:p>
            <a:r>
              <a:rPr lang="en-US" sz="1600" i="1" dirty="0" smtClean="0"/>
              <a:t>Warranty:  10 years</a:t>
            </a:r>
          </a:p>
        </p:txBody>
      </p:sp>
      <p:cxnSp>
        <p:nvCxnSpPr>
          <p:cNvPr id="19" name="Straight Connector 18"/>
          <p:cNvCxnSpPr/>
          <p:nvPr/>
        </p:nvCxnSpPr>
        <p:spPr>
          <a:xfrm flipV="1">
            <a:off x="381000" y="5333998"/>
            <a:ext cx="4137655" cy="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449827" y="5410200"/>
            <a:ext cx="2225200" cy="338554"/>
          </a:xfrm>
          <a:prstGeom prst="rect">
            <a:avLst/>
          </a:prstGeom>
        </p:spPr>
        <p:txBody>
          <a:bodyPr wrap="square">
            <a:spAutoFit/>
          </a:bodyPr>
          <a:lstStyle/>
          <a:p>
            <a:r>
              <a:rPr lang="en-US" sz="1600" i="1" dirty="0" smtClean="0"/>
              <a:t>Country of origin: France</a:t>
            </a:r>
            <a:endParaRPr lang="en-US" sz="1600" i="1" dirty="0"/>
          </a:p>
        </p:txBody>
      </p:sp>
    </p:spTree>
    <p:extLst>
      <p:ext uri="{BB962C8B-B14F-4D97-AF65-F5344CB8AC3E}">
        <p14:creationId xmlns:p14="http://schemas.microsoft.com/office/powerpoint/2010/main" val="209576299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48768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593066" y="1600340"/>
            <a:ext cx="3826534" cy="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74507" y="566982"/>
            <a:ext cx="3886200" cy="769441"/>
          </a:xfrm>
          <a:prstGeom prst="rect">
            <a:avLst/>
          </a:prstGeom>
        </p:spPr>
        <p:txBody>
          <a:bodyPr wrap="square">
            <a:spAutoFit/>
          </a:bodyPr>
          <a:lstStyle/>
          <a:p>
            <a:r>
              <a:rPr lang="en-US" sz="4400" b="1" dirty="0" smtClean="0">
                <a:solidFill>
                  <a:schemeClr val="bg1"/>
                </a:solidFill>
                <a:latin typeface="HelveticaNeueCyr-Bold"/>
              </a:rPr>
              <a:t>SERVICES</a:t>
            </a:r>
            <a:endParaRPr lang="en-US" sz="4400" dirty="0">
              <a:solidFill>
                <a:schemeClr val="bg1"/>
              </a:solidFill>
            </a:endParaRPr>
          </a:p>
        </p:txBody>
      </p:sp>
      <p:sp>
        <p:nvSpPr>
          <p:cNvPr id="26" name="Rectangle 25"/>
          <p:cNvSpPr/>
          <p:nvPr/>
        </p:nvSpPr>
        <p:spPr>
          <a:xfrm>
            <a:off x="467264" y="1782001"/>
            <a:ext cx="4137804" cy="2308324"/>
          </a:xfrm>
          <a:prstGeom prst="rect">
            <a:avLst/>
          </a:prstGeom>
        </p:spPr>
        <p:txBody>
          <a:bodyPr wrap="square">
            <a:spAutoFit/>
          </a:bodyPr>
          <a:lstStyle/>
          <a:p>
            <a:pPr algn="just"/>
            <a:r>
              <a:rPr lang="en-US" dirty="0">
                <a:solidFill>
                  <a:schemeClr val="bg1"/>
                </a:solidFill>
                <a:latin typeface="HelveticaNeueCyr-Light"/>
              </a:rPr>
              <a:t>We support </a:t>
            </a:r>
            <a:r>
              <a:rPr lang="en-US" b="1" dirty="0">
                <a:solidFill>
                  <a:schemeClr val="bg1"/>
                </a:solidFill>
                <a:latin typeface="HelveticaNeueCyr-Bold"/>
              </a:rPr>
              <a:t>layouts with insights</a:t>
            </a:r>
            <a:r>
              <a:rPr lang="en-US" b="1" dirty="0" smtClean="0">
                <a:solidFill>
                  <a:schemeClr val="bg1"/>
                </a:solidFill>
                <a:latin typeface="HelveticaNeueCyr-Bold"/>
              </a:rPr>
              <a:t>.</a:t>
            </a:r>
          </a:p>
          <a:p>
            <a:pPr algn="just"/>
            <a:endParaRPr lang="en-US" b="1" dirty="0">
              <a:solidFill>
                <a:schemeClr val="bg1"/>
              </a:solidFill>
              <a:latin typeface="HelveticaNeueCyr-Bold"/>
            </a:endParaRPr>
          </a:p>
          <a:p>
            <a:pPr algn="just"/>
            <a:r>
              <a:rPr lang="en-US" dirty="0">
                <a:solidFill>
                  <a:schemeClr val="bg1"/>
                </a:solidFill>
                <a:latin typeface="HelveticaNeueCyr-Light"/>
              </a:rPr>
              <a:t>Our in-house design team of interior designers </a:t>
            </a:r>
            <a:r>
              <a:rPr lang="en-US" dirty="0" smtClean="0">
                <a:solidFill>
                  <a:schemeClr val="bg1"/>
                </a:solidFill>
                <a:latin typeface="HelveticaNeueCyr-Light"/>
              </a:rPr>
              <a:t>and architects </a:t>
            </a:r>
            <a:r>
              <a:rPr lang="en-US" dirty="0">
                <a:solidFill>
                  <a:schemeClr val="bg1"/>
                </a:solidFill>
                <a:latin typeface="HelveticaNeueCyr-Light"/>
              </a:rPr>
              <a:t>provides design solutions for a </a:t>
            </a:r>
            <a:r>
              <a:rPr lang="en-US" dirty="0" smtClean="0">
                <a:solidFill>
                  <a:schemeClr val="bg1"/>
                </a:solidFill>
                <a:latin typeface="HelveticaNeueCyr-Light"/>
              </a:rPr>
              <a:t>broad range </a:t>
            </a:r>
            <a:r>
              <a:rPr lang="en-US" dirty="0">
                <a:solidFill>
                  <a:schemeClr val="bg1"/>
                </a:solidFill>
                <a:latin typeface="HelveticaNeueCyr-Light"/>
              </a:rPr>
              <a:t>of projects across the commercial </a:t>
            </a:r>
            <a:r>
              <a:rPr lang="en-US" dirty="0" smtClean="0">
                <a:solidFill>
                  <a:schemeClr val="bg1"/>
                </a:solidFill>
                <a:latin typeface="HelveticaNeueCyr-Light"/>
              </a:rPr>
              <a:t>sectors using </a:t>
            </a:r>
            <a:r>
              <a:rPr lang="en-US" dirty="0">
                <a:solidFill>
                  <a:schemeClr val="bg1"/>
                </a:solidFill>
                <a:latin typeface="HelveticaNeueCyr-Light"/>
              </a:rPr>
              <a:t>the latest software and technology.</a:t>
            </a:r>
            <a:endParaRPr lang="en-US" dirty="0">
              <a:solidFill>
                <a:schemeClr val="bg1"/>
              </a:solidFill>
            </a:endParaRPr>
          </a:p>
        </p:txBody>
      </p:sp>
      <p:sp>
        <p:nvSpPr>
          <p:cNvPr id="29" name="Rectangle 28"/>
          <p:cNvSpPr/>
          <p:nvPr/>
        </p:nvSpPr>
        <p:spPr>
          <a:xfrm>
            <a:off x="559998" y="4538686"/>
            <a:ext cx="3239219" cy="1938992"/>
          </a:xfrm>
          <a:prstGeom prst="rect">
            <a:avLst/>
          </a:prstGeom>
        </p:spPr>
        <p:txBody>
          <a:bodyPr wrap="square">
            <a:spAutoFit/>
          </a:bodyPr>
          <a:lstStyle/>
          <a:p>
            <a:r>
              <a:rPr lang="en-US" sz="1200" dirty="0">
                <a:solidFill>
                  <a:schemeClr val="bg1"/>
                </a:solidFill>
                <a:latin typeface="HelveticaNeueCyr-Light"/>
              </a:rPr>
              <a:t>SPACE </a:t>
            </a:r>
            <a:r>
              <a:rPr lang="en-US" sz="1200" dirty="0" smtClean="0">
                <a:solidFill>
                  <a:schemeClr val="bg1"/>
                </a:solidFill>
                <a:latin typeface="HelveticaNeueCyr-Light"/>
              </a:rPr>
              <a:t>PLANNING</a:t>
            </a:r>
          </a:p>
          <a:p>
            <a:endParaRPr lang="en-US" sz="1200" dirty="0">
              <a:solidFill>
                <a:schemeClr val="bg1"/>
              </a:solidFill>
              <a:latin typeface="HelveticaNeueCyr-Light"/>
            </a:endParaRPr>
          </a:p>
          <a:p>
            <a:r>
              <a:rPr lang="en-US" sz="1200" dirty="0">
                <a:solidFill>
                  <a:schemeClr val="bg1"/>
                </a:solidFill>
                <a:latin typeface="HelveticaNeueCyr-Light"/>
              </a:rPr>
              <a:t>SPECIFICATIONS</a:t>
            </a:r>
          </a:p>
          <a:p>
            <a:endParaRPr lang="en-US" sz="1200" dirty="0" smtClean="0">
              <a:solidFill>
                <a:schemeClr val="bg1"/>
              </a:solidFill>
              <a:latin typeface="HelveticaNeueCyr-Light"/>
            </a:endParaRPr>
          </a:p>
          <a:p>
            <a:r>
              <a:rPr lang="en-US" sz="1200" dirty="0" smtClean="0">
                <a:solidFill>
                  <a:schemeClr val="bg1"/>
                </a:solidFill>
                <a:latin typeface="HelveticaNeueCyr-Light"/>
              </a:rPr>
              <a:t>WORKSHOPS</a:t>
            </a:r>
            <a:endParaRPr lang="en-US" sz="1200" dirty="0">
              <a:solidFill>
                <a:schemeClr val="bg1"/>
              </a:solidFill>
              <a:latin typeface="HelveticaNeueCyr-Light"/>
            </a:endParaRPr>
          </a:p>
          <a:p>
            <a:endParaRPr lang="fr-FR" sz="1200" dirty="0" smtClean="0">
              <a:solidFill>
                <a:schemeClr val="bg1"/>
              </a:solidFill>
              <a:latin typeface="HelveticaNeueCyr-Light"/>
            </a:endParaRPr>
          </a:p>
          <a:p>
            <a:r>
              <a:rPr lang="fr-FR" sz="1200" dirty="0" smtClean="0">
                <a:solidFill>
                  <a:schemeClr val="bg1"/>
                </a:solidFill>
                <a:latin typeface="HelveticaNeueCyr-Light"/>
              </a:rPr>
              <a:t>3D </a:t>
            </a:r>
            <a:r>
              <a:rPr lang="fr-FR" sz="1200" dirty="0">
                <a:solidFill>
                  <a:schemeClr val="bg1"/>
                </a:solidFill>
                <a:latin typeface="HelveticaNeueCyr-Light"/>
              </a:rPr>
              <a:t>MAX, PCON &amp; </a:t>
            </a:r>
            <a:endParaRPr lang="fr-FR" sz="1200" dirty="0" smtClean="0">
              <a:solidFill>
                <a:schemeClr val="bg1"/>
              </a:solidFill>
              <a:latin typeface="HelveticaNeueCyr-Light"/>
            </a:endParaRPr>
          </a:p>
          <a:p>
            <a:r>
              <a:rPr lang="fr-FR" sz="1200" dirty="0" smtClean="0">
                <a:solidFill>
                  <a:schemeClr val="bg1"/>
                </a:solidFill>
                <a:latin typeface="HelveticaNeueCyr-Light"/>
              </a:rPr>
              <a:t>CET RENDERS</a:t>
            </a:r>
            <a:endParaRPr lang="fr-FR" sz="1200" dirty="0">
              <a:solidFill>
                <a:schemeClr val="bg1"/>
              </a:solidFill>
              <a:latin typeface="HelveticaNeueCyr-Light"/>
            </a:endParaRPr>
          </a:p>
          <a:p>
            <a:endParaRPr lang="en-US" sz="1200" dirty="0" smtClean="0">
              <a:solidFill>
                <a:schemeClr val="bg1"/>
              </a:solidFill>
              <a:latin typeface="HelveticaNeueCyr-Light"/>
            </a:endParaRPr>
          </a:p>
          <a:p>
            <a:r>
              <a:rPr lang="en-US" sz="1200" dirty="0" smtClean="0">
                <a:solidFill>
                  <a:schemeClr val="bg1"/>
                </a:solidFill>
                <a:latin typeface="HelveticaNeueCyr-Light"/>
              </a:rPr>
              <a:t>SITE-VISITS</a:t>
            </a:r>
            <a:endParaRPr lang="en-US" sz="1200" dirty="0">
              <a:solidFill>
                <a:schemeClr val="bg1"/>
              </a:solidFill>
              <a:latin typeface="HelveticaNeueCyr-Light"/>
            </a:endParaRPr>
          </a:p>
        </p:txBody>
      </p:sp>
      <p:sp>
        <p:nvSpPr>
          <p:cNvPr id="30" name="Rectangle 29"/>
          <p:cNvSpPr/>
          <p:nvPr/>
        </p:nvSpPr>
        <p:spPr>
          <a:xfrm>
            <a:off x="2752414" y="4538685"/>
            <a:ext cx="2663178" cy="1938992"/>
          </a:xfrm>
          <a:prstGeom prst="rect">
            <a:avLst/>
          </a:prstGeom>
        </p:spPr>
        <p:txBody>
          <a:bodyPr wrap="square">
            <a:spAutoFit/>
          </a:bodyPr>
          <a:lstStyle/>
          <a:p>
            <a:r>
              <a:rPr lang="en-US" sz="1200" dirty="0" smtClean="0">
                <a:solidFill>
                  <a:schemeClr val="bg1"/>
                </a:solidFill>
                <a:latin typeface="HelveticaNeueCyr-Light"/>
              </a:rPr>
              <a:t>MOCK-UPS</a:t>
            </a:r>
          </a:p>
          <a:p>
            <a:endParaRPr lang="en-US" sz="1200" dirty="0">
              <a:solidFill>
                <a:schemeClr val="bg1"/>
              </a:solidFill>
              <a:latin typeface="HelveticaNeueCyr-Light"/>
            </a:endParaRPr>
          </a:p>
          <a:p>
            <a:r>
              <a:rPr lang="en-US" sz="1200" dirty="0">
                <a:solidFill>
                  <a:schemeClr val="bg1"/>
                </a:solidFill>
                <a:latin typeface="HelveticaNeueCyr-Light"/>
              </a:rPr>
              <a:t>TENDER PACKAGES</a:t>
            </a:r>
          </a:p>
          <a:p>
            <a:endParaRPr lang="en-US" sz="1200" dirty="0" smtClean="0">
              <a:solidFill>
                <a:schemeClr val="bg1"/>
              </a:solidFill>
              <a:latin typeface="HelveticaNeueCyr-Light"/>
            </a:endParaRPr>
          </a:p>
          <a:p>
            <a:r>
              <a:rPr lang="en-US" sz="1200" dirty="0" smtClean="0">
                <a:solidFill>
                  <a:schemeClr val="bg1"/>
                </a:solidFill>
                <a:latin typeface="HelveticaNeueCyr-Light"/>
              </a:rPr>
              <a:t>VALUE </a:t>
            </a:r>
            <a:r>
              <a:rPr lang="en-US" sz="1200" dirty="0">
                <a:solidFill>
                  <a:schemeClr val="bg1"/>
                </a:solidFill>
                <a:latin typeface="HelveticaNeueCyr-Light"/>
              </a:rPr>
              <a:t>ENGINEERING</a:t>
            </a:r>
          </a:p>
          <a:p>
            <a:endParaRPr lang="en-US" sz="1200" dirty="0" smtClean="0">
              <a:solidFill>
                <a:schemeClr val="bg1"/>
              </a:solidFill>
              <a:latin typeface="HelveticaNeueCyr-Light"/>
            </a:endParaRPr>
          </a:p>
          <a:p>
            <a:r>
              <a:rPr lang="en-US" sz="1200" dirty="0" smtClean="0">
                <a:solidFill>
                  <a:schemeClr val="bg1"/>
                </a:solidFill>
                <a:latin typeface="HelveticaNeueCyr-Light"/>
              </a:rPr>
              <a:t>WAREHOUSING</a:t>
            </a:r>
            <a:endParaRPr lang="en-US" sz="1200" dirty="0">
              <a:solidFill>
                <a:schemeClr val="bg1"/>
              </a:solidFill>
              <a:latin typeface="HelveticaNeueCyr-Light"/>
            </a:endParaRPr>
          </a:p>
          <a:p>
            <a:endParaRPr lang="en-US" sz="1200" dirty="0" smtClean="0">
              <a:solidFill>
                <a:schemeClr val="bg1"/>
              </a:solidFill>
              <a:latin typeface="HelveticaNeueCyr-Light"/>
            </a:endParaRPr>
          </a:p>
          <a:p>
            <a:r>
              <a:rPr lang="en-US" sz="1200" dirty="0" smtClean="0">
                <a:solidFill>
                  <a:schemeClr val="bg1"/>
                </a:solidFill>
                <a:latin typeface="HelveticaNeueCyr-Light"/>
              </a:rPr>
              <a:t>DELIVERY </a:t>
            </a:r>
            <a:r>
              <a:rPr lang="en-US" sz="1200" dirty="0">
                <a:solidFill>
                  <a:schemeClr val="bg1"/>
                </a:solidFill>
                <a:latin typeface="HelveticaNeueCyr-Light"/>
              </a:rPr>
              <a:t>&amp; </a:t>
            </a:r>
            <a:endParaRPr lang="en-US" sz="1200" dirty="0" smtClean="0">
              <a:solidFill>
                <a:schemeClr val="bg1"/>
              </a:solidFill>
              <a:latin typeface="HelveticaNeueCyr-Light"/>
            </a:endParaRPr>
          </a:p>
          <a:p>
            <a:r>
              <a:rPr lang="en-US" sz="1200" dirty="0" smtClean="0">
                <a:solidFill>
                  <a:schemeClr val="bg1"/>
                </a:solidFill>
                <a:latin typeface="HelveticaNeueCyr-Light"/>
              </a:rPr>
              <a:t>INSTALLATION</a:t>
            </a:r>
            <a:endParaRPr lang="en-US" sz="1200" dirty="0">
              <a:solidFill>
                <a:schemeClr val="bg1"/>
              </a:solidFill>
            </a:endParaRPr>
          </a:p>
        </p:txBody>
      </p:sp>
      <p:cxnSp>
        <p:nvCxnSpPr>
          <p:cNvPr id="31" name="Straight Connector 30"/>
          <p:cNvCxnSpPr/>
          <p:nvPr/>
        </p:nvCxnSpPr>
        <p:spPr>
          <a:xfrm flipV="1">
            <a:off x="622899" y="4386255"/>
            <a:ext cx="3826534" cy="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121" r="27879"/>
          <a:stretch/>
        </p:blipFill>
        <p:spPr>
          <a:xfrm>
            <a:off x="4876800" y="0"/>
            <a:ext cx="7315200" cy="6858000"/>
          </a:xfrm>
          <a:prstGeom prst="rect">
            <a:avLst/>
          </a:prstGeom>
        </p:spPr>
      </p:pic>
      <p:sp>
        <p:nvSpPr>
          <p:cNvPr id="10" name="TextBox 9"/>
          <p:cNvSpPr txBox="1"/>
          <p:nvPr/>
        </p:nvSpPr>
        <p:spPr>
          <a:xfrm>
            <a:off x="8676017" y="6477677"/>
            <a:ext cx="3024996" cy="253916"/>
          </a:xfrm>
          <a:prstGeom prst="rect">
            <a:avLst/>
          </a:prstGeom>
          <a:noFill/>
        </p:spPr>
        <p:txBody>
          <a:bodyPr wrap="square" rtlCol="0">
            <a:spAutoFit/>
          </a:bodyPr>
          <a:lstStyle/>
          <a:p>
            <a:pPr algn="r"/>
            <a:r>
              <a:rPr lang="en-US" sz="1050" b="1" i="1" dirty="0" err="1" smtClean="0">
                <a:solidFill>
                  <a:schemeClr val="bg1"/>
                </a:solidFill>
                <a:latin typeface="HelveticaNeueCyr-Light"/>
                <a:cs typeface="Arial" panose="020B0604020202020204" pitchFamily="34" charset="0"/>
              </a:rPr>
              <a:t>Massaud</a:t>
            </a:r>
            <a:r>
              <a:rPr lang="en-US" sz="1050" b="1" i="1" dirty="0" smtClean="0">
                <a:solidFill>
                  <a:schemeClr val="bg1"/>
                </a:solidFill>
                <a:latin typeface="HelveticaNeueCyr-Light"/>
                <a:cs typeface="Arial" panose="020B0604020202020204" pitchFamily="34" charset="0"/>
              </a:rPr>
              <a:t> Lounge from Coalesse | Steelcase</a:t>
            </a:r>
            <a:endParaRPr lang="en-US" sz="1050" b="1" i="1" dirty="0">
              <a:solidFill>
                <a:schemeClr val="bg1"/>
              </a:solidFill>
              <a:latin typeface="HelveticaNeueCyr-Light"/>
              <a:cs typeface="Arial" panose="020B0604020202020204" pitchFamily="34" charset="0"/>
            </a:endParaRPr>
          </a:p>
        </p:txBody>
      </p:sp>
      <p:grpSp>
        <p:nvGrpSpPr>
          <p:cNvPr id="17" name="Group 16"/>
          <p:cNvGrpSpPr/>
          <p:nvPr/>
        </p:nvGrpSpPr>
        <p:grpSpPr>
          <a:xfrm>
            <a:off x="2118456" y="1371600"/>
            <a:ext cx="381000" cy="398298"/>
            <a:chOff x="6096000" y="5562600"/>
            <a:chExt cx="762000" cy="762000"/>
          </a:xfrm>
        </p:grpSpPr>
        <p:sp>
          <p:nvSpPr>
            <p:cNvPr id="18"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spTree>
    <p:extLst>
      <p:ext uri="{BB962C8B-B14F-4D97-AF65-F5344CB8AC3E}">
        <p14:creationId xmlns:p14="http://schemas.microsoft.com/office/powerpoint/2010/main" val="217216062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48768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525134" y="1905000"/>
            <a:ext cx="37420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70319" y="544276"/>
            <a:ext cx="4875362" cy="830997"/>
          </a:xfrm>
          <a:prstGeom prst="rect">
            <a:avLst/>
          </a:prstGeom>
        </p:spPr>
        <p:txBody>
          <a:bodyPr wrap="square">
            <a:spAutoFit/>
          </a:bodyPr>
          <a:lstStyle/>
          <a:p>
            <a:r>
              <a:rPr lang="en-US" sz="4800" b="1" dirty="0" smtClean="0">
                <a:solidFill>
                  <a:schemeClr val="bg1"/>
                </a:solidFill>
                <a:latin typeface="HelveticaNeueCyr-Bold"/>
              </a:rPr>
              <a:t>OFIS TEAM</a:t>
            </a:r>
            <a:endParaRPr lang="en-US" sz="4800" dirty="0">
              <a:solidFill>
                <a:schemeClr val="bg1"/>
              </a:solidFill>
            </a:endParaRPr>
          </a:p>
        </p:txBody>
      </p:sp>
      <p:sp>
        <p:nvSpPr>
          <p:cNvPr id="10" name="Rectangle 9"/>
          <p:cNvSpPr/>
          <p:nvPr/>
        </p:nvSpPr>
        <p:spPr>
          <a:xfrm>
            <a:off x="470318" y="2188028"/>
            <a:ext cx="3949281" cy="2800767"/>
          </a:xfrm>
          <a:prstGeom prst="rect">
            <a:avLst/>
          </a:prstGeom>
        </p:spPr>
        <p:txBody>
          <a:bodyPr wrap="square">
            <a:spAutoFit/>
          </a:bodyPr>
          <a:lstStyle/>
          <a:p>
            <a:pPr algn="just"/>
            <a:r>
              <a:rPr lang="en-US" sz="1600" dirty="0">
                <a:solidFill>
                  <a:schemeClr val="bg1"/>
                </a:solidFill>
                <a:latin typeface="HelveticaNeueCyr-Light"/>
              </a:rPr>
              <a:t>We have 80+ people in our team with years of professional experience but we also believe that work hard | play hard is more than a cliché, it’s a lifestyle.</a:t>
            </a:r>
          </a:p>
          <a:p>
            <a:pPr algn="just"/>
            <a:endParaRPr lang="en-US" sz="1600" dirty="0">
              <a:solidFill>
                <a:schemeClr val="bg1"/>
              </a:solidFill>
              <a:latin typeface="HelveticaNeueCyr-Light"/>
            </a:endParaRPr>
          </a:p>
          <a:p>
            <a:pPr algn="just"/>
            <a:r>
              <a:rPr lang="en-US" sz="1600" dirty="0">
                <a:solidFill>
                  <a:schemeClr val="bg1"/>
                </a:solidFill>
                <a:latin typeface="HelveticaNeueCyr-Light"/>
              </a:rPr>
              <a:t>From rock guitar players to cupcake</a:t>
            </a:r>
          </a:p>
          <a:p>
            <a:pPr algn="just"/>
            <a:r>
              <a:rPr lang="en-US" sz="1600" dirty="0">
                <a:solidFill>
                  <a:schemeClr val="bg1"/>
                </a:solidFill>
                <a:latin typeface="HelveticaNeueCyr-Light"/>
              </a:rPr>
              <a:t>decorators to pet lovers, recreational hunters and motorbike fans, our creative pursuits are diverse.</a:t>
            </a:r>
          </a:p>
          <a:p>
            <a:pPr algn="just"/>
            <a:endParaRPr lang="en-US" sz="1600" dirty="0">
              <a:solidFill>
                <a:schemeClr val="bg1"/>
              </a:solidFill>
              <a:latin typeface="HelveticaNeueCyr-Light"/>
            </a:endParaRPr>
          </a:p>
          <a:p>
            <a:pPr algn="just"/>
            <a:r>
              <a:rPr lang="en-US" sz="1600" dirty="0">
                <a:solidFill>
                  <a:schemeClr val="bg1"/>
                </a:solidFill>
                <a:latin typeface="HelveticaNeueCyr-Light"/>
              </a:rPr>
              <a:t>Rest assured.</a:t>
            </a:r>
          </a:p>
        </p:txBody>
      </p:sp>
      <p:cxnSp>
        <p:nvCxnSpPr>
          <p:cNvPr id="8" name="Straight Connector 7"/>
          <p:cNvCxnSpPr/>
          <p:nvPr/>
        </p:nvCxnSpPr>
        <p:spPr>
          <a:xfrm>
            <a:off x="494131" y="5257800"/>
            <a:ext cx="377306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0207" t="4239" r="24445" b="40412"/>
          <a:stretch/>
        </p:blipFill>
        <p:spPr>
          <a:xfrm>
            <a:off x="5434614" y="707366"/>
            <a:ext cx="1575786" cy="1575786"/>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4999" t="6667" r="26112" b="44444"/>
          <a:stretch/>
        </p:blipFill>
        <p:spPr>
          <a:xfrm>
            <a:off x="9753600" y="685800"/>
            <a:ext cx="1572768" cy="1572768"/>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5555" t="7778" r="21112" b="38889"/>
          <a:stretch/>
        </p:blipFill>
        <p:spPr>
          <a:xfrm>
            <a:off x="7637056" y="689095"/>
            <a:ext cx="1572768" cy="1572768"/>
          </a:xfrm>
          <a:prstGeom prst="rect">
            <a:avLst/>
          </a:prstGeom>
        </p:spPr>
      </p:pic>
      <p:sp>
        <p:nvSpPr>
          <p:cNvPr id="14" name="Rectangle 13"/>
          <p:cNvSpPr/>
          <p:nvPr/>
        </p:nvSpPr>
        <p:spPr>
          <a:xfrm>
            <a:off x="5668589" y="2368822"/>
            <a:ext cx="1170513" cy="307777"/>
          </a:xfrm>
          <a:prstGeom prst="rect">
            <a:avLst/>
          </a:prstGeom>
        </p:spPr>
        <p:txBody>
          <a:bodyPr wrap="none">
            <a:spAutoFit/>
          </a:bodyPr>
          <a:lstStyle/>
          <a:p>
            <a:pPr algn="ctr"/>
            <a:r>
              <a:rPr lang="en-US" sz="1400" dirty="0">
                <a:latin typeface="HelveticaNeueCyr-UltraLight"/>
              </a:rPr>
              <a:t>Ali Maarrawi</a:t>
            </a:r>
            <a:endParaRPr lang="en-US" sz="1400" dirty="0"/>
          </a:p>
        </p:txBody>
      </p:sp>
      <p:sp>
        <p:nvSpPr>
          <p:cNvPr id="15" name="Rectangle 14"/>
          <p:cNvSpPr/>
          <p:nvPr/>
        </p:nvSpPr>
        <p:spPr>
          <a:xfrm>
            <a:off x="5606592" y="2710190"/>
            <a:ext cx="1327608" cy="261610"/>
          </a:xfrm>
          <a:prstGeom prst="rect">
            <a:avLst/>
          </a:prstGeom>
        </p:spPr>
        <p:txBody>
          <a:bodyPr wrap="none">
            <a:spAutoFit/>
          </a:bodyPr>
          <a:lstStyle/>
          <a:p>
            <a:r>
              <a:rPr lang="en-US" sz="1100" b="1" dirty="0">
                <a:latin typeface="HelveticaNeueCyr-Medium"/>
              </a:rPr>
              <a:t>General Manager</a:t>
            </a:r>
            <a:endParaRPr lang="en-US" sz="1100" b="1" dirty="0"/>
          </a:p>
        </p:txBody>
      </p:sp>
      <p:cxnSp>
        <p:nvCxnSpPr>
          <p:cNvPr id="25" name="Straight Connector 24"/>
          <p:cNvCxnSpPr/>
          <p:nvPr/>
        </p:nvCxnSpPr>
        <p:spPr>
          <a:xfrm>
            <a:off x="5410200" y="2667000"/>
            <a:ext cx="1575786" cy="0"/>
          </a:xfrm>
          <a:prstGeom prst="line">
            <a:avLst/>
          </a:prstGeom>
          <a:ln>
            <a:solidFill>
              <a:srgbClr val="171717"/>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696200" y="2667000"/>
            <a:ext cx="1515158" cy="430887"/>
          </a:xfrm>
          <a:prstGeom prst="rect">
            <a:avLst/>
          </a:prstGeom>
        </p:spPr>
        <p:txBody>
          <a:bodyPr wrap="none">
            <a:spAutoFit/>
          </a:bodyPr>
          <a:lstStyle/>
          <a:p>
            <a:pPr algn="ctr"/>
            <a:r>
              <a:rPr lang="en-US" sz="1100" b="1" dirty="0" smtClean="0">
                <a:latin typeface="HelveticaNeueCyr-Medium"/>
              </a:rPr>
              <a:t>Divisional Manager-</a:t>
            </a:r>
          </a:p>
          <a:p>
            <a:pPr algn="ctr"/>
            <a:r>
              <a:rPr lang="en-US" sz="1100" b="1" dirty="0" smtClean="0">
                <a:latin typeface="HelveticaNeueCyr-Medium"/>
              </a:rPr>
              <a:t>Furniture</a:t>
            </a:r>
            <a:endParaRPr lang="en-US" sz="1100" b="1" dirty="0"/>
          </a:p>
        </p:txBody>
      </p:sp>
      <p:cxnSp>
        <p:nvCxnSpPr>
          <p:cNvPr id="28" name="Straight Connector 27"/>
          <p:cNvCxnSpPr/>
          <p:nvPr/>
        </p:nvCxnSpPr>
        <p:spPr>
          <a:xfrm>
            <a:off x="7644414" y="2667000"/>
            <a:ext cx="1575786" cy="0"/>
          </a:xfrm>
          <a:prstGeom prst="line">
            <a:avLst/>
          </a:prstGeom>
          <a:ln>
            <a:solidFill>
              <a:srgbClr val="171717"/>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416917" y="3084655"/>
            <a:ext cx="1693092" cy="246221"/>
          </a:xfrm>
          <a:prstGeom prst="rect">
            <a:avLst/>
          </a:prstGeom>
        </p:spPr>
        <p:txBody>
          <a:bodyPr wrap="none">
            <a:spAutoFit/>
          </a:bodyPr>
          <a:lstStyle/>
          <a:p>
            <a:r>
              <a:rPr lang="en-US" sz="1000" dirty="0" smtClean="0">
                <a:latin typeface="HelveticaNeueCyr-UltraLight"/>
              </a:rPr>
              <a:t>ali.maarrawi@ofisuae.com</a:t>
            </a:r>
            <a:endParaRPr lang="en-US" sz="1000" dirty="0"/>
          </a:p>
        </p:txBody>
      </p:sp>
      <p:sp>
        <p:nvSpPr>
          <p:cNvPr id="32" name="Rectangle 31"/>
          <p:cNvSpPr/>
          <p:nvPr/>
        </p:nvSpPr>
        <p:spPr>
          <a:xfrm>
            <a:off x="9677400" y="2395135"/>
            <a:ext cx="1705916" cy="307777"/>
          </a:xfrm>
          <a:prstGeom prst="rect">
            <a:avLst/>
          </a:prstGeom>
        </p:spPr>
        <p:txBody>
          <a:bodyPr wrap="none">
            <a:spAutoFit/>
          </a:bodyPr>
          <a:lstStyle/>
          <a:p>
            <a:pPr algn="ctr"/>
            <a:r>
              <a:rPr lang="en-US" sz="1400" dirty="0" smtClean="0">
                <a:latin typeface="HelveticaNeueCyr-UltraLight"/>
              </a:rPr>
              <a:t>Fawaz Mohammed</a:t>
            </a:r>
            <a:endParaRPr lang="en-US" sz="1400" dirty="0"/>
          </a:p>
        </p:txBody>
      </p:sp>
      <p:sp>
        <p:nvSpPr>
          <p:cNvPr id="33" name="Rectangle 32"/>
          <p:cNvSpPr/>
          <p:nvPr/>
        </p:nvSpPr>
        <p:spPr>
          <a:xfrm>
            <a:off x="9783745" y="2653768"/>
            <a:ext cx="1515158" cy="430887"/>
          </a:xfrm>
          <a:prstGeom prst="rect">
            <a:avLst/>
          </a:prstGeom>
        </p:spPr>
        <p:txBody>
          <a:bodyPr wrap="none">
            <a:spAutoFit/>
          </a:bodyPr>
          <a:lstStyle/>
          <a:p>
            <a:pPr algn="ctr"/>
            <a:r>
              <a:rPr lang="en-US" sz="1100" b="1" dirty="0" smtClean="0">
                <a:latin typeface="HelveticaNeueCyr-Medium"/>
              </a:rPr>
              <a:t>Divisional Manager-</a:t>
            </a:r>
          </a:p>
          <a:p>
            <a:pPr algn="ctr"/>
            <a:r>
              <a:rPr lang="en-US" sz="1100" b="1" dirty="0" smtClean="0">
                <a:latin typeface="HelveticaNeueCyr-Medium"/>
              </a:rPr>
              <a:t>Flooring</a:t>
            </a:r>
            <a:endParaRPr lang="en-US" sz="1100" b="1" dirty="0"/>
          </a:p>
        </p:txBody>
      </p:sp>
      <p:cxnSp>
        <p:nvCxnSpPr>
          <p:cNvPr id="34" name="Straight Connector 33"/>
          <p:cNvCxnSpPr/>
          <p:nvPr/>
        </p:nvCxnSpPr>
        <p:spPr>
          <a:xfrm>
            <a:off x="9756373" y="2653768"/>
            <a:ext cx="1575786" cy="0"/>
          </a:xfrm>
          <a:prstGeom prst="line">
            <a:avLst/>
          </a:prstGeom>
          <a:ln>
            <a:solidFill>
              <a:srgbClr val="171717"/>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9736768" y="3067034"/>
            <a:ext cx="1548822" cy="246221"/>
          </a:xfrm>
          <a:prstGeom prst="rect">
            <a:avLst/>
          </a:prstGeom>
        </p:spPr>
        <p:txBody>
          <a:bodyPr wrap="none">
            <a:spAutoFit/>
          </a:bodyPr>
          <a:lstStyle/>
          <a:p>
            <a:pPr algn="ctr"/>
            <a:r>
              <a:rPr lang="en-US" sz="1000" dirty="0" smtClean="0">
                <a:latin typeface="HelveticaNeueCyr-UltraLight"/>
              </a:rPr>
              <a:t>fawaaz.m@ofisuae.com</a:t>
            </a:r>
            <a:endParaRPr lang="en-US" sz="1000" dirty="0"/>
          </a:p>
        </p:txBody>
      </p:sp>
      <p:sp>
        <p:nvSpPr>
          <p:cNvPr id="36" name="Rectangle 35"/>
          <p:cNvSpPr/>
          <p:nvPr/>
        </p:nvSpPr>
        <p:spPr>
          <a:xfrm>
            <a:off x="7687358" y="2380121"/>
            <a:ext cx="1428596" cy="307777"/>
          </a:xfrm>
          <a:prstGeom prst="rect">
            <a:avLst/>
          </a:prstGeom>
        </p:spPr>
        <p:txBody>
          <a:bodyPr wrap="none">
            <a:spAutoFit/>
          </a:bodyPr>
          <a:lstStyle/>
          <a:p>
            <a:pPr algn="ctr"/>
            <a:r>
              <a:rPr lang="en-US" sz="1400" dirty="0" smtClean="0">
                <a:latin typeface="HelveticaNeueCyr-UltraLight"/>
              </a:rPr>
              <a:t>Marina Petrovic</a:t>
            </a:r>
            <a:endParaRPr lang="en-US" sz="1400" dirty="0"/>
          </a:p>
        </p:txBody>
      </p:sp>
      <p:sp>
        <p:nvSpPr>
          <p:cNvPr id="37" name="Rectangle 36"/>
          <p:cNvSpPr/>
          <p:nvPr/>
        </p:nvSpPr>
        <p:spPr>
          <a:xfrm>
            <a:off x="5548760" y="5819627"/>
            <a:ext cx="1337226" cy="261610"/>
          </a:xfrm>
          <a:prstGeom prst="rect">
            <a:avLst/>
          </a:prstGeom>
        </p:spPr>
        <p:txBody>
          <a:bodyPr wrap="none">
            <a:spAutoFit/>
          </a:bodyPr>
          <a:lstStyle/>
          <a:p>
            <a:pPr algn="ctr"/>
            <a:r>
              <a:rPr lang="en-US" sz="1100" b="1" dirty="0" smtClean="0">
                <a:latin typeface="HelveticaNeueCyr-Medium"/>
              </a:rPr>
              <a:t>Product Manager</a:t>
            </a:r>
            <a:endParaRPr lang="en-US" sz="1100" b="1" dirty="0"/>
          </a:p>
        </p:txBody>
      </p:sp>
      <p:cxnSp>
        <p:nvCxnSpPr>
          <p:cNvPr id="38" name="Straight Connector 37"/>
          <p:cNvCxnSpPr/>
          <p:nvPr/>
        </p:nvCxnSpPr>
        <p:spPr>
          <a:xfrm>
            <a:off x="5410200" y="5740344"/>
            <a:ext cx="1575786" cy="0"/>
          </a:xfrm>
          <a:prstGeom prst="line">
            <a:avLst/>
          </a:prstGeom>
          <a:ln>
            <a:solidFill>
              <a:srgbClr val="171717"/>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7606629" y="3048000"/>
            <a:ext cx="1875835" cy="246221"/>
          </a:xfrm>
          <a:prstGeom prst="rect">
            <a:avLst/>
          </a:prstGeom>
        </p:spPr>
        <p:txBody>
          <a:bodyPr wrap="none">
            <a:spAutoFit/>
          </a:bodyPr>
          <a:lstStyle/>
          <a:p>
            <a:r>
              <a:rPr lang="en-US" sz="1000" dirty="0" smtClean="0">
                <a:latin typeface="HelveticaNeueCyr-UltraLight"/>
              </a:rPr>
              <a:t>marina.petrovic@ofisuae.com</a:t>
            </a:r>
            <a:endParaRPr lang="en-US" sz="1000" dirty="0"/>
          </a:p>
        </p:txBody>
      </p:sp>
      <p:sp>
        <p:nvSpPr>
          <p:cNvPr id="40" name="Rectangle 39"/>
          <p:cNvSpPr/>
          <p:nvPr/>
        </p:nvSpPr>
        <p:spPr>
          <a:xfrm>
            <a:off x="10033677" y="5410200"/>
            <a:ext cx="1145763" cy="307777"/>
          </a:xfrm>
          <a:prstGeom prst="rect">
            <a:avLst/>
          </a:prstGeom>
        </p:spPr>
        <p:txBody>
          <a:bodyPr wrap="none">
            <a:spAutoFit/>
          </a:bodyPr>
          <a:lstStyle/>
          <a:p>
            <a:pPr algn="ctr"/>
            <a:r>
              <a:rPr lang="en-US" sz="1400" dirty="0" smtClean="0">
                <a:latin typeface="HelveticaNeueCyr-UltraLight"/>
              </a:rPr>
              <a:t>Feven Tekle</a:t>
            </a:r>
            <a:endParaRPr lang="en-US" sz="1400" dirty="0"/>
          </a:p>
        </p:txBody>
      </p:sp>
      <p:sp>
        <p:nvSpPr>
          <p:cNvPr id="41" name="Rectangle 40"/>
          <p:cNvSpPr/>
          <p:nvPr/>
        </p:nvSpPr>
        <p:spPr>
          <a:xfrm>
            <a:off x="10014494" y="5758190"/>
            <a:ext cx="1200970" cy="261610"/>
          </a:xfrm>
          <a:prstGeom prst="rect">
            <a:avLst/>
          </a:prstGeom>
        </p:spPr>
        <p:txBody>
          <a:bodyPr wrap="none">
            <a:spAutoFit/>
          </a:bodyPr>
          <a:lstStyle/>
          <a:p>
            <a:pPr algn="ctr"/>
            <a:r>
              <a:rPr lang="en-US" sz="1100" b="1" dirty="0" smtClean="0">
                <a:latin typeface="HelveticaNeueCyr-Medium"/>
              </a:rPr>
              <a:t>Office Manager</a:t>
            </a:r>
          </a:p>
        </p:txBody>
      </p:sp>
      <p:cxnSp>
        <p:nvCxnSpPr>
          <p:cNvPr id="42" name="Straight Connector 41"/>
          <p:cNvCxnSpPr/>
          <p:nvPr/>
        </p:nvCxnSpPr>
        <p:spPr>
          <a:xfrm>
            <a:off x="7620000" y="5741313"/>
            <a:ext cx="1575786" cy="0"/>
          </a:xfrm>
          <a:prstGeom prst="line">
            <a:avLst/>
          </a:prstGeom>
          <a:ln>
            <a:solidFill>
              <a:srgbClr val="171717"/>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9893156" y="6002179"/>
            <a:ext cx="1383712" cy="246221"/>
          </a:xfrm>
          <a:prstGeom prst="rect">
            <a:avLst/>
          </a:prstGeom>
        </p:spPr>
        <p:txBody>
          <a:bodyPr wrap="none">
            <a:spAutoFit/>
          </a:bodyPr>
          <a:lstStyle/>
          <a:p>
            <a:r>
              <a:rPr lang="en-US" sz="1000" dirty="0" smtClean="0">
                <a:latin typeface="HelveticaNeueCyr-UltraLight"/>
              </a:rPr>
              <a:t>feven.t@ofisuae.com</a:t>
            </a:r>
            <a:endParaRPr lang="en-US" sz="1000" dirty="0"/>
          </a:p>
        </p:txBody>
      </p:sp>
      <p:sp>
        <p:nvSpPr>
          <p:cNvPr id="44" name="Rectangle 43"/>
          <p:cNvSpPr/>
          <p:nvPr/>
        </p:nvSpPr>
        <p:spPr>
          <a:xfrm>
            <a:off x="7770943" y="5410200"/>
            <a:ext cx="1271503" cy="307777"/>
          </a:xfrm>
          <a:prstGeom prst="rect">
            <a:avLst/>
          </a:prstGeom>
        </p:spPr>
        <p:txBody>
          <a:bodyPr wrap="none">
            <a:spAutoFit/>
          </a:bodyPr>
          <a:lstStyle/>
          <a:p>
            <a:pPr algn="ctr"/>
            <a:r>
              <a:rPr lang="en-US" sz="1400" dirty="0" smtClean="0">
                <a:latin typeface="HelveticaNeueCyr-UltraLight"/>
              </a:rPr>
              <a:t>David Blabolil</a:t>
            </a:r>
            <a:endParaRPr lang="en-US" sz="1400" dirty="0"/>
          </a:p>
        </p:txBody>
      </p:sp>
      <p:sp>
        <p:nvSpPr>
          <p:cNvPr id="45" name="Rectangle 44"/>
          <p:cNvSpPr/>
          <p:nvPr/>
        </p:nvSpPr>
        <p:spPr>
          <a:xfrm>
            <a:off x="7594470" y="5787480"/>
            <a:ext cx="1680268" cy="261610"/>
          </a:xfrm>
          <a:prstGeom prst="rect">
            <a:avLst/>
          </a:prstGeom>
        </p:spPr>
        <p:txBody>
          <a:bodyPr wrap="none">
            <a:spAutoFit/>
          </a:bodyPr>
          <a:lstStyle/>
          <a:p>
            <a:pPr algn="ctr"/>
            <a:r>
              <a:rPr lang="en-US" sz="1100" b="1" dirty="0" smtClean="0">
                <a:latin typeface="HelveticaNeueCyr-Medium"/>
              </a:rPr>
              <a:t>Specification Manager</a:t>
            </a:r>
          </a:p>
        </p:txBody>
      </p:sp>
      <p:cxnSp>
        <p:nvCxnSpPr>
          <p:cNvPr id="46" name="Straight Connector 45"/>
          <p:cNvCxnSpPr/>
          <p:nvPr/>
        </p:nvCxnSpPr>
        <p:spPr>
          <a:xfrm>
            <a:off x="9753600" y="5741313"/>
            <a:ext cx="1575786" cy="0"/>
          </a:xfrm>
          <a:prstGeom prst="line">
            <a:avLst/>
          </a:prstGeom>
          <a:ln>
            <a:solidFill>
              <a:srgbClr val="171717"/>
            </a:solidFil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7698844" y="6002179"/>
            <a:ext cx="1412566" cy="246221"/>
          </a:xfrm>
          <a:prstGeom prst="rect">
            <a:avLst/>
          </a:prstGeom>
        </p:spPr>
        <p:txBody>
          <a:bodyPr wrap="none">
            <a:spAutoFit/>
          </a:bodyPr>
          <a:lstStyle/>
          <a:p>
            <a:r>
              <a:rPr lang="en-US" sz="1000" dirty="0" smtClean="0">
                <a:latin typeface="HelveticaNeueCyr-UltraLight"/>
              </a:rPr>
              <a:t>david.b@ofisuae.com</a:t>
            </a:r>
            <a:endParaRPr lang="en-US" sz="1000" dirty="0"/>
          </a:p>
        </p:txBody>
      </p:sp>
      <p:sp>
        <p:nvSpPr>
          <p:cNvPr id="48" name="Rectangle 47"/>
          <p:cNvSpPr/>
          <p:nvPr/>
        </p:nvSpPr>
        <p:spPr>
          <a:xfrm>
            <a:off x="5656454" y="5432567"/>
            <a:ext cx="1031051" cy="307777"/>
          </a:xfrm>
          <a:prstGeom prst="rect">
            <a:avLst/>
          </a:prstGeom>
        </p:spPr>
        <p:txBody>
          <a:bodyPr wrap="none">
            <a:spAutoFit/>
          </a:bodyPr>
          <a:lstStyle/>
          <a:p>
            <a:pPr algn="ctr"/>
            <a:r>
              <a:rPr lang="en-US" sz="1400" dirty="0" smtClean="0">
                <a:latin typeface="HelveticaNeueCyr-UltraLight"/>
              </a:rPr>
              <a:t>Ramesh R</a:t>
            </a:r>
            <a:endParaRPr lang="en-US" sz="1400" dirty="0"/>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14079" t="3288" r="16323" b="26986"/>
          <a:stretch/>
        </p:blipFill>
        <p:spPr>
          <a:xfrm>
            <a:off x="5438686" y="3660088"/>
            <a:ext cx="1569868" cy="1572768"/>
          </a:xfrm>
          <a:prstGeom prst="rect">
            <a:avLst/>
          </a:prstGeom>
        </p:spPr>
      </p:pic>
      <p:sp>
        <p:nvSpPr>
          <p:cNvPr id="49" name="Rectangle 48"/>
          <p:cNvSpPr/>
          <p:nvPr/>
        </p:nvSpPr>
        <p:spPr>
          <a:xfrm>
            <a:off x="5539266" y="6015147"/>
            <a:ext cx="1428596" cy="246221"/>
          </a:xfrm>
          <a:prstGeom prst="rect">
            <a:avLst/>
          </a:prstGeom>
        </p:spPr>
        <p:txBody>
          <a:bodyPr wrap="none">
            <a:spAutoFit/>
          </a:bodyPr>
          <a:lstStyle/>
          <a:p>
            <a:r>
              <a:rPr lang="en-US" sz="1000" dirty="0" smtClean="0">
                <a:latin typeface="HelveticaNeueCyr-UltraLight"/>
              </a:rPr>
              <a:t>ramesh@ofisuae.com</a:t>
            </a:r>
            <a:endParaRPr lang="en-US" sz="1000" dirty="0"/>
          </a:p>
        </p:txBody>
      </p:sp>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18568" t="4599" r="19286" b="33255"/>
          <a:stretch/>
        </p:blipFill>
        <p:spPr>
          <a:xfrm>
            <a:off x="9753600" y="3657600"/>
            <a:ext cx="1572768" cy="1572768"/>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6629" y="3677326"/>
            <a:ext cx="1613571" cy="1597673"/>
          </a:xfrm>
          <a:prstGeom prst="rect">
            <a:avLst/>
          </a:prstGeom>
        </p:spPr>
      </p:pic>
      <p:grpSp>
        <p:nvGrpSpPr>
          <p:cNvPr id="56" name="Group 55"/>
          <p:cNvGrpSpPr/>
          <p:nvPr/>
        </p:nvGrpSpPr>
        <p:grpSpPr>
          <a:xfrm>
            <a:off x="2063958" y="1696613"/>
            <a:ext cx="381000" cy="398298"/>
            <a:chOff x="6096000" y="5562600"/>
            <a:chExt cx="762000" cy="762000"/>
          </a:xfrm>
        </p:grpSpPr>
        <p:sp>
          <p:nvSpPr>
            <p:cNvPr id="57"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8" name="Picture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grpSp>
        <p:nvGrpSpPr>
          <p:cNvPr id="59" name="Group 58"/>
          <p:cNvGrpSpPr/>
          <p:nvPr/>
        </p:nvGrpSpPr>
        <p:grpSpPr>
          <a:xfrm>
            <a:off x="2144335" y="5034269"/>
            <a:ext cx="381000" cy="398298"/>
            <a:chOff x="6096000" y="5562600"/>
            <a:chExt cx="762000" cy="762000"/>
          </a:xfrm>
        </p:grpSpPr>
        <p:sp>
          <p:nvSpPr>
            <p:cNvPr id="60"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1" name="Picture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spTree>
    <p:extLst>
      <p:ext uri="{BB962C8B-B14F-4D97-AF65-F5344CB8AC3E}">
        <p14:creationId xmlns:p14="http://schemas.microsoft.com/office/powerpoint/2010/main" val="21647258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349873" y="2999977"/>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Pocket</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541118" y="3041490"/>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Free Stand</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3706595" y="299997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Campfire Footrest</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TURNSTONE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1" name="TextBox 20"/>
          <p:cNvSpPr txBox="1"/>
          <p:nvPr/>
        </p:nvSpPr>
        <p:spPr>
          <a:xfrm>
            <a:off x="9105522" y="2999977"/>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Laptop Support</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2" name="TextBox 21"/>
          <p:cNvSpPr txBox="1"/>
          <p:nvPr/>
        </p:nvSpPr>
        <p:spPr>
          <a:xfrm>
            <a:off x="644458" y="5788402"/>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Footrest</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7410" name="Picture 2" descr="https://images.steelcase.com/image/upload/v1434658770/www.steelcase.com/FreeStand_Feature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67" t="5555" r="32857" b="2778"/>
          <a:stretch/>
        </p:blipFill>
        <p:spPr bwMode="auto">
          <a:xfrm>
            <a:off x="1100480" y="1296000"/>
            <a:ext cx="1122270" cy="1543121"/>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s://images.steelcase.com/image/upload/v1432131638/www.steelcase.com/15-000672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30" t="13889" r="10504" b="11111"/>
          <a:stretch/>
        </p:blipFill>
        <p:spPr bwMode="auto">
          <a:xfrm>
            <a:off x="3429000" y="1117102"/>
            <a:ext cx="257386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s://images.steelcase.com/image/upload/v1443128260/www.steelcase.com/2015/09/24/10-0001943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747" r="32878"/>
          <a:stretch/>
        </p:blipFill>
        <p:spPr bwMode="auto">
          <a:xfrm>
            <a:off x="6997636" y="1171177"/>
            <a:ext cx="1117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https://images.steelcase.com/image/upload/v1440534964/www.steelcase.com/10-0001011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873" r="28190"/>
          <a:stretch/>
        </p:blipFill>
        <p:spPr bwMode="auto">
          <a:xfrm>
            <a:off x="9321486" y="1104938"/>
            <a:ext cx="1981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https://images.steelcase.com/image/upload/v1428086180/www.steelcase.com/13-0003085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080" t="11111" r="4252" b="8333"/>
          <a:stretch/>
        </p:blipFill>
        <p:spPr bwMode="auto">
          <a:xfrm>
            <a:off x="755731" y="4306127"/>
            <a:ext cx="2194560" cy="1446416"/>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https://images.steelcase.com/image/upload/v1434556623/www.steelcase.com/12-000348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9080" t="5555" r="27170" b="8333"/>
          <a:stretch/>
        </p:blipFill>
        <p:spPr bwMode="auto">
          <a:xfrm>
            <a:off x="4051236" y="3768141"/>
            <a:ext cx="1371600" cy="202474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530473" y="5792884"/>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Verb Whiteboard</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5" name="TextBox 24"/>
          <p:cNvSpPr txBox="1"/>
          <p:nvPr/>
        </p:nvSpPr>
        <p:spPr>
          <a:xfrm>
            <a:off x="6349872" y="5801380"/>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Exponents Whiteboard</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6" name="TextBox 25"/>
          <p:cNvSpPr txBox="1"/>
          <p:nvPr/>
        </p:nvSpPr>
        <p:spPr>
          <a:xfrm>
            <a:off x="9111811" y="5788402"/>
            <a:ext cx="2413127"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Huddleboard</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7422" name="Picture 14" descr="https://images.steelcase.com/image/upload/v1432824304/www.steelcase.com/Exponents_Whiteboard_Features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5330" t="5555" r="31337" b="13889"/>
          <a:stretch/>
        </p:blipFill>
        <p:spPr bwMode="auto">
          <a:xfrm>
            <a:off x="6946835" y="3592412"/>
            <a:ext cx="12192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7424" name="Picture 16" descr="https://images.steelcase.com/image/upload/v1425434763/www.steelcase.com/99s1149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3246" t="5556" r="29254" b="5556"/>
          <a:stretch/>
        </p:blipFill>
        <p:spPr bwMode="auto">
          <a:xfrm>
            <a:off x="9717725" y="3688102"/>
            <a:ext cx="1188720" cy="211327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rotWithShape="1">
          <a:blip r:embed="rId10"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pic>
        <p:nvPicPr>
          <p:cNvPr id="29" name="Picture 28"/>
          <p:cNvPicPr>
            <a:picLocks noChangeAspect="1"/>
          </p:cNvPicPr>
          <p:nvPr/>
        </p:nvPicPr>
        <p:blipFill rotWithShape="1">
          <a:blip r:embed="rId11"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30" name="Straight Connector 29"/>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611038" y="812812"/>
            <a:ext cx="1522562" cy="126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33400" y="270147"/>
            <a:ext cx="5257800" cy="461665"/>
          </a:xfrm>
          <a:prstGeom prst="rect">
            <a:avLst/>
          </a:prstGeom>
        </p:spPr>
        <p:txBody>
          <a:bodyPr wrap="square">
            <a:spAutoFit/>
          </a:bodyPr>
          <a:lstStyle/>
          <a:p>
            <a:r>
              <a:rPr lang="en-US" sz="2400" b="1" dirty="0" err="1" smtClean="0">
                <a:solidFill>
                  <a:schemeClr val="tx1">
                    <a:lumMod val="95000"/>
                    <a:lumOff val="5000"/>
                  </a:schemeClr>
                </a:solidFill>
                <a:latin typeface="HelveticaNeueCyr-Bold"/>
              </a:rPr>
              <a:t>Worktools</a:t>
            </a:r>
            <a:endParaRPr lang="en-US" sz="2400" dirty="0">
              <a:solidFill>
                <a:schemeClr val="tx1">
                  <a:lumMod val="95000"/>
                  <a:lumOff val="5000"/>
                </a:schemeClr>
              </a:solidFill>
            </a:endParaRPr>
          </a:p>
        </p:txBody>
      </p:sp>
      <p:pic>
        <p:nvPicPr>
          <p:cNvPr id="39" name="Picture 3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1082664" y="687567"/>
            <a:ext cx="419416" cy="246614"/>
          </a:xfrm>
          <a:prstGeom prst="rect">
            <a:avLst/>
          </a:prstGeom>
        </p:spPr>
      </p:pic>
    </p:spTree>
    <p:extLst>
      <p:ext uri="{BB962C8B-B14F-4D97-AF65-F5344CB8AC3E}">
        <p14:creationId xmlns:p14="http://schemas.microsoft.com/office/powerpoint/2010/main" val="367599988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0831"/>
          <a:stretch/>
        </p:blipFill>
        <p:spPr>
          <a:xfrm>
            <a:off x="0" y="-525"/>
            <a:ext cx="12192000" cy="6858000"/>
          </a:xfrm>
          <a:prstGeom prst="rect">
            <a:avLst/>
          </a:prstGeom>
        </p:spPr>
      </p:pic>
      <p:sp>
        <p:nvSpPr>
          <p:cNvPr id="3" name="Rectangle 2"/>
          <p:cNvSpPr/>
          <p:nvPr/>
        </p:nvSpPr>
        <p:spPr>
          <a:xfrm>
            <a:off x="221031" y="1081021"/>
            <a:ext cx="1531188" cy="307777"/>
          </a:xfrm>
          <a:prstGeom prst="rect">
            <a:avLst/>
          </a:prstGeom>
        </p:spPr>
        <p:txBody>
          <a:bodyPr wrap="none">
            <a:spAutoFit/>
          </a:bodyPr>
          <a:lstStyle/>
          <a:p>
            <a:r>
              <a:rPr lang="en-US" sz="1400" dirty="0">
                <a:solidFill>
                  <a:srgbClr val="FFFFFF"/>
                </a:solidFill>
                <a:latin typeface="HelveticaNeueCyr-Roman"/>
              </a:rPr>
              <a:t>+971 4 3563 700</a:t>
            </a:r>
            <a:endParaRPr lang="en-US" sz="1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031" y="351499"/>
            <a:ext cx="685800" cy="685800"/>
          </a:xfrm>
          <a:prstGeom prst="rect">
            <a:avLst/>
          </a:prstGeom>
        </p:spPr>
      </p:pic>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223" y="1788505"/>
            <a:ext cx="597932" cy="597932"/>
          </a:xfrm>
          <a:prstGeom prst="rect">
            <a:avLst/>
          </a:prstGeom>
        </p:spPr>
      </p:pic>
      <p:pic>
        <p:nvPicPr>
          <p:cNvPr id="6" name="Picture 5">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0079" y="2962566"/>
            <a:ext cx="591930" cy="593957"/>
          </a:xfrm>
          <a:prstGeom prst="rect">
            <a:avLst/>
          </a:prstGeom>
        </p:spPr>
      </p:pic>
      <p:pic>
        <p:nvPicPr>
          <p:cNvPr id="7" name="Picture 6">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80266" y="242102"/>
            <a:ext cx="609600" cy="609600"/>
          </a:xfrm>
          <a:prstGeom prst="rect">
            <a:avLst/>
          </a:prstGeom>
        </p:spPr>
      </p:pic>
      <p:pic>
        <p:nvPicPr>
          <p:cNvPr id="9" name="Picture 8">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13982" y="2819400"/>
            <a:ext cx="602310" cy="602310"/>
          </a:xfrm>
          <a:prstGeom prst="rect">
            <a:avLst/>
          </a:prstGeom>
        </p:spPr>
      </p:pic>
      <p:sp>
        <p:nvSpPr>
          <p:cNvPr id="10" name="Rectangle 9"/>
          <p:cNvSpPr/>
          <p:nvPr/>
        </p:nvSpPr>
        <p:spPr>
          <a:xfrm>
            <a:off x="230079" y="2469819"/>
            <a:ext cx="2629619" cy="307777"/>
          </a:xfrm>
          <a:prstGeom prst="rect">
            <a:avLst/>
          </a:prstGeom>
        </p:spPr>
        <p:txBody>
          <a:bodyPr wrap="square">
            <a:spAutoFit/>
          </a:bodyPr>
          <a:lstStyle/>
          <a:p>
            <a:r>
              <a:rPr lang="en-US" sz="1400" dirty="0" smtClean="0">
                <a:solidFill>
                  <a:srgbClr val="FFFFFF"/>
                </a:solidFill>
                <a:latin typeface="HelveticaNeueCyr-Roman"/>
              </a:rPr>
              <a:t>customercare@ofisuae.com</a:t>
            </a:r>
            <a:endParaRPr lang="en-US" sz="1400" dirty="0"/>
          </a:p>
        </p:txBody>
      </p:sp>
      <p:sp>
        <p:nvSpPr>
          <p:cNvPr id="11" name="Rectangle 10"/>
          <p:cNvSpPr/>
          <p:nvPr/>
        </p:nvSpPr>
        <p:spPr>
          <a:xfrm>
            <a:off x="299471" y="3581400"/>
            <a:ext cx="1579022" cy="307777"/>
          </a:xfrm>
          <a:prstGeom prst="rect">
            <a:avLst/>
          </a:prstGeom>
        </p:spPr>
        <p:txBody>
          <a:bodyPr wrap="none">
            <a:spAutoFit/>
          </a:bodyPr>
          <a:lstStyle/>
          <a:p>
            <a:r>
              <a:rPr lang="en-US" sz="1400" dirty="0" smtClean="0">
                <a:solidFill>
                  <a:srgbClr val="FFFFFF"/>
                </a:solidFill>
                <a:latin typeface="HelveticaNeueCyr-Roman"/>
              </a:rPr>
              <a:t>www.ofisuae.com</a:t>
            </a:r>
            <a:endParaRPr lang="en-US" sz="1400" dirty="0"/>
          </a:p>
        </p:txBody>
      </p:sp>
      <p:pic>
        <p:nvPicPr>
          <p:cNvPr id="12" name="Picture 11">
            <a:hlinkClick r:id="rId13"/>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80266" y="1442317"/>
            <a:ext cx="669742" cy="669742"/>
          </a:xfrm>
          <a:prstGeom prst="rect">
            <a:avLst/>
          </a:prstGeom>
        </p:spPr>
      </p:pic>
      <p:sp>
        <p:nvSpPr>
          <p:cNvPr id="13" name="Rectangle 12"/>
          <p:cNvSpPr/>
          <p:nvPr/>
        </p:nvSpPr>
        <p:spPr>
          <a:xfrm>
            <a:off x="9906000" y="929338"/>
            <a:ext cx="1984839" cy="307777"/>
          </a:xfrm>
          <a:prstGeom prst="rect">
            <a:avLst/>
          </a:prstGeom>
        </p:spPr>
        <p:txBody>
          <a:bodyPr wrap="none">
            <a:spAutoFit/>
          </a:bodyPr>
          <a:lstStyle/>
          <a:p>
            <a:r>
              <a:rPr lang="en-US" sz="1400" dirty="0" smtClean="0">
                <a:solidFill>
                  <a:srgbClr val="FFFFFF"/>
                </a:solidFill>
                <a:latin typeface="HelveticaNeueCyr-Roman"/>
              </a:rPr>
              <a:t>instagram.com/</a:t>
            </a:r>
            <a:r>
              <a:rPr lang="en-US" sz="1400" dirty="0" err="1" smtClean="0">
                <a:solidFill>
                  <a:srgbClr val="FFFFFF"/>
                </a:solidFill>
                <a:latin typeface="HelveticaNeueCyr-Roman"/>
              </a:rPr>
              <a:t>ofisuae</a:t>
            </a:r>
            <a:endParaRPr lang="en-US" sz="1400" dirty="0"/>
          </a:p>
        </p:txBody>
      </p:sp>
      <p:sp>
        <p:nvSpPr>
          <p:cNvPr id="14" name="Rectangle 13"/>
          <p:cNvSpPr/>
          <p:nvPr/>
        </p:nvSpPr>
        <p:spPr>
          <a:xfrm>
            <a:off x="9906000" y="2130623"/>
            <a:ext cx="1925527" cy="307777"/>
          </a:xfrm>
          <a:prstGeom prst="rect">
            <a:avLst/>
          </a:prstGeom>
        </p:spPr>
        <p:txBody>
          <a:bodyPr wrap="none">
            <a:spAutoFit/>
          </a:bodyPr>
          <a:lstStyle/>
          <a:p>
            <a:r>
              <a:rPr lang="en-US" sz="1400" dirty="0" smtClean="0">
                <a:solidFill>
                  <a:srgbClr val="FFFFFF"/>
                </a:solidFill>
                <a:latin typeface="HelveticaNeueCyr-Roman"/>
              </a:rPr>
              <a:t>facebook.com/</a:t>
            </a:r>
            <a:r>
              <a:rPr lang="en-US" sz="1400" dirty="0" err="1" smtClean="0">
                <a:solidFill>
                  <a:srgbClr val="FFFFFF"/>
                </a:solidFill>
                <a:latin typeface="HelveticaNeueCyr-Roman"/>
              </a:rPr>
              <a:t>ofisuae</a:t>
            </a:r>
            <a:endParaRPr lang="en-US" sz="1400" dirty="0"/>
          </a:p>
        </p:txBody>
      </p:sp>
      <p:sp>
        <p:nvSpPr>
          <p:cNvPr id="15" name="Rectangle 14"/>
          <p:cNvSpPr/>
          <p:nvPr/>
        </p:nvSpPr>
        <p:spPr>
          <a:xfrm>
            <a:off x="9296400" y="3429000"/>
            <a:ext cx="2642070" cy="307777"/>
          </a:xfrm>
          <a:prstGeom prst="rect">
            <a:avLst/>
          </a:prstGeom>
        </p:spPr>
        <p:txBody>
          <a:bodyPr wrap="none">
            <a:spAutoFit/>
          </a:bodyPr>
          <a:lstStyle/>
          <a:p>
            <a:r>
              <a:rPr lang="en-US" sz="1400" smtClean="0">
                <a:solidFill>
                  <a:srgbClr val="FFFFFF"/>
                </a:solidFill>
                <a:latin typeface="HelveticaNeueCyr-Roman"/>
              </a:rPr>
              <a:t>linkedin.com/company/ofis-uae</a:t>
            </a:r>
            <a:endParaRPr lang="en-US" sz="1400" dirty="0"/>
          </a:p>
        </p:txBody>
      </p:sp>
      <p:sp>
        <p:nvSpPr>
          <p:cNvPr id="16" name="Rectangle 15"/>
          <p:cNvSpPr/>
          <p:nvPr/>
        </p:nvSpPr>
        <p:spPr>
          <a:xfrm>
            <a:off x="3373232" y="2087471"/>
            <a:ext cx="5482917" cy="1010125"/>
          </a:xfrm>
          <a:prstGeom prst="rect">
            <a:avLst/>
          </a:pr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800" b="1" dirty="0">
                <a:solidFill>
                  <a:schemeClr val="tx1">
                    <a:lumMod val="95000"/>
                    <a:lumOff val="5000"/>
                  </a:schemeClr>
                </a:solidFill>
              </a:rPr>
              <a:t>CONNECT WITH US</a:t>
            </a:r>
            <a:endParaRPr lang="en-US" sz="4800" dirty="0">
              <a:solidFill>
                <a:schemeClr val="tx1">
                  <a:lumMod val="95000"/>
                  <a:lumOff val="5000"/>
                </a:schemeClr>
              </a:solidFill>
            </a:endParaRPr>
          </a:p>
        </p:txBody>
      </p:sp>
    </p:spTree>
    <p:extLst>
      <p:ext uri="{BB962C8B-B14F-4D97-AF65-F5344CB8AC3E}">
        <p14:creationId xmlns:p14="http://schemas.microsoft.com/office/powerpoint/2010/main" val="19452822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84152" y="2802316"/>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FrameFour</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3570111" y="2815463"/>
            <a:ext cx="2413127"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BFree</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6456365" y="2808152"/>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Ology</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9342619" y="2808152"/>
            <a:ext cx="2413127"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FrameOne</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610586" y="5493221"/>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Kalidro</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6624367" y="549322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Migration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9690911" y="5493221"/>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Movida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1" name="TextBox 20"/>
          <p:cNvSpPr txBox="1"/>
          <p:nvPr/>
        </p:nvSpPr>
        <p:spPr>
          <a:xfrm>
            <a:off x="3613951" y="5493221"/>
            <a:ext cx="231283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Fusion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5" name="Rectangle 24"/>
          <p:cNvSpPr/>
          <p:nvPr/>
        </p:nvSpPr>
        <p:spPr>
          <a:xfrm>
            <a:off x="490383" y="402645"/>
            <a:ext cx="5257800" cy="461665"/>
          </a:xfrm>
          <a:prstGeom prst="rect">
            <a:avLst/>
          </a:prstGeom>
        </p:spPr>
        <p:txBody>
          <a:bodyPr wrap="square">
            <a:spAutoFit/>
          </a:bodyPr>
          <a:lstStyle/>
          <a:p>
            <a:r>
              <a:rPr lang="en-US" sz="2400" b="1" dirty="0" smtClean="0">
                <a:latin typeface="HelveticaNeueCyr-Bold"/>
              </a:rPr>
              <a:t>Desking + Benching</a:t>
            </a:r>
            <a:endParaRPr lang="en-US" sz="2400" dirty="0"/>
          </a:p>
        </p:txBody>
      </p:sp>
      <p:pic>
        <p:nvPicPr>
          <p:cNvPr id="102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26131"/>
          <a:stretch/>
        </p:blipFill>
        <p:spPr bwMode="auto">
          <a:xfrm>
            <a:off x="674303" y="1143000"/>
            <a:ext cx="2238375" cy="1653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teelcase bfree desk"/>
          <p:cNvPicPr>
            <a:picLocks noChangeAspect="1" noChangeArrowheads="1"/>
          </p:cNvPicPr>
          <p:nvPr/>
        </p:nvPicPr>
        <p:blipFill rotWithShape="1">
          <a:blip r:embed="rId3">
            <a:extLst>
              <a:ext uri="{28A0092B-C50C-407E-A947-70E740481C1C}">
                <a14:useLocalDpi xmlns:a14="http://schemas.microsoft.com/office/drawing/2010/main" val="0"/>
              </a:ext>
            </a:extLst>
          </a:blip>
          <a:srcRect t="12040" r="2971"/>
          <a:stretch/>
        </p:blipFill>
        <p:spPr bwMode="auto">
          <a:xfrm>
            <a:off x="3385805" y="1081658"/>
            <a:ext cx="2633995" cy="177616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standupdesk.org/wp-content/uploads/product-steelcase-ology-standing-desk.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000"/>
          <a:stretch/>
        </p:blipFill>
        <p:spPr bwMode="auto">
          <a:xfrm>
            <a:off x="6262104" y="1098887"/>
            <a:ext cx="274320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9014" t="12507" r="7652" b="5987"/>
          <a:stretch/>
        </p:blipFill>
        <p:spPr>
          <a:xfrm>
            <a:off x="248323" y="3403682"/>
            <a:ext cx="2743200" cy="2086032"/>
          </a:xfrm>
          <a:prstGeom prst="rect">
            <a:avLst/>
          </a:prstGeom>
        </p:spPr>
      </p:pic>
      <p:pic>
        <p:nvPicPr>
          <p:cNvPr id="1038" name="Picture 14" descr="http://img.archiexpo.com/images_ae/photo-g/125021-891845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534" r="6781"/>
          <a:stretch/>
        </p:blipFill>
        <p:spPr bwMode="auto">
          <a:xfrm>
            <a:off x="3331202" y="3535291"/>
            <a:ext cx="2743200" cy="173924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images.steelcase.com/image/upload/v1438194066/www.steelcase.com/eu-en/C763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331" t="14641" r="4001" b="6346"/>
          <a:stretch/>
        </p:blipFill>
        <p:spPr bwMode="auto">
          <a:xfrm>
            <a:off x="9177582" y="1396840"/>
            <a:ext cx="2743200" cy="133003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steelcase-res.cloudinary.com/image/upload/v1523527727/www.steelcase.com/eu-en/2018/04/12/17-0088758.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163" r="12587"/>
          <a:stretch/>
        </p:blipFill>
        <p:spPr bwMode="auto">
          <a:xfrm>
            <a:off x="6147804" y="3394717"/>
            <a:ext cx="29718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images.steelcase.com/image/upload/v1428568594/www.steelcase.com/eu-en/C1880_1600x1200_20150409-10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163" t="11111" r="18837" b="2778"/>
          <a:stretch/>
        </p:blipFill>
        <p:spPr bwMode="auto">
          <a:xfrm>
            <a:off x="9557249" y="3483617"/>
            <a:ext cx="2286000" cy="19685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rotWithShape="1">
          <a:blip r:embed="rId10"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pic>
        <p:nvPicPr>
          <p:cNvPr id="27" name="Picture 26"/>
          <p:cNvPicPr>
            <a:picLocks noChangeAspect="1"/>
          </p:cNvPicPr>
          <p:nvPr/>
        </p:nvPicPr>
        <p:blipFill rotWithShape="1">
          <a:blip r:embed="rId11"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28" name="Straight Connector 27"/>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10586" y="942456"/>
            <a:ext cx="28946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1752600" y="821123"/>
            <a:ext cx="419416" cy="246614"/>
          </a:xfrm>
          <a:prstGeom prst="rect">
            <a:avLst/>
          </a:prstGeom>
        </p:spPr>
      </p:pic>
    </p:spTree>
    <p:extLst>
      <p:ext uri="{BB962C8B-B14F-4D97-AF65-F5344CB8AC3E}">
        <p14:creationId xmlns:p14="http://schemas.microsoft.com/office/powerpoint/2010/main" val="39172453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84152" y="2802316"/>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P60</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4043238" y="2808152"/>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P70</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6456365" y="2808152"/>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Touchdown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9342619" y="2808152"/>
            <a:ext cx="2413127"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Tenaro</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610586" y="549322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4.8</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6818627" y="549322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SW_1</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9690911" y="5493221"/>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ScapeSeries</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1" name="TextBox 20"/>
          <p:cNvSpPr txBox="1"/>
          <p:nvPr/>
        </p:nvSpPr>
        <p:spPr>
          <a:xfrm>
            <a:off x="4043238" y="5493221"/>
            <a:ext cx="2312830"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Fliptop</a:t>
            </a:r>
            <a:r>
              <a:rPr lang="en-US" sz="1400" dirty="0" smtClean="0">
                <a:solidFill>
                  <a:schemeClr val="bg1">
                    <a:lumMod val="50000"/>
                  </a:schemeClr>
                </a:solidFill>
                <a:latin typeface="Arial" panose="020B0604020202020204" pitchFamily="34" charset="0"/>
                <a:cs typeface="Arial" panose="020B0604020202020204" pitchFamily="34" charset="0"/>
              </a:rPr>
              <a:t> Twin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5" name="Rectangle 24"/>
          <p:cNvSpPr/>
          <p:nvPr/>
        </p:nvSpPr>
        <p:spPr>
          <a:xfrm>
            <a:off x="490383" y="402645"/>
            <a:ext cx="5257800" cy="461665"/>
          </a:xfrm>
          <a:prstGeom prst="rect">
            <a:avLst/>
          </a:prstGeom>
        </p:spPr>
        <p:txBody>
          <a:bodyPr wrap="square">
            <a:spAutoFit/>
          </a:bodyPr>
          <a:lstStyle/>
          <a:p>
            <a:r>
              <a:rPr lang="en-US" sz="2400" b="1" dirty="0" smtClean="0">
                <a:latin typeface="HelveticaNeueCyr-Bold"/>
              </a:rPr>
              <a:t>Executive + Meeting</a:t>
            </a:r>
            <a:endParaRPr lang="en-US" sz="2400" dirty="0"/>
          </a:p>
        </p:txBody>
      </p:sp>
      <p:pic>
        <p:nvPicPr>
          <p:cNvPr id="2050" name="Picture 2" descr="https://cdn.stylepark.com/articles/P60_desk7_170602_11323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63" t="23887" r="8420" b="21657"/>
          <a:stretch/>
        </p:blipFill>
        <p:spPr bwMode="auto">
          <a:xfrm>
            <a:off x="225911" y="1252460"/>
            <a:ext cx="3124201"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dn.dear-magazin.de/fm/1215/22890472_aa976f602c.jpg"/>
          <p:cNvPicPr>
            <a:picLocks noChangeAspect="1" noChangeArrowheads="1"/>
          </p:cNvPicPr>
          <p:nvPr/>
        </p:nvPicPr>
        <p:blipFill rotWithShape="1">
          <a:blip r:embed="rId3">
            <a:extLst>
              <a:ext uri="{28A0092B-C50C-407E-A947-70E740481C1C}">
                <a14:useLocalDpi xmlns:a14="http://schemas.microsoft.com/office/drawing/2010/main" val="0"/>
              </a:ext>
            </a:extLst>
          </a:blip>
          <a:srcRect l="15185" r="16244"/>
          <a:stretch/>
        </p:blipFill>
        <p:spPr bwMode="auto">
          <a:xfrm>
            <a:off x="3856076" y="958941"/>
            <a:ext cx="2286000" cy="18415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steelcase-res.cloudinary.com/image/upload/v1470041927/www.steelcase.com/eu-en/2016/08/01/D393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222" b="8333"/>
          <a:stretch/>
        </p:blipFill>
        <p:spPr bwMode="auto">
          <a:xfrm>
            <a:off x="8869680" y="1129786"/>
            <a:ext cx="3017520" cy="15716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images.steelcase.com/image/upload/v1424962777/www.steelcase.com/eu-en/C4592_1600x900_20150226-15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330" t="7407" r="8420" b="7407"/>
          <a:stretch/>
        </p:blipFill>
        <p:spPr bwMode="auto">
          <a:xfrm>
            <a:off x="384600" y="3741363"/>
            <a:ext cx="297180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images.steelcase.com/image/upload/v1415956139/www.steelcase.com/eu-en/C4494_1600x900_20141114-10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080" r="4252"/>
          <a:stretch/>
        </p:blipFill>
        <p:spPr bwMode="auto">
          <a:xfrm>
            <a:off x="3673196" y="3804055"/>
            <a:ext cx="2651760" cy="162721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images.steelcase.com/image/upload/v1428056190/www.steelcase.com/eu-en/C8120_1600x1200_20150302-110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163" t="30556" r="29254" b="5556"/>
          <a:stretch/>
        </p:blipFill>
        <p:spPr bwMode="auto">
          <a:xfrm>
            <a:off x="9831568" y="3390102"/>
            <a:ext cx="1737360" cy="210311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images.steelcase.com/image/upload/v1422451405/www.steelcase.com/eu-en/B5588_1600x1200_20150128-14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580" t="11111" r="14670"/>
          <a:stretch/>
        </p:blipFill>
        <p:spPr bwMode="auto">
          <a:xfrm>
            <a:off x="6748528" y="1012237"/>
            <a:ext cx="1828800" cy="177338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s://images.steelcase.com/image/upload/v1433265856/www.steelcase.com/SW_1_Tables_Low-Conference_PR_0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163" r="6337"/>
          <a:stretch/>
        </p:blipFill>
        <p:spPr bwMode="auto">
          <a:xfrm>
            <a:off x="6684964" y="3533792"/>
            <a:ext cx="2286000" cy="195942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rotWithShape="1">
          <a:blip r:embed="rId10"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pic>
        <p:nvPicPr>
          <p:cNvPr id="27" name="Picture 26"/>
          <p:cNvPicPr>
            <a:picLocks noChangeAspect="1"/>
          </p:cNvPicPr>
          <p:nvPr/>
        </p:nvPicPr>
        <p:blipFill rotWithShape="1">
          <a:blip r:embed="rId11"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28" name="Straight Connector 27"/>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10586" y="942456"/>
            <a:ext cx="28946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1752600" y="821123"/>
            <a:ext cx="419416" cy="246614"/>
          </a:xfrm>
          <a:prstGeom prst="rect">
            <a:avLst/>
          </a:prstGeom>
        </p:spPr>
      </p:pic>
    </p:spTree>
    <p:extLst>
      <p:ext uri="{BB962C8B-B14F-4D97-AF65-F5344CB8AC3E}">
        <p14:creationId xmlns:p14="http://schemas.microsoft.com/office/powerpoint/2010/main" val="19869618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8840673" y="2999977"/>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Montara650</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541119" y="2945902"/>
            <a:ext cx="2413127"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Talktime</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5" name="Rectangle 34"/>
          <p:cNvSpPr/>
          <p:nvPr/>
        </p:nvSpPr>
        <p:spPr>
          <a:xfrm>
            <a:off x="490383" y="402645"/>
            <a:ext cx="5257800" cy="461665"/>
          </a:xfrm>
          <a:prstGeom prst="rect">
            <a:avLst/>
          </a:prstGeom>
        </p:spPr>
        <p:txBody>
          <a:bodyPr wrap="square">
            <a:spAutoFit/>
          </a:bodyPr>
          <a:lstStyle/>
          <a:p>
            <a:r>
              <a:rPr lang="en-US" sz="2400" b="1" dirty="0" smtClean="0">
                <a:latin typeface="HelveticaNeueCyr-Bold"/>
              </a:rPr>
              <a:t>Meeting + Classroom</a:t>
            </a:r>
            <a:endParaRPr lang="en-US" sz="2400" dirty="0"/>
          </a:p>
        </p:txBody>
      </p:sp>
      <p:sp>
        <p:nvSpPr>
          <p:cNvPr id="20" name="TextBox 19"/>
          <p:cNvSpPr txBox="1"/>
          <p:nvPr/>
        </p:nvSpPr>
        <p:spPr>
          <a:xfrm>
            <a:off x="5013853" y="294590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Verb</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3074" name="Picture 2" descr="https://images.steelcase.com/image/upload/v1420015747/www.steelcase.com/eu-en/C464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96" t="30556" r="16754" b="13889"/>
          <a:stretch/>
        </p:blipFill>
        <p:spPr bwMode="auto">
          <a:xfrm>
            <a:off x="490383" y="1277857"/>
            <a:ext cx="251460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mages.steelcase.com/image/upload/v1435759561/www.steelcase.com/eu-en/D113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3031" y="1079737"/>
            <a:ext cx="256032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steelcase-res.cloudinary.com/image/upload/v1466453891/www.steelcase.com/eu-en/2016/06/20/Montara650-Table_product-range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584" t="6844" r="14584" b="4268"/>
          <a:stretch/>
        </p:blipFill>
        <p:spPr bwMode="auto">
          <a:xfrm>
            <a:off x="9132837" y="1125409"/>
            <a:ext cx="1828800" cy="172122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images.steelcase.com/image/upload/v1420020750/www.steelcase.com/eu-en/C2932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247" t="38889" r="14670" b="13889"/>
          <a:stretch/>
        </p:blipFill>
        <p:spPr bwMode="auto">
          <a:xfrm>
            <a:off x="1880809" y="3983869"/>
            <a:ext cx="3840480" cy="176454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cdn.stylepark.com/articles/FrameOne_Bench-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912" b="9455"/>
          <a:stretch/>
        </p:blipFill>
        <p:spPr bwMode="auto">
          <a:xfrm>
            <a:off x="6553200" y="3843414"/>
            <a:ext cx="36576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618655" y="5570885"/>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P70</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2" name="TextBox 21"/>
          <p:cNvSpPr txBox="1"/>
          <p:nvPr/>
        </p:nvSpPr>
        <p:spPr>
          <a:xfrm>
            <a:off x="7175436" y="5570885"/>
            <a:ext cx="2413127"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FrameOne</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545" t="22586" r="8333" b="30270"/>
          <a:stretch/>
        </p:blipFill>
        <p:spPr>
          <a:xfrm>
            <a:off x="450958" y="6310878"/>
            <a:ext cx="996842" cy="268714"/>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pic>
        <p:nvPicPr>
          <p:cNvPr id="18" name="Picture 17"/>
          <p:cNvPicPr>
            <a:picLocks noChangeAspect="1"/>
          </p:cNvPicPr>
          <p:nvPr/>
        </p:nvPicPr>
        <p:blipFill rotWithShape="1">
          <a:blip r:embed="rId9"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19" name="Straight Connector 18"/>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66583" y="941520"/>
            <a:ext cx="3014817" cy="2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1864283" y="804653"/>
            <a:ext cx="419416" cy="246614"/>
          </a:xfrm>
          <a:prstGeom prst="rect">
            <a:avLst/>
          </a:prstGeom>
        </p:spPr>
      </p:pic>
    </p:spTree>
    <p:extLst>
      <p:ext uri="{BB962C8B-B14F-4D97-AF65-F5344CB8AC3E}">
        <p14:creationId xmlns:p14="http://schemas.microsoft.com/office/powerpoint/2010/main" val="1617695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12063"/>
          <a:stretch/>
        </p:blipFill>
        <p:spPr bwMode="auto">
          <a:xfrm>
            <a:off x="6668120" y="930421"/>
            <a:ext cx="4875871" cy="241229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mage result for steelcase answer pane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59" b="9097"/>
          <a:stretch/>
        </p:blipFill>
        <p:spPr bwMode="auto">
          <a:xfrm>
            <a:off x="566583" y="928696"/>
            <a:ext cx="4825014" cy="241401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902853" y="3348335"/>
            <a:ext cx="2018675" cy="461665"/>
          </a:xfrm>
          <a:prstGeom prst="rect">
            <a:avLst/>
          </a:prstGeom>
          <a:noFill/>
        </p:spPr>
        <p:txBody>
          <a:bodyPr wrap="square" rtlCol="0">
            <a:spAutoFit/>
          </a:bodyPr>
          <a:lstStyle/>
          <a:p>
            <a:pPr algn="ctr"/>
            <a:r>
              <a:rPr lang="en-US" sz="1200" dirty="0" smtClean="0">
                <a:solidFill>
                  <a:schemeClr val="bg1">
                    <a:lumMod val="50000"/>
                  </a:schemeClr>
                </a:solidFill>
                <a:latin typeface="Arial" panose="020B0604020202020204" pitchFamily="34" charset="0"/>
                <a:cs typeface="Arial" panose="020B0604020202020204" pitchFamily="34" charset="0"/>
              </a:rPr>
              <a:t>Answer</a:t>
            </a:r>
          </a:p>
          <a:p>
            <a:pPr algn="ctr"/>
            <a:r>
              <a:rPr lang="en-US" sz="1200" dirty="0" smtClean="0">
                <a:solidFill>
                  <a:schemeClr val="bg1">
                    <a:lumMod val="50000"/>
                  </a:schemeClr>
                </a:solidFill>
                <a:latin typeface="Arial" panose="020B0604020202020204" pitchFamily="34" charset="0"/>
                <a:cs typeface="Arial" panose="020B0604020202020204" pitchFamily="34" charset="0"/>
              </a:rPr>
              <a:t>STEELCASE</a:t>
            </a:r>
            <a:endParaRPr lang="en-US" sz="12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8096717" y="3348335"/>
            <a:ext cx="2018675" cy="461665"/>
          </a:xfrm>
          <a:prstGeom prst="rect">
            <a:avLst/>
          </a:prstGeom>
          <a:noFill/>
        </p:spPr>
        <p:txBody>
          <a:bodyPr wrap="square" rtlCol="0">
            <a:spAutoFit/>
          </a:bodyPr>
          <a:lstStyle/>
          <a:p>
            <a:pPr algn="ctr"/>
            <a:r>
              <a:rPr lang="en-US" sz="1200" dirty="0" smtClean="0">
                <a:solidFill>
                  <a:schemeClr val="bg1">
                    <a:lumMod val="50000"/>
                  </a:schemeClr>
                </a:solidFill>
                <a:latin typeface="Arial" panose="020B0604020202020204" pitchFamily="34" charset="0"/>
                <a:cs typeface="Arial" panose="020B0604020202020204" pitchFamily="34" charset="0"/>
              </a:rPr>
              <a:t>Montage</a:t>
            </a:r>
          </a:p>
          <a:p>
            <a:pPr algn="ctr"/>
            <a:r>
              <a:rPr lang="en-US" sz="1200" dirty="0" smtClean="0">
                <a:solidFill>
                  <a:schemeClr val="bg1">
                    <a:lumMod val="50000"/>
                  </a:schemeClr>
                </a:solidFill>
                <a:latin typeface="Arial" panose="020B0604020202020204" pitchFamily="34" charset="0"/>
                <a:cs typeface="Arial" panose="020B0604020202020204" pitchFamily="34" charset="0"/>
              </a:rPr>
              <a:t>STEELCASE</a:t>
            </a:r>
            <a:endParaRPr lang="en-US" sz="1200" dirty="0">
              <a:solidFill>
                <a:schemeClr val="bg1">
                  <a:lumMod val="50000"/>
                </a:schemeClr>
              </a:solidFill>
              <a:latin typeface="Arial" panose="020B0604020202020204" pitchFamily="34" charset="0"/>
              <a:cs typeface="Arial" panose="020B0604020202020204" pitchFamily="34" charset="0"/>
            </a:endParaRPr>
          </a:p>
        </p:txBody>
      </p:sp>
      <p:sp>
        <p:nvSpPr>
          <p:cNvPr id="25" name="Rectangle 24"/>
          <p:cNvSpPr/>
          <p:nvPr/>
        </p:nvSpPr>
        <p:spPr>
          <a:xfrm>
            <a:off x="511922" y="250737"/>
            <a:ext cx="5257800" cy="461665"/>
          </a:xfrm>
          <a:prstGeom prst="rect">
            <a:avLst/>
          </a:prstGeom>
        </p:spPr>
        <p:txBody>
          <a:bodyPr wrap="square">
            <a:spAutoFit/>
          </a:bodyPr>
          <a:lstStyle/>
          <a:p>
            <a:r>
              <a:rPr lang="en-US" sz="2400" b="1" dirty="0" smtClean="0">
                <a:latin typeface="HelveticaNeueCyr-Bold"/>
              </a:rPr>
              <a:t>Panel System</a:t>
            </a:r>
            <a:endParaRPr lang="en-US" sz="2400" dirty="0"/>
          </a:p>
        </p:txBody>
      </p:sp>
      <p:sp>
        <p:nvSpPr>
          <p:cNvPr id="28" name="TextBox 27"/>
          <p:cNvSpPr txBox="1"/>
          <p:nvPr/>
        </p:nvSpPr>
        <p:spPr>
          <a:xfrm>
            <a:off x="1869670" y="6258580"/>
            <a:ext cx="2018675" cy="461665"/>
          </a:xfrm>
          <a:prstGeom prst="rect">
            <a:avLst/>
          </a:prstGeom>
          <a:noFill/>
        </p:spPr>
        <p:txBody>
          <a:bodyPr wrap="square" rtlCol="0">
            <a:spAutoFit/>
          </a:bodyPr>
          <a:lstStyle/>
          <a:p>
            <a:pPr algn="ctr"/>
            <a:r>
              <a:rPr lang="en-US" sz="1200" dirty="0" smtClean="0">
                <a:solidFill>
                  <a:schemeClr val="bg1">
                    <a:lumMod val="50000"/>
                  </a:schemeClr>
                </a:solidFill>
                <a:latin typeface="Arial" panose="020B0604020202020204" pitchFamily="34" charset="0"/>
                <a:cs typeface="Arial" panose="020B0604020202020204" pitchFamily="34" charset="0"/>
              </a:rPr>
              <a:t>Kick</a:t>
            </a:r>
          </a:p>
          <a:p>
            <a:pPr algn="ctr"/>
            <a:r>
              <a:rPr lang="en-US" sz="1200" dirty="0" smtClean="0">
                <a:solidFill>
                  <a:schemeClr val="bg1">
                    <a:lumMod val="50000"/>
                  </a:schemeClr>
                </a:solidFill>
                <a:latin typeface="Arial" panose="020B0604020202020204" pitchFamily="34" charset="0"/>
                <a:cs typeface="Arial" panose="020B0604020202020204" pitchFamily="34" charset="0"/>
              </a:rPr>
              <a:t>STEELCASE</a:t>
            </a:r>
            <a:endParaRPr lang="en-US" sz="12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8063534" y="6258580"/>
            <a:ext cx="2018675" cy="461665"/>
          </a:xfrm>
          <a:prstGeom prst="rect">
            <a:avLst/>
          </a:prstGeom>
          <a:noFill/>
        </p:spPr>
        <p:txBody>
          <a:bodyPr wrap="square" rtlCol="0">
            <a:spAutoFit/>
          </a:bodyPr>
          <a:lstStyle/>
          <a:p>
            <a:pPr algn="ctr"/>
            <a:r>
              <a:rPr lang="en-US" sz="1200" dirty="0" err="1" smtClean="0">
                <a:solidFill>
                  <a:schemeClr val="bg1">
                    <a:lumMod val="50000"/>
                  </a:schemeClr>
                </a:solidFill>
                <a:latin typeface="Arial" panose="020B0604020202020204" pitchFamily="34" charset="0"/>
                <a:cs typeface="Arial" panose="020B0604020202020204" pitchFamily="34" charset="0"/>
              </a:rPr>
              <a:t>CScape</a:t>
            </a:r>
            <a:endParaRPr lang="en-US" sz="1200" dirty="0" smtClean="0">
              <a:solidFill>
                <a:schemeClr val="bg1">
                  <a:lumMod val="50000"/>
                </a:schemeClr>
              </a:solidFill>
              <a:latin typeface="Arial" panose="020B0604020202020204" pitchFamily="34" charset="0"/>
              <a:cs typeface="Arial" panose="020B0604020202020204" pitchFamily="34" charset="0"/>
            </a:endParaRPr>
          </a:p>
          <a:p>
            <a:pPr algn="ctr"/>
            <a:r>
              <a:rPr lang="en-US" sz="1200" dirty="0" smtClean="0">
                <a:solidFill>
                  <a:schemeClr val="bg1">
                    <a:lumMod val="50000"/>
                  </a:schemeClr>
                </a:solidFill>
                <a:latin typeface="Arial" panose="020B0604020202020204" pitchFamily="34" charset="0"/>
                <a:cs typeface="Arial" panose="020B0604020202020204" pitchFamily="34" charset="0"/>
              </a:rPr>
              <a:t>STEELCASE</a:t>
            </a:r>
            <a:endParaRPr lang="en-US" sz="1200" dirty="0">
              <a:solidFill>
                <a:schemeClr val="bg1">
                  <a:lumMod val="50000"/>
                </a:schemeClr>
              </a:solidFill>
              <a:latin typeface="Arial" panose="020B0604020202020204" pitchFamily="34" charset="0"/>
              <a:cs typeface="Arial" panose="020B0604020202020204" pitchFamily="34" charset="0"/>
            </a:endParaRPr>
          </a:p>
        </p:txBody>
      </p:sp>
      <p:pic>
        <p:nvPicPr>
          <p:cNvPr id="10248" name="Picture 8" descr="Image result for steelcase kick pane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796"/>
          <a:stretch/>
        </p:blipFill>
        <p:spPr bwMode="auto">
          <a:xfrm>
            <a:off x="514797" y="3810000"/>
            <a:ext cx="4876800" cy="2447026"/>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Image result for steelcase cscap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546"/>
          <a:stretch/>
        </p:blipFill>
        <p:spPr bwMode="auto">
          <a:xfrm>
            <a:off x="6670239" y="3810000"/>
            <a:ext cx="4873752" cy="242495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610586" y="730934"/>
            <a:ext cx="1904014" cy="163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1390985" y="647172"/>
            <a:ext cx="419416" cy="246614"/>
          </a:xfrm>
          <a:prstGeom prst="rect">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21" name="Straight Connector 20"/>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1782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902853" y="3348335"/>
            <a:ext cx="2018675" cy="461665"/>
          </a:xfrm>
          <a:prstGeom prst="rect">
            <a:avLst/>
          </a:prstGeom>
          <a:noFill/>
        </p:spPr>
        <p:txBody>
          <a:bodyPr wrap="square" rtlCol="0">
            <a:spAutoFit/>
          </a:bodyPr>
          <a:lstStyle/>
          <a:p>
            <a:pPr algn="ctr"/>
            <a:r>
              <a:rPr lang="en-US" sz="1200" dirty="0" smtClean="0">
                <a:solidFill>
                  <a:schemeClr val="bg1">
                    <a:lumMod val="50000"/>
                  </a:schemeClr>
                </a:solidFill>
                <a:latin typeface="Arial" panose="020B0604020202020204" pitchFamily="34" charset="0"/>
                <a:cs typeface="Arial" panose="020B0604020202020204" pitchFamily="34" charset="0"/>
              </a:rPr>
              <a:t>Payback</a:t>
            </a:r>
          </a:p>
          <a:p>
            <a:pPr algn="ctr"/>
            <a:r>
              <a:rPr lang="en-US" sz="1200" dirty="0" smtClean="0">
                <a:solidFill>
                  <a:schemeClr val="bg1">
                    <a:lumMod val="50000"/>
                  </a:schemeClr>
                </a:solidFill>
                <a:latin typeface="Arial" panose="020B0604020202020204" pitchFamily="34" charset="0"/>
                <a:cs typeface="Arial" panose="020B0604020202020204" pitchFamily="34" charset="0"/>
              </a:rPr>
              <a:t>STEELCASE</a:t>
            </a:r>
            <a:endParaRPr lang="en-US" sz="12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8096717" y="3348335"/>
            <a:ext cx="2018675" cy="461665"/>
          </a:xfrm>
          <a:prstGeom prst="rect">
            <a:avLst/>
          </a:prstGeom>
          <a:noFill/>
        </p:spPr>
        <p:txBody>
          <a:bodyPr wrap="square" rtlCol="0">
            <a:spAutoFit/>
          </a:bodyPr>
          <a:lstStyle/>
          <a:p>
            <a:pPr algn="ctr"/>
            <a:r>
              <a:rPr lang="en-US" sz="1200" dirty="0" smtClean="0">
                <a:solidFill>
                  <a:schemeClr val="bg1">
                    <a:lumMod val="50000"/>
                  </a:schemeClr>
                </a:solidFill>
                <a:latin typeface="Arial" panose="020B0604020202020204" pitchFamily="34" charset="0"/>
                <a:cs typeface="Arial" panose="020B0604020202020204" pitchFamily="34" charset="0"/>
              </a:rPr>
              <a:t>Currency</a:t>
            </a:r>
          </a:p>
          <a:p>
            <a:pPr algn="ctr"/>
            <a:r>
              <a:rPr lang="en-US" sz="1200" dirty="0" smtClean="0">
                <a:solidFill>
                  <a:schemeClr val="bg1">
                    <a:lumMod val="50000"/>
                  </a:schemeClr>
                </a:solidFill>
                <a:latin typeface="Arial" panose="020B0604020202020204" pitchFamily="34" charset="0"/>
                <a:cs typeface="Arial" panose="020B0604020202020204" pitchFamily="34" charset="0"/>
              </a:rPr>
              <a:t>STEELCASE</a:t>
            </a:r>
            <a:endParaRPr lang="en-US" sz="1200" dirty="0">
              <a:solidFill>
                <a:schemeClr val="bg1">
                  <a:lumMod val="50000"/>
                </a:schemeClr>
              </a:solidFill>
              <a:latin typeface="Arial" panose="020B0604020202020204" pitchFamily="34" charset="0"/>
              <a:cs typeface="Arial" panose="020B0604020202020204" pitchFamily="34" charset="0"/>
            </a:endParaRPr>
          </a:p>
        </p:txBody>
      </p:sp>
      <p:sp>
        <p:nvSpPr>
          <p:cNvPr id="25" name="Rectangle 24"/>
          <p:cNvSpPr/>
          <p:nvPr/>
        </p:nvSpPr>
        <p:spPr>
          <a:xfrm>
            <a:off x="457200" y="261337"/>
            <a:ext cx="5257800" cy="461665"/>
          </a:xfrm>
          <a:prstGeom prst="rect">
            <a:avLst/>
          </a:prstGeom>
        </p:spPr>
        <p:txBody>
          <a:bodyPr wrap="square">
            <a:spAutoFit/>
          </a:bodyPr>
          <a:lstStyle/>
          <a:p>
            <a:r>
              <a:rPr lang="en-US" sz="2400" b="1" dirty="0" err="1" smtClean="0">
                <a:latin typeface="HelveticaNeueCyr-Bold"/>
              </a:rPr>
              <a:t>Casegoods</a:t>
            </a:r>
            <a:endParaRPr lang="en-US" sz="2400" dirty="0"/>
          </a:p>
        </p:txBody>
      </p:sp>
      <p:sp>
        <p:nvSpPr>
          <p:cNvPr id="28" name="TextBox 27"/>
          <p:cNvSpPr txBox="1"/>
          <p:nvPr/>
        </p:nvSpPr>
        <p:spPr>
          <a:xfrm>
            <a:off x="1869670" y="6258580"/>
            <a:ext cx="2018675" cy="461665"/>
          </a:xfrm>
          <a:prstGeom prst="rect">
            <a:avLst/>
          </a:prstGeom>
          <a:noFill/>
        </p:spPr>
        <p:txBody>
          <a:bodyPr wrap="square" rtlCol="0">
            <a:spAutoFit/>
          </a:bodyPr>
          <a:lstStyle/>
          <a:p>
            <a:pPr algn="ctr"/>
            <a:r>
              <a:rPr lang="en-US" sz="1200" dirty="0" smtClean="0">
                <a:solidFill>
                  <a:schemeClr val="bg1">
                    <a:lumMod val="50000"/>
                  </a:schemeClr>
                </a:solidFill>
                <a:latin typeface="Arial" panose="020B0604020202020204" pitchFamily="34" charset="0"/>
                <a:cs typeface="Arial" panose="020B0604020202020204" pitchFamily="34" charset="0"/>
              </a:rPr>
              <a:t>Elective Elements</a:t>
            </a:r>
          </a:p>
          <a:p>
            <a:pPr algn="ctr"/>
            <a:r>
              <a:rPr lang="en-US" sz="1200" dirty="0" smtClean="0">
                <a:solidFill>
                  <a:schemeClr val="bg1">
                    <a:lumMod val="50000"/>
                  </a:schemeClr>
                </a:solidFill>
                <a:latin typeface="Arial" panose="020B0604020202020204" pitchFamily="34" charset="0"/>
                <a:cs typeface="Arial" panose="020B0604020202020204" pitchFamily="34" charset="0"/>
              </a:rPr>
              <a:t>STEELCASE</a:t>
            </a:r>
            <a:endParaRPr lang="en-US" sz="12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8063534" y="6258580"/>
            <a:ext cx="2018675" cy="461665"/>
          </a:xfrm>
          <a:prstGeom prst="rect">
            <a:avLst/>
          </a:prstGeom>
          <a:noFill/>
        </p:spPr>
        <p:txBody>
          <a:bodyPr wrap="square" rtlCol="0">
            <a:spAutoFit/>
          </a:bodyPr>
          <a:lstStyle/>
          <a:p>
            <a:pPr algn="ctr"/>
            <a:r>
              <a:rPr lang="en-US" sz="1200" dirty="0" smtClean="0">
                <a:solidFill>
                  <a:schemeClr val="bg1">
                    <a:lumMod val="50000"/>
                  </a:schemeClr>
                </a:solidFill>
                <a:latin typeface="Arial" panose="020B0604020202020204" pitchFamily="34" charset="0"/>
                <a:cs typeface="Arial" panose="020B0604020202020204" pitchFamily="34" charset="0"/>
              </a:rPr>
              <a:t>Garland</a:t>
            </a:r>
          </a:p>
          <a:p>
            <a:pPr algn="ctr"/>
            <a:r>
              <a:rPr lang="en-US" sz="1200" dirty="0" smtClean="0">
                <a:solidFill>
                  <a:schemeClr val="bg1">
                    <a:lumMod val="50000"/>
                  </a:schemeClr>
                </a:solidFill>
                <a:latin typeface="Arial" panose="020B0604020202020204" pitchFamily="34" charset="0"/>
                <a:cs typeface="Arial" panose="020B0604020202020204" pitchFamily="34" charset="0"/>
              </a:rPr>
              <a:t>STEELCASE</a:t>
            </a:r>
            <a:endParaRPr lang="en-US" sz="1200" dirty="0">
              <a:solidFill>
                <a:schemeClr val="bg1">
                  <a:lumMod val="50000"/>
                </a:schemeClr>
              </a:solidFill>
              <a:latin typeface="Arial" panose="020B0604020202020204" pitchFamily="34" charset="0"/>
              <a:cs typeface="Arial" panose="020B0604020202020204" pitchFamily="34" charset="0"/>
            </a:endParaRPr>
          </a:p>
        </p:txBody>
      </p:sp>
      <p:pic>
        <p:nvPicPr>
          <p:cNvPr id="11266" name="Picture 2" descr="https://images.steelcase.com/image/upload/v1425658224/www.steelcase.com/13-000606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910" b="5534"/>
          <a:stretch/>
        </p:blipFill>
        <p:spPr bwMode="auto">
          <a:xfrm>
            <a:off x="946230" y="972800"/>
            <a:ext cx="3931920" cy="237553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images.steelcase.com/image/upload/v1417529461/www.steelcase.com/12-00055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9591" y="972800"/>
            <a:ext cx="422656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s://images.steelcase.com/image/upload/v1418909307/www.steelcase.com/08-000026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9591" y="3881140"/>
            <a:ext cx="422656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s://images.steelcase.com/image/upload/v1421283158/www.steelcase.com/14-000318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218"/>
          <a:stretch/>
        </p:blipFill>
        <p:spPr bwMode="auto">
          <a:xfrm>
            <a:off x="914400" y="3870960"/>
            <a:ext cx="3963750" cy="237744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flipV="1">
            <a:off x="610586" y="803141"/>
            <a:ext cx="1523014" cy="21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1162385" y="667786"/>
            <a:ext cx="419416" cy="246614"/>
          </a:xfrm>
          <a:prstGeom prst="rect">
            <a:avLst/>
          </a:prstGeom>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18" name="Straight Connector 17"/>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6565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latin typeface="HelveticaNeueCyr-Bold"/>
              </a:rPr>
              <a:t>Storage</a:t>
            </a:r>
            <a:endParaRPr lang="en-US" sz="2400" dirty="0"/>
          </a:p>
        </p:txBody>
      </p:sp>
      <p:sp>
        <p:nvSpPr>
          <p:cNvPr id="7" name="TextBox 6"/>
          <p:cNvSpPr txBox="1"/>
          <p:nvPr/>
        </p:nvSpPr>
        <p:spPr>
          <a:xfrm>
            <a:off x="1732423" y="2964517"/>
            <a:ext cx="2018675" cy="738664"/>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ShareIt</a:t>
            </a:r>
            <a:r>
              <a:rPr lang="en-US" sz="1400" dirty="0" smtClean="0">
                <a:solidFill>
                  <a:schemeClr val="bg1">
                    <a:lumMod val="50000"/>
                  </a:schemeClr>
                </a:solidFill>
                <a:latin typeface="Arial" panose="020B0604020202020204" pitchFamily="34" charset="0"/>
                <a:cs typeface="Arial" panose="020B0604020202020204" pitchFamily="34" charset="0"/>
              </a:rPr>
              <a:t> Collection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5372412" y="296451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ShareIt</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2" name="TextBox 11"/>
          <p:cNvSpPr txBox="1"/>
          <p:nvPr/>
        </p:nvSpPr>
        <p:spPr>
          <a:xfrm>
            <a:off x="7730612" y="297488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Volumart</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1732422" y="578724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Universal Lockers</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9906000"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Universal</a:t>
            </a:r>
            <a:endParaRPr lang="en-US" sz="1400" b="1"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8434" name="Picture 2" descr="https://steelcase-res.cloudinary.com/image/upload/v1519990896/www.steelcase.com/eu-en/2018/03/02/18-010160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98" t="19445" r="1627" b="8334"/>
          <a:stretch/>
        </p:blipFill>
        <p:spPr bwMode="auto">
          <a:xfrm>
            <a:off x="379561" y="991158"/>
            <a:ext cx="4724401"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s://images.steelcase.com/image/upload/v1464782658/www.steelcase.com/eu-en/2016/06/01/C539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496" t="19445" r="14670" b="8334"/>
          <a:stretch/>
        </p:blipFill>
        <p:spPr bwMode="auto">
          <a:xfrm>
            <a:off x="5284469" y="1286326"/>
            <a:ext cx="2194560" cy="1678191"/>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s://images.steelcase.com/image/upload/v1464606675/www.steelcase.com/eu-es/2016/05/30/B5480_0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747" t="8333" r="20920" b="2778"/>
          <a:stretch/>
        </p:blipFill>
        <p:spPr bwMode="auto">
          <a:xfrm>
            <a:off x="7939848" y="1135717"/>
            <a:ext cx="160020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https://steelcase-res.cloudinary.com/image/upload/v1524212466/www.steelcase.com/eu-en/2018/04/20/18-010172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33" t="16666" r="8333" b="16667"/>
          <a:stretch/>
        </p:blipFill>
        <p:spPr bwMode="auto">
          <a:xfrm>
            <a:off x="1004894" y="3703181"/>
            <a:ext cx="3474720" cy="2084831"/>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https://images.steelcase.com/image/upload/v1420033712/www.steelcase.com/eu-en/C562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830" t="22222" r="25087" b="8333"/>
          <a:stretch/>
        </p:blipFill>
        <p:spPr bwMode="auto">
          <a:xfrm>
            <a:off x="5162236" y="3882245"/>
            <a:ext cx="1905001" cy="19050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5105400" y="578724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High Density Storage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8444" name="Picture 12" descr="https://images.steelcase.com/image/upload/v1422536686/www.steelcase.com/eu-en/C6675_1600x1200_20150129-14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997" t="19445" r="27170" b="8334"/>
          <a:stretch/>
        </p:blipFill>
        <p:spPr bwMode="auto">
          <a:xfrm>
            <a:off x="10183817" y="1230079"/>
            <a:ext cx="1463040" cy="172904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7478751" y="578724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Implicit</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3" name="TextBox 32"/>
          <p:cNvSpPr txBox="1"/>
          <p:nvPr/>
        </p:nvSpPr>
        <p:spPr>
          <a:xfrm>
            <a:off x="9654139" y="578724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Moby</a:t>
            </a:r>
            <a:endParaRPr lang="en-US" sz="1400" b="1"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8448" name="Picture 16" descr="https://images.steelcase.com/image/upload/v1420556010/www.steelcase.com/eu-en/B6120_1600x1200_20150106-15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412" t="16666" r="10454" b="19444"/>
          <a:stretch/>
        </p:blipFill>
        <p:spPr bwMode="auto">
          <a:xfrm>
            <a:off x="9482275" y="4403611"/>
            <a:ext cx="2286000" cy="1383634"/>
          </a:xfrm>
          <a:prstGeom prst="rect">
            <a:avLst/>
          </a:prstGeom>
          <a:noFill/>
          <a:extLst>
            <a:ext uri="{909E8E84-426E-40DD-AFC4-6F175D3DCCD1}">
              <a14:hiddenFill xmlns:a14="http://schemas.microsoft.com/office/drawing/2010/main">
                <a:solidFill>
                  <a:srgbClr val="FFFFFF"/>
                </a:solidFill>
              </a14:hiddenFill>
            </a:ext>
          </a:extLst>
        </p:spPr>
      </p:pic>
      <p:pic>
        <p:nvPicPr>
          <p:cNvPr id="18450" name="Picture 18" descr="https://images.steelcase.com/image/upload/v1420039411/www.steelcase.com/eu-en/C6367.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372" t="5555" r="23503"/>
          <a:stretch/>
        </p:blipFill>
        <p:spPr bwMode="auto">
          <a:xfrm>
            <a:off x="7476137" y="3958445"/>
            <a:ext cx="1828800" cy="182880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a:xfrm>
            <a:off x="457200" y="842665"/>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795186" y="754079"/>
            <a:ext cx="419416" cy="246614"/>
          </a:xfrm>
          <a:prstGeom prst="rect">
            <a:avLst/>
          </a:prstGeom>
        </p:spPr>
      </p:pic>
      <p:pic>
        <p:nvPicPr>
          <p:cNvPr id="22" name="Picture 21"/>
          <p:cNvPicPr>
            <a:picLocks noChangeAspect="1"/>
          </p:cNvPicPr>
          <p:nvPr/>
        </p:nvPicPr>
        <p:blipFill rotWithShape="1">
          <a:blip r:embed="rId12"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pic>
        <p:nvPicPr>
          <p:cNvPr id="23" name="Picture 22"/>
          <p:cNvPicPr>
            <a:picLocks noChangeAspect="1"/>
          </p:cNvPicPr>
          <p:nvPr/>
        </p:nvPicPr>
        <p:blipFill rotWithShape="1">
          <a:blip r:embed="rId13"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24" name="Straight Connector 23"/>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06562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1" t="22765" r="379" b="2491"/>
          <a:stretch/>
        </p:blipFill>
        <p:spPr>
          <a:xfrm rot="21600000">
            <a:off x="0" y="0"/>
            <a:ext cx="12192000" cy="6858000"/>
          </a:xfrm>
          <a:prstGeom prst="rect">
            <a:avLst/>
          </a:prstGeom>
        </p:spPr>
      </p:pic>
      <p:sp>
        <p:nvSpPr>
          <p:cNvPr id="3" name="TextBox 2"/>
          <p:cNvSpPr txBox="1"/>
          <p:nvPr/>
        </p:nvSpPr>
        <p:spPr>
          <a:xfrm>
            <a:off x="217098" y="1828800"/>
            <a:ext cx="3135702" cy="3046988"/>
          </a:xfrm>
          <a:prstGeom prst="rect">
            <a:avLst/>
          </a:prstGeom>
          <a:noFill/>
        </p:spPr>
        <p:txBody>
          <a:bodyPr wrap="square" rtlCol="0">
            <a:spAutoFit/>
          </a:bodyPr>
          <a:lstStyle/>
          <a:p>
            <a:pPr algn="just"/>
            <a:r>
              <a:rPr lang="en-US" sz="1600" dirty="0">
                <a:latin typeface="HelveticaNeueCyr-Light"/>
                <a:cs typeface="Arial" panose="020B0604020202020204" pitchFamily="34" charset="0"/>
              </a:rPr>
              <a:t>Whether it’s a </a:t>
            </a:r>
            <a:r>
              <a:rPr lang="en-US" sz="1600" dirty="0" smtClean="0">
                <a:latin typeface="HelveticaNeueCyr-Light"/>
                <a:cs typeface="Arial" panose="020B0604020202020204" pitchFamily="34" charset="0"/>
              </a:rPr>
              <a:t>new </a:t>
            </a:r>
            <a:r>
              <a:rPr lang="en-US" sz="1600" b="1" dirty="0">
                <a:latin typeface="HelveticaNeueCyr-Light"/>
                <a:cs typeface="Arial" panose="020B0604020202020204" pitchFamily="34" charset="0"/>
              </a:rPr>
              <a:t>office</a:t>
            </a:r>
            <a:r>
              <a:rPr lang="en-US" sz="1600" dirty="0">
                <a:latin typeface="HelveticaNeueCyr-Light"/>
                <a:cs typeface="Arial" panose="020B0604020202020204" pitchFamily="34" charset="0"/>
              </a:rPr>
              <a:t> in Dubai Media City designed to spark the team’s creativity, a </a:t>
            </a:r>
            <a:r>
              <a:rPr lang="en-US" sz="1600" dirty="0" smtClean="0">
                <a:latin typeface="HelveticaNeueCyr-Light"/>
                <a:cs typeface="Arial" panose="020B0604020202020204" pitchFamily="34" charset="0"/>
              </a:rPr>
              <a:t>boutique </a:t>
            </a:r>
            <a:r>
              <a:rPr lang="en-US" sz="1600" b="1" dirty="0">
                <a:latin typeface="HelveticaNeueCyr-Light"/>
                <a:cs typeface="Arial" panose="020B0604020202020204" pitchFamily="34" charset="0"/>
              </a:rPr>
              <a:t>hotel</a:t>
            </a:r>
            <a:r>
              <a:rPr lang="en-US" sz="1600" dirty="0">
                <a:latin typeface="HelveticaNeueCyr-Light"/>
                <a:cs typeface="Arial" panose="020B0604020202020204" pitchFamily="34" charset="0"/>
              </a:rPr>
              <a:t> in Fujairah that has a story to </a:t>
            </a:r>
            <a:r>
              <a:rPr lang="en-US" sz="1600" dirty="0" smtClean="0">
                <a:latin typeface="HelveticaNeueCyr-Light"/>
                <a:cs typeface="Arial" panose="020B0604020202020204" pitchFamily="34" charset="0"/>
              </a:rPr>
              <a:t>tell, a smart </a:t>
            </a:r>
            <a:r>
              <a:rPr lang="en-US" sz="1600" b="1" dirty="0">
                <a:latin typeface="HelveticaNeueCyr-Light"/>
                <a:cs typeface="Arial" panose="020B0604020202020204" pitchFamily="34" charset="0"/>
              </a:rPr>
              <a:t>school</a:t>
            </a:r>
            <a:r>
              <a:rPr lang="en-US" sz="1600" dirty="0">
                <a:latin typeface="HelveticaNeueCyr-Light"/>
                <a:cs typeface="Arial" panose="020B0604020202020204" pitchFamily="34" charset="0"/>
              </a:rPr>
              <a:t> in Sharjah designed to boost the kids’ </a:t>
            </a:r>
            <a:r>
              <a:rPr lang="en-US" sz="1600" dirty="0" smtClean="0">
                <a:latin typeface="HelveticaNeueCyr-Light"/>
                <a:cs typeface="Arial" panose="020B0604020202020204" pitchFamily="34" charset="0"/>
              </a:rPr>
              <a:t>curiosity or a </a:t>
            </a:r>
            <a:r>
              <a:rPr lang="en-US" sz="1600" b="1" dirty="0" smtClean="0">
                <a:latin typeface="HelveticaNeueCyr-Light"/>
                <a:cs typeface="Arial" panose="020B0604020202020204" pitchFamily="34" charset="0"/>
              </a:rPr>
              <a:t>clinic</a:t>
            </a:r>
            <a:r>
              <a:rPr lang="en-US" sz="1600" dirty="0" smtClean="0">
                <a:latin typeface="HelveticaNeueCyr-Light"/>
                <a:cs typeface="Arial" panose="020B0604020202020204" pitchFamily="34" charset="0"/>
              </a:rPr>
              <a:t> </a:t>
            </a:r>
            <a:r>
              <a:rPr lang="en-US" sz="1600" dirty="0">
                <a:latin typeface="HelveticaNeueCyr-Light"/>
                <a:cs typeface="Arial" panose="020B0604020202020204" pitchFamily="34" charset="0"/>
              </a:rPr>
              <a:t>in Abu Dhabi designed to truly foster well-being </a:t>
            </a:r>
            <a:endParaRPr lang="en-US" sz="1600" dirty="0" smtClean="0">
              <a:latin typeface="HelveticaNeueCyr-Light"/>
              <a:cs typeface="Arial" panose="020B0604020202020204" pitchFamily="34" charset="0"/>
            </a:endParaRPr>
          </a:p>
          <a:p>
            <a:endParaRPr lang="en-US" sz="1600" b="1" dirty="0">
              <a:latin typeface="HelveticaNeueCyr-Light"/>
              <a:cs typeface="Arial" panose="020B0604020202020204" pitchFamily="34" charset="0"/>
            </a:endParaRPr>
          </a:p>
          <a:p>
            <a:endParaRPr lang="en-US" sz="1600" b="1" dirty="0" smtClean="0">
              <a:latin typeface="HelveticaNeueCyr-Light"/>
              <a:cs typeface="Arial" panose="020B0604020202020204" pitchFamily="34" charset="0"/>
            </a:endParaRPr>
          </a:p>
          <a:p>
            <a:r>
              <a:rPr lang="en-US" sz="1600" b="1" dirty="0" smtClean="0">
                <a:latin typeface="HelveticaNeueCyr-Light"/>
                <a:cs typeface="Arial" panose="020B0604020202020204" pitchFamily="34" charset="0"/>
              </a:rPr>
              <a:t>We’ve </a:t>
            </a:r>
            <a:r>
              <a:rPr lang="en-US" sz="1600" b="1" dirty="0">
                <a:latin typeface="HelveticaNeueCyr-Light"/>
                <a:cs typeface="Arial" panose="020B0604020202020204" pitchFamily="34" charset="0"/>
              </a:rPr>
              <a:t>got you covered.</a:t>
            </a:r>
            <a:endParaRPr lang="en-US" sz="1600" dirty="0">
              <a:latin typeface="HelveticaNeueCyr-Light"/>
              <a:cs typeface="Arial" panose="020B0604020202020204" pitchFamily="34" charset="0"/>
            </a:endParaRPr>
          </a:p>
        </p:txBody>
      </p:sp>
      <p:sp>
        <p:nvSpPr>
          <p:cNvPr id="4" name="TextBox 3"/>
          <p:cNvSpPr txBox="1"/>
          <p:nvPr/>
        </p:nvSpPr>
        <p:spPr>
          <a:xfrm>
            <a:off x="217098" y="654903"/>
            <a:ext cx="4038600" cy="830997"/>
          </a:xfrm>
          <a:prstGeom prst="rect">
            <a:avLst/>
          </a:prstGeom>
          <a:noFill/>
        </p:spPr>
        <p:txBody>
          <a:bodyPr wrap="square" rtlCol="0">
            <a:spAutoFit/>
          </a:bodyPr>
          <a:lstStyle/>
          <a:p>
            <a:r>
              <a:rPr lang="en-US" sz="4800" b="1" dirty="0" smtClean="0">
                <a:latin typeface="Arial" panose="020B0604020202020204" pitchFamily="34" charset="0"/>
                <a:cs typeface="Arial" panose="020B0604020202020204" pitchFamily="34" charset="0"/>
              </a:rPr>
              <a:t>OUR STORY</a:t>
            </a:r>
            <a:endParaRPr lang="en-US" sz="4800" b="1" dirty="0">
              <a:latin typeface="Arial" panose="020B0604020202020204" pitchFamily="34" charset="0"/>
              <a:cs typeface="Arial" panose="020B0604020202020204" pitchFamily="34" charset="0"/>
            </a:endParaRPr>
          </a:p>
        </p:txBody>
      </p:sp>
      <p:sp>
        <p:nvSpPr>
          <p:cNvPr id="12" name="TextBox 11"/>
          <p:cNvSpPr txBox="1"/>
          <p:nvPr/>
        </p:nvSpPr>
        <p:spPr>
          <a:xfrm>
            <a:off x="9525000" y="6553200"/>
            <a:ext cx="2567796" cy="253916"/>
          </a:xfrm>
          <a:prstGeom prst="rect">
            <a:avLst/>
          </a:prstGeom>
          <a:noFill/>
        </p:spPr>
        <p:txBody>
          <a:bodyPr wrap="square" rtlCol="0">
            <a:spAutoFit/>
          </a:bodyPr>
          <a:lstStyle/>
          <a:p>
            <a:pPr algn="r">
              <a:spcBef>
                <a:spcPts val="300"/>
              </a:spcBef>
              <a:spcAft>
                <a:spcPts val="300"/>
              </a:spcAft>
            </a:pPr>
            <a:r>
              <a:rPr lang="en-US" sz="1050" b="1" i="1" dirty="0" smtClean="0">
                <a:solidFill>
                  <a:schemeClr val="bg1"/>
                </a:solidFill>
                <a:latin typeface="HelveticaNeueCyr-Light"/>
                <a:cs typeface="Arial" panose="020B0604020202020204" pitchFamily="34" charset="0"/>
              </a:rPr>
              <a:t>Between Sofa from </a:t>
            </a:r>
            <a:r>
              <a:rPr lang="en-US" sz="1050" b="1" i="1" dirty="0" err="1" smtClean="0">
                <a:solidFill>
                  <a:schemeClr val="bg1"/>
                </a:solidFill>
                <a:latin typeface="HelveticaNeueCyr-Light"/>
                <a:cs typeface="Arial" panose="020B0604020202020204" pitchFamily="34" charset="0"/>
              </a:rPr>
              <a:t>Bolia</a:t>
            </a:r>
            <a:r>
              <a:rPr lang="en-US" sz="1050" b="1" i="1" dirty="0" smtClean="0">
                <a:solidFill>
                  <a:schemeClr val="bg1"/>
                </a:solidFill>
                <a:latin typeface="HelveticaNeueCyr-Light"/>
                <a:cs typeface="Arial" panose="020B0604020202020204" pitchFamily="34" charset="0"/>
              </a:rPr>
              <a:t> | Steelcase</a:t>
            </a:r>
            <a:endParaRPr lang="en-US" sz="1050" b="1" i="1" dirty="0">
              <a:solidFill>
                <a:schemeClr val="bg1"/>
              </a:solidFill>
              <a:latin typeface="HelveticaNeueCyr-Light"/>
              <a:cs typeface="Arial" panose="020B0604020202020204" pitchFamily="34" charset="0"/>
            </a:endParaRPr>
          </a:p>
        </p:txBody>
      </p:sp>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b="32889"/>
          <a:stretch/>
        </p:blipFill>
        <p:spPr>
          <a:xfrm>
            <a:off x="237226" y="6019800"/>
            <a:ext cx="1595529" cy="533400"/>
          </a:xfrm>
          <a:prstGeom prst="rect">
            <a:avLst/>
          </a:prstGeom>
        </p:spPr>
      </p:pic>
      <p:cxnSp>
        <p:nvCxnSpPr>
          <p:cNvPr id="10" name="Straight Connector 9"/>
          <p:cNvCxnSpPr/>
          <p:nvPr/>
        </p:nvCxnSpPr>
        <p:spPr>
          <a:xfrm>
            <a:off x="381000" y="1524000"/>
            <a:ext cx="14316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09800" y="1524000"/>
            <a:ext cx="15949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Mark x1="15693" y1="46715" x2="15693" y2="46715"/>
                        <a14:backgroundMark x1="17883" y1="46715" x2="17883" y2="46715"/>
                        <a14:backgroundMark x1="25912" y1="58394" x2="25912" y2="58394"/>
                        <a14:backgroundMark x1="23723" y1="62774" x2="23723" y2="62774"/>
                        <a14:backgroundMark x1="21168" y1="64964" x2="21168" y2="64964"/>
                        <a14:backgroundMark x1="25547" y1="65693" x2="25547" y2="65693"/>
                        <a14:backgroundMark x1="27372" y1="65693" x2="27372" y2="65693"/>
                        <a14:backgroundMark x1="23723" y1="66423" x2="23723" y2="66423"/>
                        <a14:backgroundMark x1="7664" y1="63504" x2="7664" y2="63504"/>
                        <a14:backgroundMark x1="10949" y1="63504" x2="10949" y2="63504"/>
                      </a14:backgroundRemoval>
                    </a14:imgEffect>
                  </a14:imgLayer>
                </a14:imgProps>
              </a:ext>
              <a:ext uri="{28A0092B-C50C-407E-A947-70E740481C1C}">
                <a14:useLocalDpi xmlns:a14="http://schemas.microsoft.com/office/drawing/2010/main" val="0"/>
              </a:ext>
            </a:extLst>
          </a:blip>
          <a:srcRect t="26845" r="71836" b="32889"/>
          <a:stretch/>
        </p:blipFill>
        <p:spPr>
          <a:xfrm>
            <a:off x="1812626" y="1409699"/>
            <a:ext cx="320974" cy="228600"/>
          </a:xfrm>
          <a:prstGeom prst="rect">
            <a:avLst/>
          </a:prstGeom>
        </p:spPr>
      </p:pic>
    </p:spTree>
    <p:extLst>
      <p:ext uri="{BB962C8B-B14F-4D97-AF65-F5344CB8AC3E}">
        <p14:creationId xmlns:p14="http://schemas.microsoft.com/office/powerpoint/2010/main" val="35926370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latin typeface="HelveticaNeueCyr-Bold"/>
              </a:rPr>
              <a:t>Chairs</a:t>
            </a:r>
            <a:endParaRPr lang="en-US" sz="2400" dirty="0"/>
          </a:p>
        </p:txBody>
      </p:sp>
      <p:sp>
        <p:nvSpPr>
          <p:cNvPr id="7" name="TextBox 6"/>
          <p:cNvSpPr txBox="1"/>
          <p:nvPr/>
        </p:nvSpPr>
        <p:spPr>
          <a:xfrm>
            <a:off x="379561" y="2964466"/>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Series 1</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2857500" y="294642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Gesture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5085039" y="2965238"/>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Please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2" name="TextBox 11"/>
          <p:cNvSpPr txBox="1"/>
          <p:nvPr/>
        </p:nvSpPr>
        <p:spPr>
          <a:xfrm>
            <a:off x="7730612"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Think</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990600" y="57300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Amia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3733800" y="573167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Reply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6780085" y="570200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Cobi</a:t>
            </a:r>
            <a:r>
              <a:rPr lang="en-US" sz="1400" b="1" dirty="0" smtClean="0">
                <a:solidFill>
                  <a:schemeClr val="bg1">
                    <a:lumMod val="50000"/>
                  </a:schemeClr>
                </a:solidFill>
                <a:latin typeface="Arial" panose="020B0604020202020204" pitchFamily="34" charset="0"/>
                <a:cs typeface="Arial" panose="020B0604020202020204" pitchFamily="34" charset="0"/>
              </a:rPr>
              <a:t>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9157613" y="571699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Qivi</a:t>
            </a:r>
            <a:r>
              <a:rPr lang="en-US" sz="1400" dirty="0" smtClean="0">
                <a:solidFill>
                  <a:schemeClr val="bg1">
                    <a:lumMod val="50000"/>
                  </a:schemeClr>
                </a:solidFill>
                <a:latin typeface="Arial" panose="020B0604020202020204" pitchFamily="34" charset="0"/>
                <a:cs typeface="Arial" panose="020B0604020202020204" pitchFamily="34" charset="0"/>
              </a:rPr>
              <a:t>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9906000"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Leap</a:t>
            </a:r>
            <a:r>
              <a:rPr lang="en-US" sz="1400" b="1" dirty="0" smtClean="0">
                <a:solidFill>
                  <a:schemeClr val="bg1">
                    <a:lumMod val="50000"/>
                  </a:schemeClr>
                </a:solidFill>
                <a:latin typeface="Arial" panose="020B0604020202020204" pitchFamily="34" charset="0"/>
                <a:cs typeface="Arial" panose="020B0604020202020204" pitchFamily="34" charset="0"/>
              </a:rPr>
              <a:t>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028" name="Picture 4" descr="Image result for steelcase series 1"/>
          <p:cNvPicPr>
            <a:picLocks noChangeAspect="1" noChangeArrowheads="1"/>
          </p:cNvPicPr>
          <p:nvPr/>
        </p:nvPicPr>
        <p:blipFill rotWithShape="1">
          <a:blip r:embed="rId2">
            <a:extLst>
              <a:ext uri="{28A0092B-C50C-407E-A947-70E740481C1C}">
                <a14:useLocalDpi xmlns:a14="http://schemas.microsoft.com/office/drawing/2010/main" val="0"/>
              </a:ext>
            </a:extLst>
          </a:blip>
          <a:srcRect l="20312" t="6250" r="23438" b="14063"/>
          <a:stretch/>
        </p:blipFill>
        <p:spPr bwMode="auto">
          <a:xfrm>
            <a:off x="748819" y="1090235"/>
            <a:ext cx="1280160" cy="18135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reallycoolchairs.com/wp-content/uploads/2016/08/steelcase-gesture-chair-3.jpg"/>
          <p:cNvPicPr>
            <a:picLocks noChangeAspect="1" noChangeArrowheads="1"/>
          </p:cNvPicPr>
          <p:nvPr/>
        </p:nvPicPr>
        <p:blipFill rotWithShape="1">
          <a:blip r:embed="rId3">
            <a:extLst>
              <a:ext uri="{28A0092B-C50C-407E-A947-70E740481C1C}">
                <a14:useLocalDpi xmlns:a14="http://schemas.microsoft.com/office/drawing/2010/main" val="0"/>
              </a:ext>
            </a:extLst>
          </a:blip>
          <a:srcRect l="6131" t="6400" r="63032" b="4001"/>
          <a:stretch/>
        </p:blipFill>
        <p:spPr bwMode="auto">
          <a:xfrm>
            <a:off x="3295337" y="1074993"/>
            <a:ext cx="1188720" cy="19019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steelcase pleas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444" r="22222"/>
          <a:stretch/>
        </p:blipFill>
        <p:spPr bwMode="auto">
          <a:xfrm>
            <a:off x="5497239" y="1007066"/>
            <a:ext cx="1188720" cy="20378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lated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952" r="16381"/>
          <a:stretch/>
        </p:blipFill>
        <p:spPr bwMode="auto">
          <a:xfrm>
            <a:off x="8130348" y="1161791"/>
            <a:ext cx="121920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lated imag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277" t="10666" r="24056" b="5333"/>
          <a:stretch/>
        </p:blipFill>
        <p:spPr bwMode="auto">
          <a:xfrm>
            <a:off x="10320977" y="1045945"/>
            <a:ext cx="1188720" cy="197077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store.steelcase.com/media/catalog/product/cache/1/small_image/512x/9df78eab33525d08d6e5fb8d27136e95/a/m/amia_hero_0717.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47" t="4200" r="18815" b="5175"/>
          <a:stretch/>
        </p:blipFill>
        <p:spPr bwMode="auto">
          <a:xfrm>
            <a:off x="1385081" y="3873201"/>
            <a:ext cx="122971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www.huntsoffice.co.uk/images/steelcase-reply-mesh-chairs-p494-2125_image.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945" t="10666" r="22722" b="9333"/>
          <a:stretch/>
        </p:blipFill>
        <p:spPr bwMode="auto">
          <a:xfrm>
            <a:off x="4133537" y="3868719"/>
            <a:ext cx="1219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archive.cooperhewitt.org/why-design-now/exhibitions.cooperhewitt.org/Why-Design-Now/images/50.jpg"/>
          <p:cNvPicPr>
            <a:picLocks noChangeAspect="1" noChangeArrowheads="1"/>
          </p:cNvPicPr>
          <p:nvPr/>
        </p:nvPicPr>
        <p:blipFill rotWithShape="1">
          <a:blip r:embed="rId9">
            <a:extLst>
              <a:ext uri="{28A0092B-C50C-407E-A947-70E740481C1C}">
                <a14:useLocalDpi xmlns:a14="http://schemas.microsoft.com/office/drawing/2010/main" val="0"/>
              </a:ext>
            </a:extLst>
          </a:blip>
          <a:srcRect l="15655" t="6400" r="52917" b="4001"/>
          <a:stretch/>
        </p:blipFill>
        <p:spPr bwMode="auto">
          <a:xfrm>
            <a:off x="6919423" y="3873201"/>
            <a:ext cx="143691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cdn.stylepark.com/articles/QiVi-6.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5704" t="7899" r="28386" b="4600"/>
          <a:stretch/>
        </p:blipFill>
        <p:spPr bwMode="auto">
          <a:xfrm>
            <a:off x="9471039" y="3901262"/>
            <a:ext cx="1393373" cy="1828800"/>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p:cNvCxnSpPr/>
          <p:nvPr/>
        </p:nvCxnSpPr>
        <p:spPr>
          <a:xfrm>
            <a:off x="445246" y="914401"/>
            <a:ext cx="939835" cy="57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705455" y="764317"/>
            <a:ext cx="419416" cy="246614"/>
          </a:xfrm>
          <a:prstGeom prst="rect">
            <a:avLst/>
          </a:prstGeom>
        </p:spPr>
      </p:pic>
      <p:pic>
        <p:nvPicPr>
          <p:cNvPr id="24" name="Picture 23"/>
          <p:cNvPicPr>
            <a:picLocks noChangeAspect="1"/>
          </p:cNvPicPr>
          <p:nvPr/>
        </p:nvPicPr>
        <p:blipFill rotWithShape="1">
          <a:blip r:embed="rId13"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pic>
        <p:nvPicPr>
          <p:cNvPr id="25" name="Picture 24"/>
          <p:cNvPicPr>
            <a:picLocks noChangeAspect="1"/>
          </p:cNvPicPr>
          <p:nvPr/>
        </p:nvPicPr>
        <p:blipFill rotWithShape="1">
          <a:blip r:embed="rId14"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26" name="Straight Connector 25"/>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1704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9561" y="2964466"/>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Node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2857500" y="294642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Buoy</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5372412" y="296451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i2i</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2" name="TextBox 11"/>
          <p:cNvSpPr txBox="1"/>
          <p:nvPr/>
        </p:nvSpPr>
        <p:spPr>
          <a:xfrm>
            <a:off x="7730612"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Shortcut</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990600" y="57300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Siento</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3733800" y="573167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Chord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6780085" y="5702001"/>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Bindu</a:t>
            </a:r>
            <a:endParaRPr lang="en-US" sz="1400" b="1"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9157613" y="571699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Crew</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9906000"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Criterion</a:t>
            </a:r>
            <a:r>
              <a:rPr lang="en-US" sz="1400" b="1" dirty="0" smtClean="0">
                <a:solidFill>
                  <a:schemeClr val="bg1">
                    <a:lumMod val="50000"/>
                  </a:schemeClr>
                </a:solidFill>
                <a:latin typeface="Arial" panose="020B0604020202020204" pitchFamily="34" charset="0"/>
                <a:cs typeface="Arial" panose="020B0604020202020204" pitchFamily="34" charset="0"/>
              </a:rPr>
              <a:t>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054" name="Picture 6" descr="http://lmms.info/wp-content/uploads/2016/12/steelcase-node-chairs-for-amazing-steelcase-node-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926" t="1174" r="25620"/>
          <a:stretch/>
        </p:blipFill>
        <p:spPr bwMode="auto">
          <a:xfrm>
            <a:off x="588798" y="1117627"/>
            <a:ext cx="1600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5423" t="12939" r="4167" b="8911"/>
          <a:stretch/>
        </p:blipFill>
        <p:spPr bwMode="auto">
          <a:xfrm>
            <a:off x="2632397" y="1416743"/>
            <a:ext cx="2468880" cy="14214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steelcase i2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704" t="12067" r="22648" b="8767"/>
          <a:stretch/>
        </p:blipFill>
        <p:spPr bwMode="auto">
          <a:xfrm>
            <a:off x="5517846" y="1213082"/>
            <a:ext cx="173254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steelcase-res.cloudinary.com/image/upload/c_fill,dpr_auto,q_70,h_212,w_285/v1523575582/www.steelcase.com/2018/04/12/18-0100319.jpg"/>
          <p:cNvPicPr>
            <a:picLocks noChangeAspect="1" noChangeArrowheads="1"/>
          </p:cNvPicPr>
          <p:nvPr/>
        </p:nvPicPr>
        <p:blipFill rotWithShape="1">
          <a:blip r:embed="rId5">
            <a:extLst>
              <a:ext uri="{28A0092B-C50C-407E-A947-70E740481C1C}">
                <a14:useLocalDpi xmlns:a14="http://schemas.microsoft.com/office/drawing/2010/main" val="0"/>
              </a:ext>
            </a:extLst>
          </a:blip>
          <a:srcRect l="11111" r="21521"/>
          <a:stretch/>
        </p:blipFill>
        <p:spPr bwMode="auto">
          <a:xfrm>
            <a:off x="7730612" y="1161050"/>
            <a:ext cx="165627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steelcase siento"/>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183" t="5242" r="33634" b="3155"/>
          <a:stretch/>
        </p:blipFill>
        <p:spPr bwMode="auto">
          <a:xfrm>
            <a:off x="1379933" y="3861812"/>
            <a:ext cx="126796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images-na.ssl-images-amazon.com/images/I/41OA4FeQVaL._SX425_.jpg"/>
          <p:cNvPicPr>
            <a:picLocks noChangeAspect="1" noChangeArrowheads="1"/>
          </p:cNvPicPr>
          <p:nvPr/>
        </p:nvPicPr>
        <p:blipFill rotWithShape="1">
          <a:blip r:embed="rId7">
            <a:extLst>
              <a:ext uri="{28A0092B-C50C-407E-A947-70E740481C1C}">
                <a14:useLocalDpi xmlns:a14="http://schemas.microsoft.com/office/drawing/2010/main" val="0"/>
              </a:ext>
            </a:extLst>
          </a:blip>
          <a:srcRect l="14980" r="15372"/>
          <a:stretch/>
        </p:blipFill>
        <p:spPr bwMode="auto">
          <a:xfrm>
            <a:off x="10278484" y="1117627"/>
            <a:ext cx="127370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steelcase chord"/>
          <p:cNvPicPr>
            <a:picLocks noChangeAspect="1" noChangeArrowheads="1"/>
          </p:cNvPicPr>
          <p:nvPr/>
        </p:nvPicPr>
        <p:blipFill rotWithShape="1">
          <a:blip r:embed="rId8">
            <a:extLst>
              <a:ext uri="{28A0092B-C50C-407E-A947-70E740481C1C}">
                <a14:useLocalDpi xmlns:a14="http://schemas.microsoft.com/office/drawing/2010/main" val="0"/>
              </a:ext>
            </a:extLst>
          </a:blip>
          <a:srcRect l="25043" t="6098" r="26789" b="1917"/>
          <a:stretch/>
        </p:blipFill>
        <p:spPr bwMode="auto">
          <a:xfrm>
            <a:off x="4065294" y="3901262"/>
            <a:ext cx="127461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steelcase bindu"/>
          <p:cNvPicPr>
            <a:picLocks noChangeAspect="1" noChangeArrowheads="1"/>
          </p:cNvPicPr>
          <p:nvPr/>
        </p:nvPicPr>
        <p:blipFill rotWithShape="1">
          <a:blip r:embed="rId9">
            <a:extLst>
              <a:ext uri="{28A0092B-C50C-407E-A947-70E740481C1C}">
                <a14:useLocalDpi xmlns:a14="http://schemas.microsoft.com/office/drawing/2010/main" val="0"/>
              </a:ext>
            </a:extLst>
          </a:blip>
          <a:srcRect l="25146" r="21521"/>
          <a:stretch/>
        </p:blipFill>
        <p:spPr bwMode="auto">
          <a:xfrm>
            <a:off x="7133815" y="3905744"/>
            <a:ext cx="131121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steelcase crew"/>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2209" t="4886" r="32952" b="3512"/>
          <a:stretch/>
        </p:blipFill>
        <p:spPr bwMode="auto">
          <a:xfrm>
            <a:off x="9520774" y="3861812"/>
            <a:ext cx="129235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rotWithShape="1">
          <a:blip r:embed="rId11"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pic>
        <p:nvPicPr>
          <p:cNvPr id="25" name="Picture 24"/>
          <p:cNvPicPr>
            <a:picLocks noChangeAspect="1"/>
          </p:cNvPicPr>
          <p:nvPr/>
        </p:nvPicPr>
        <p:blipFill rotWithShape="1">
          <a:blip r:embed="rId12"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26" name="Straight Connector 25"/>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81000" y="381000"/>
            <a:ext cx="5638800" cy="461665"/>
          </a:xfrm>
          <a:prstGeom prst="rect">
            <a:avLst/>
          </a:prstGeom>
        </p:spPr>
        <p:txBody>
          <a:bodyPr wrap="square">
            <a:spAutoFit/>
          </a:bodyPr>
          <a:lstStyle/>
          <a:p>
            <a:r>
              <a:rPr lang="en-US" sz="2400" b="1" dirty="0" smtClean="0">
                <a:latin typeface="HelveticaNeueCyr-Bold"/>
              </a:rPr>
              <a:t>Chairs</a:t>
            </a:r>
            <a:endParaRPr lang="en-US" sz="2400" dirty="0"/>
          </a:p>
        </p:txBody>
      </p:sp>
      <p:cxnSp>
        <p:nvCxnSpPr>
          <p:cNvPr id="28" name="Straight Connector 27"/>
          <p:cNvCxnSpPr/>
          <p:nvPr/>
        </p:nvCxnSpPr>
        <p:spPr>
          <a:xfrm>
            <a:off x="445246" y="914401"/>
            <a:ext cx="939835" cy="57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705455" y="764317"/>
            <a:ext cx="419416" cy="246614"/>
          </a:xfrm>
          <a:prstGeom prst="rect">
            <a:avLst/>
          </a:prstGeom>
        </p:spPr>
      </p:pic>
    </p:spTree>
    <p:extLst>
      <p:ext uri="{BB962C8B-B14F-4D97-AF65-F5344CB8AC3E}">
        <p14:creationId xmlns:p14="http://schemas.microsoft.com/office/powerpoint/2010/main" val="10045355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9561" y="2964466"/>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Cachet</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2857500" y="294642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Kart</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5372412" y="296451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Shortcut</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2" name="TextBox 11"/>
          <p:cNvSpPr txBox="1"/>
          <p:nvPr/>
        </p:nvSpPr>
        <p:spPr>
          <a:xfrm>
            <a:off x="7730612" y="297488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LessthanFive</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990600" y="573006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Move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3733800" y="573167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SW_1</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6780085" y="570200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Bob</a:t>
            </a:r>
            <a:endParaRPr lang="en-US" sz="1400" b="1"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9157613" y="571699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Lox</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9906000"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Montara650</a:t>
            </a:r>
            <a:r>
              <a:rPr lang="en-US" sz="1400" b="1" dirty="0" smtClean="0">
                <a:solidFill>
                  <a:schemeClr val="bg1">
                    <a:lumMod val="50000"/>
                  </a:schemeClr>
                </a:solidFill>
                <a:latin typeface="Arial" panose="020B0604020202020204" pitchFamily="34" charset="0"/>
                <a:cs typeface="Arial" panose="020B0604020202020204" pitchFamily="34" charset="0"/>
              </a:rPr>
              <a:t>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3074" name="Picture 2" descr="Image result for steelcase cachet"/>
          <p:cNvPicPr>
            <a:picLocks noChangeAspect="1" noChangeArrowheads="1"/>
          </p:cNvPicPr>
          <p:nvPr/>
        </p:nvPicPr>
        <p:blipFill rotWithShape="1">
          <a:blip r:embed="rId2">
            <a:extLst>
              <a:ext uri="{28A0092B-C50C-407E-A947-70E740481C1C}">
                <a14:useLocalDpi xmlns:a14="http://schemas.microsoft.com/office/drawing/2010/main" val="0"/>
              </a:ext>
            </a:extLst>
          </a:blip>
          <a:srcRect l="25146" t="2582" r="27135" b="11045"/>
          <a:stretch/>
        </p:blipFill>
        <p:spPr bwMode="auto">
          <a:xfrm>
            <a:off x="713037" y="1117627"/>
            <a:ext cx="135172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22479" t="5073" r="22137" b="3958"/>
          <a:stretch/>
        </p:blipFill>
        <p:spPr bwMode="auto">
          <a:xfrm>
            <a:off x="3140696" y="1146361"/>
            <a:ext cx="145228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0010" r="21656"/>
          <a:stretch/>
        </p:blipFill>
        <p:spPr>
          <a:xfrm>
            <a:off x="5668915" y="1192499"/>
            <a:ext cx="1422401" cy="1828800"/>
          </a:xfrm>
          <a:prstGeom prst="rect">
            <a:avLst/>
          </a:prstGeom>
        </p:spPr>
      </p:pic>
      <p:pic>
        <p:nvPicPr>
          <p:cNvPr id="3078" name="Picture 6" descr="http://www.vulcanlyric.org/upload/2017/11/09/contemporary-visitor-chair-stackable-carbon-fiber-chair-contemporary-stackable-l-0b1fa7d00233f3ad.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35" t="24456" r="21209" b="14433"/>
          <a:stretch/>
        </p:blipFill>
        <p:spPr bwMode="auto">
          <a:xfrm>
            <a:off x="7991803" y="1146082"/>
            <a:ext cx="149629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d3fxagyo7gtnp7.cloudfront.net/cache/made/files/images/slideshows/downloads/Montara650-Chair-Upholstered-Seat-w07-hi_2400_2400_9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440" t="22222" r="30672" b="19444"/>
          <a:stretch/>
        </p:blipFill>
        <p:spPr bwMode="auto">
          <a:xfrm>
            <a:off x="10305736" y="1117737"/>
            <a:ext cx="121920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steelcase move"/>
          <p:cNvPicPr>
            <a:picLocks noChangeAspect="1" noChangeArrowheads="1"/>
          </p:cNvPicPr>
          <p:nvPr/>
        </p:nvPicPr>
        <p:blipFill rotWithShape="1">
          <a:blip r:embed="rId7">
            <a:extLst>
              <a:ext uri="{28A0092B-C50C-407E-A947-70E740481C1C}">
                <a14:useLocalDpi xmlns:a14="http://schemas.microsoft.com/office/drawing/2010/main" val="0"/>
              </a:ext>
            </a:extLst>
          </a:blip>
          <a:srcRect l="22340" r="21520"/>
          <a:stretch/>
        </p:blipFill>
        <p:spPr bwMode="auto">
          <a:xfrm>
            <a:off x="1439294" y="3996131"/>
            <a:ext cx="138022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mage result for steelcase bob"/>
          <p:cNvPicPr>
            <a:picLocks noChangeAspect="1" noChangeArrowheads="1"/>
          </p:cNvPicPr>
          <p:nvPr/>
        </p:nvPicPr>
        <p:blipFill rotWithShape="1">
          <a:blip r:embed="rId8">
            <a:extLst>
              <a:ext uri="{28A0092B-C50C-407E-A947-70E740481C1C}">
                <a14:useLocalDpi xmlns:a14="http://schemas.microsoft.com/office/drawing/2010/main" val="0"/>
              </a:ext>
            </a:extLst>
          </a:blip>
          <a:srcRect l="25147" t="6368" r="24327" b="3066"/>
          <a:stretch/>
        </p:blipFill>
        <p:spPr bwMode="auto">
          <a:xfrm>
            <a:off x="7105415" y="3914709"/>
            <a:ext cx="1371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Image result for steelcase lox"/>
          <p:cNvPicPr>
            <a:picLocks noChangeAspect="1" noChangeArrowheads="1"/>
          </p:cNvPicPr>
          <p:nvPr/>
        </p:nvPicPr>
        <p:blipFill rotWithShape="1">
          <a:blip r:embed="rId9">
            <a:extLst>
              <a:ext uri="{28A0092B-C50C-407E-A947-70E740481C1C}">
                <a14:useLocalDpi xmlns:a14="http://schemas.microsoft.com/office/drawing/2010/main" val="0"/>
              </a:ext>
            </a:extLst>
          </a:blip>
          <a:srcRect l="34189" t="9348" r="33856" b="9433"/>
          <a:stretch/>
        </p:blipFill>
        <p:spPr bwMode="auto">
          <a:xfrm>
            <a:off x="9526870" y="3888197"/>
            <a:ext cx="128016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Image result for steelcase sw1 lounge chai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78578" y="3973719"/>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rotWithShape="1">
          <a:blip r:embed="rId11"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pic>
        <p:nvPicPr>
          <p:cNvPr id="25" name="Picture 24"/>
          <p:cNvPicPr>
            <a:picLocks noChangeAspect="1"/>
          </p:cNvPicPr>
          <p:nvPr/>
        </p:nvPicPr>
        <p:blipFill rotWithShape="1">
          <a:blip r:embed="rId12"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26" name="Straight Connector 25"/>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81000" y="381000"/>
            <a:ext cx="5638800" cy="461665"/>
          </a:xfrm>
          <a:prstGeom prst="rect">
            <a:avLst/>
          </a:prstGeom>
        </p:spPr>
        <p:txBody>
          <a:bodyPr wrap="square">
            <a:spAutoFit/>
          </a:bodyPr>
          <a:lstStyle/>
          <a:p>
            <a:r>
              <a:rPr lang="en-US" sz="2400" b="1" dirty="0" smtClean="0">
                <a:latin typeface="HelveticaNeueCyr-Bold"/>
              </a:rPr>
              <a:t>Chairs</a:t>
            </a:r>
            <a:endParaRPr lang="en-US" sz="2400" dirty="0"/>
          </a:p>
        </p:txBody>
      </p:sp>
      <p:cxnSp>
        <p:nvCxnSpPr>
          <p:cNvPr id="28" name="Straight Connector 27"/>
          <p:cNvCxnSpPr/>
          <p:nvPr/>
        </p:nvCxnSpPr>
        <p:spPr>
          <a:xfrm>
            <a:off x="445246" y="914401"/>
            <a:ext cx="939835" cy="57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705455" y="764317"/>
            <a:ext cx="419416" cy="246614"/>
          </a:xfrm>
          <a:prstGeom prst="rect">
            <a:avLst/>
          </a:prstGeom>
        </p:spPr>
      </p:pic>
    </p:spTree>
    <p:extLst>
      <p:ext uri="{BB962C8B-B14F-4D97-AF65-F5344CB8AC3E}">
        <p14:creationId xmlns:p14="http://schemas.microsoft.com/office/powerpoint/2010/main" val="27226887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9561" y="2964466"/>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Emu Pattern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2857500" y="294642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Switch</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5372412" y="296451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Topo Lounge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2" name="TextBox 11"/>
          <p:cNvSpPr txBox="1"/>
          <p:nvPr/>
        </p:nvSpPr>
        <p:spPr>
          <a:xfrm>
            <a:off x="7730612" y="297488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Wrapp</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353457" y="573006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Emu Heaven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3096657" y="573167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Scoop</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7872145" y="571699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Last Minute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9906000" y="297488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Capa</a:t>
            </a:r>
            <a:r>
              <a:rPr lang="en-US" sz="1400" b="1" dirty="0" smtClean="0">
                <a:solidFill>
                  <a:schemeClr val="bg1">
                    <a:lumMod val="50000"/>
                  </a:schemeClr>
                </a:solidFill>
                <a:latin typeface="Arial" panose="020B0604020202020204" pitchFamily="34" charset="0"/>
                <a:cs typeface="Arial" panose="020B0604020202020204" pitchFamily="34" charset="0"/>
              </a:rPr>
              <a:t>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4098" name="Picture 2" descr="https://images.steelcase.com/image/upload/v1434167996/www.steelcase.com/Emu_Pattern_Seating_Features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56" t="5845" r="29675" b="5266"/>
          <a:stretch/>
        </p:blipFill>
        <p:spPr bwMode="auto">
          <a:xfrm>
            <a:off x="647700" y="1143558"/>
            <a:ext cx="14859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mages.steelcase.com/image/upload/v1433347678/www.steelcase.com/Switch_Chair_PR_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997" t="11111" r="23004" b="5556"/>
          <a:stretch/>
        </p:blipFill>
        <p:spPr bwMode="auto">
          <a:xfrm>
            <a:off x="3135316" y="1135666"/>
            <a:ext cx="146304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images.steelcase.com/image/upload/v1432650664/www.steelcase.com/Topo_Lounge_PR_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831" t="2778" r="23003" b="2778"/>
          <a:stretch/>
        </p:blipFill>
        <p:spPr bwMode="auto">
          <a:xfrm>
            <a:off x="5682501" y="1144631"/>
            <a:ext cx="139849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images.steelcase.com/image/upload/v1433879074/www.steelcase.com/Wrapp_Feature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747" t="8333" r="31315"/>
          <a:stretch/>
        </p:blipFill>
        <p:spPr bwMode="auto">
          <a:xfrm>
            <a:off x="8102640" y="1143558"/>
            <a:ext cx="127461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images.steelcase.com/image/upload/c_fill,dpr_auto,q_70,h_287,w_382/v1434166271/www.steelcase.com/Capa_Features.jpg"/>
          <p:cNvPicPr>
            <a:picLocks noChangeAspect="1" noChangeArrowheads="1"/>
          </p:cNvPicPr>
          <p:nvPr/>
        </p:nvPicPr>
        <p:blipFill rotWithShape="1">
          <a:blip r:embed="rId6">
            <a:extLst>
              <a:ext uri="{28A0092B-C50C-407E-A947-70E740481C1C}">
                <a14:useLocalDpi xmlns:a14="http://schemas.microsoft.com/office/drawing/2010/main" val="0"/>
              </a:ext>
            </a:extLst>
          </a:blip>
          <a:srcRect l="23037" t="2787" r="24607" b="5227"/>
          <a:stretch/>
        </p:blipFill>
        <p:spPr bwMode="auto">
          <a:xfrm>
            <a:off x="10121315" y="1198588"/>
            <a:ext cx="138545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images.steelcase.com/image/upload/v1433447047/www.steelcase.com/Emu_Heaven_Chair_PR_0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747" t="11111" r="20920"/>
          <a:stretch/>
        </p:blipFill>
        <p:spPr bwMode="auto">
          <a:xfrm>
            <a:off x="562693" y="3888197"/>
            <a:ext cx="160020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ttps://images.steelcase.com/image/upload/v1434166650/www.steelcase.com/Last_Minute_Stool_Features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566" r="30496"/>
          <a:stretch/>
        </p:blipFill>
        <p:spPr bwMode="auto">
          <a:xfrm>
            <a:off x="8297281" y="3901262"/>
            <a:ext cx="116840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https://images.steelcase.com/image/upload/v1432147249/www.steelcase.com/14-0001265.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229" t="13512" r="8334" b="3154"/>
          <a:stretch/>
        </p:blipFill>
        <p:spPr bwMode="auto">
          <a:xfrm>
            <a:off x="2673434" y="3910769"/>
            <a:ext cx="286512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gle view of white Enea Lottus Sled Stool on a white background"/>
          <p:cNvPicPr>
            <a:picLocks noChangeAspect="1" noChangeArrowheads="1"/>
          </p:cNvPicPr>
          <p:nvPr/>
        </p:nvPicPr>
        <p:blipFill rotWithShape="1">
          <a:blip r:embed="rId10">
            <a:extLst>
              <a:ext uri="{28A0092B-C50C-407E-A947-70E740481C1C}">
                <a14:useLocalDpi xmlns:a14="http://schemas.microsoft.com/office/drawing/2010/main" val="0"/>
              </a:ext>
            </a:extLst>
          </a:blip>
          <a:srcRect l="33048" r="32715" b="3342"/>
          <a:stretch/>
        </p:blipFill>
        <p:spPr bwMode="auto">
          <a:xfrm>
            <a:off x="10454011" y="3910769"/>
            <a:ext cx="1152504" cy="18288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0020925" y="5739569"/>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Enea</a:t>
            </a:r>
            <a:r>
              <a:rPr lang="en-US" sz="1400" dirty="0" smtClean="0">
                <a:solidFill>
                  <a:schemeClr val="bg1">
                    <a:lumMod val="50000"/>
                  </a:schemeClr>
                </a:solidFill>
                <a:latin typeface="Arial" panose="020B0604020202020204" pitchFamily="34" charset="0"/>
                <a:cs typeface="Arial" panose="020B0604020202020204" pitchFamily="34" charset="0"/>
              </a:rPr>
              <a:t> </a:t>
            </a:r>
            <a:r>
              <a:rPr lang="en-US" sz="1400" dirty="0" err="1" smtClean="0">
                <a:solidFill>
                  <a:schemeClr val="bg1">
                    <a:lumMod val="50000"/>
                  </a:schemeClr>
                </a:solidFill>
                <a:latin typeface="Arial" panose="020B0604020202020204" pitchFamily="34" charset="0"/>
                <a:cs typeface="Arial" panose="020B0604020202020204" pitchFamily="34" charset="0"/>
              </a:rPr>
              <a:t>Lottus</a:t>
            </a:r>
            <a:r>
              <a:rPr lang="en-US" sz="1400" dirty="0" smtClean="0">
                <a:solidFill>
                  <a:schemeClr val="bg1">
                    <a:lumMod val="50000"/>
                  </a:schemeClr>
                </a:solidFill>
                <a:latin typeface="Arial" panose="020B0604020202020204" pitchFamily="34" charset="0"/>
                <a:cs typeface="Arial" panose="020B0604020202020204" pitchFamily="34" charset="0"/>
              </a:rPr>
              <a:t> Sled</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028" name="Picture 4" descr="https://d3fxagyo7gtnp7.cloudfront.net/cache/made/files/images/slideshows/display/Main/Enea_Lottus_Post_Stool_w01_main_701_394_90_s_c1.jpg"/>
          <p:cNvPicPr>
            <a:picLocks noChangeAspect="1" noChangeArrowheads="1"/>
          </p:cNvPicPr>
          <p:nvPr/>
        </p:nvPicPr>
        <p:blipFill rotWithShape="1">
          <a:blip r:embed="rId11">
            <a:extLst>
              <a:ext uri="{28A0092B-C50C-407E-A947-70E740481C1C}">
                <a14:useLocalDpi xmlns:a14="http://schemas.microsoft.com/office/drawing/2010/main" val="0"/>
              </a:ext>
            </a:extLst>
          </a:blip>
          <a:srcRect l="36472" r="37280"/>
          <a:stretch/>
        </p:blipFill>
        <p:spPr bwMode="auto">
          <a:xfrm>
            <a:off x="6419034" y="3910769"/>
            <a:ext cx="854059" cy="18288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836725" y="5739569"/>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Enea</a:t>
            </a:r>
            <a:r>
              <a:rPr lang="en-US" sz="1400" dirty="0" smtClean="0">
                <a:solidFill>
                  <a:schemeClr val="bg1">
                    <a:lumMod val="50000"/>
                  </a:schemeClr>
                </a:solidFill>
                <a:latin typeface="Arial" panose="020B0604020202020204" pitchFamily="34" charset="0"/>
                <a:cs typeface="Arial" panose="020B0604020202020204" pitchFamily="34" charset="0"/>
              </a:rPr>
              <a:t> </a:t>
            </a:r>
            <a:r>
              <a:rPr lang="en-US" sz="1400" dirty="0" err="1" smtClean="0">
                <a:solidFill>
                  <a:schemeClr val="bg1">
                    <a:lumMod val="50000"/>
                  </a:schemeClr>
                </a:solidFill>
                <a:latin typeface="Arial" panose="020B0604020202020204" pitchFamily="34" charset="0"/>
                <a:cs typeface="Arial" panose="020B0604020202020204" pitchFamily="34" charset="0"/>
              </a:rPr>
              <a:t>Lottus</a:t>
            </a:r>
            <a:r>
              <a:rPr lang="en-US" sz="1400" dirty="0" smtClean="0">
                <a:solidFill>
                  <a:schemeClr val="bg1">
                    <a:lumMod val="50000"/>
                  </a:schemeClr>
                </a:solidFill>
                <a:latin typeface="Arial" panose="020B0604020202020204" pitchFamily="34" charset="0"/>
                <a:cs typeface="Arial" panose="020B0604020202020204" pitchFamily="34" charset="0"/>
              </a:rPr>
              <a:t> Post</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8" name="Picture 27"/>
          <p:cNvPicPr>
            <a:picLocks noChangeAspect="1"/>
          </p:cNvPicPr>
          <p:nvPr/>
        </p:nvPicPr>
        <p:blipFill rotWithShape="1">
          <a:blip r:embed="rId12"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pic>
        <p:nvPicPr>
          <p:cNvPr id="30" name="Picture 29"/>
          <p:cNvPicPr>
            <a:picLocks noChangeAspect="1"/>
          </p:cNvPicPr>
          <p:nvPr/>
        </p:nvPicPr>
        <p:blipFill rotWithShape="1">
          <a:blip r:embed="rId13"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31" name="Straight Connector 30"/>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81000" y="381000"/>
            <a:ext cx="5638800" cy="461665"/>
          </a:xfrm>
          <a:prstGeom prst="rect">
            <a:avLst/>
          </a:prstGeom>
        </p:spPr>
        <p:txBody>
          <a:bodyPr wrap="square">
            <a:spAutoFit/>
          </a:bodyPr>
          <a:lstStyle/>
          <a:p>
            <a:r>
              <a:rPr lang="en-US" sz="2400" b="1" dirty="0" smtClean="0">
                <a:latin typeface="HelveticaNeueCyr-Bold"/>
              </a:rPr>
              <a:t>Chairs</a:t>
            </a:r>
            <a:endParaRPr lang="en-US" sz="2400" dirty="0"/>
          </a:p>
        </p:txBody>
      </p:sp>
      <p:cxnSp>
        <p:nvCxnSpPr>
          <p:cNvPr id="34" name="Straight Connector 33"/>
          <p:cNvCxnSpPr/>
          <p:nvPr/>
        </p:nvCxnSpPr>
        <p:spPr>
          <a:xfrm>
            <a:off x="445246" y="914401"/>
            <a:ext cx="939835" cy="57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705455" y="764317"/>
            <a:ext cx="419416" cy="246614"/>
          </a:xfrm>
          <a:prstGeom prst="rect">
            <a:avLst/>
          </a:prstGeom>
        </p:spPr>
      </p:pic>
    </p:spTree>
    <p:extLst>
      <p:ext uri="{BB962C8B-B14F-4D97-AF65-F5344CB8AC3E}">
        <p14:creationId xmlns:p14="http://schemas.microsoft.com/office/powerpoint/2010/main" val="886102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9561" y="2964466"/>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Player</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2857500" y="294642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Verge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5372412" y="296451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Umami</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2" name="TextBox 11"/>
          <p:cNvSpPr txBox="1"/>
          <p:nvPr/>
        </p:nvSpPr>
        <p:spPr>
          <a:xfrm>
            <a:off x="7730612"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Brody</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304800" y="57300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Hosu</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2776418" y="573167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Massaud</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7166835" y="570200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Leap </a:t>
            </a:r>
            <a:r>
              <a:rPr lang="en-US" sz="1400" dirty="0" err="1" smtClean="0">
                <a:solidFill>
                  <a:schemeClr val="bg1">
                    <a:lumMod val="50000"/>
                  </a:schemeClr>
                </a:solidFill>
                <a:latin typeface="Arial" panose="020B0604020202020204" pitchFamily="34" charset="0"/>
                <a:cs typeface="Arial" panose="020B0604020202020204" pitchFamily="34" charset="0"/>
              </a:rPr>
              <a:t>Worklounge</a:t>
            </a:r>
            <a:endParaRPr lang="en-US" sz="1400" b="1"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9544363" y="571699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Lagunitas</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9906000" y="297488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BFree</a:t>
            </a:r>
            <a:r>
              <a:rPr lang="en-US" sz="1400" b="1" dirty="0" smtClean="0">
                <a:solidFill>
                  <a:schemeClr val="bg1">
                    <a:lumMod val="50000"/>
                  </a:schemeClr>
                </a:solidFill>
                <a:latin typeface="Arial" panose="020B0604020202020204" pitchFamily="34" charset="0"/>
                <a:cs typeface="Arial" panose="020B0604020202020204" pitchFamily="34" charset="0"/>
              </a:rPr>
              <a:t>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5122" name="Picture 2" descr="https://images.steelcase.com/image/upload/v1423193341/www.steelcase.com/10-0002773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913" t="8333" r="23004" b="8333"/>
          <a:stretch/>
        </p:blipFill>
        <p:spPr bwMode="auto">
          <a:xfrm>
            <a:off x="626897" y="1135666"/>
            <a:ext cx="152400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images.steelcase.com/image/upload/v1419974724/www.steelcase.com/07-00021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248" t="8333" r="20378" b="8333"/>
          <a:stretch/>
        </p:blipFill>
        <p:spPr bwMode="auto">
          <a:xfrm>
            <a:off x="2708596" y="1164858"/>
            <a:ext cx="231648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steelcase-res.cloudinary.com/image/upload/v1497096390/www.steelcase.com/2017/06/10/Umami_Whitesweep_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900" b="26100"/>
          <a:stretch/>
        </p:blipFill>
        <p:spPr bwMode="auto">
          <a:xfrm>
            <a:off x="5005768" y="1393458"/>
            <a:ext cx="27432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static.wixstatic.com/media/1f34b0_d38181c42e994fd79cdfd14d549f2e7a~mv2_d_3200_2400_s_4_2.jpg/v1/fill/w_500,h_500,al_c,q_90/fi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0798" y="1164858"/>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Related image"/>
          <p:cNvPicPr>
            <a:picLocks noChangeAspect="1" noChangeArrowheads="1"/>
          </p:cNvPicPr>
          <p:nvPr/>
        </p:nvPicPr>
        <p:blipFill rotWithShape="1">
          <a:blip r:embed="rId6">
            <a:extLst>
              <a:ext uri="{28A0092B-C50C-407E-A947-70E740481C1C}">
                <a14:useLocalDpi xmlns:a14="http://schemas.microsoft.com/office/drawing/2010/main" val="0"/>
              </a:ext>
            </a:extLst>
          </a:blip>
          <a:srcRect l="19066" t="22399" r="20133" b="20001"/>
          <a:stretch/>
        </p:blipFill>
        <p:spPr bwMode="auto">
          <a:xfrm>
            <a:off x="9950136" y="1164858"/>
            <a:ext cx="193040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s://store.steelcase.com/media/catalog/product/cache/1/small_image/600x/602f0fa2c1f0d1ba5e241f914e856ff9/s/e/seating_all-seating_hosu-convertible-chair_reference.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944" t="10666" r="12056" b="13333"/>
          <a:stretch/>
        </p:blipFill>
        <p:spPr bwMode="auto">
          <a:xfrm>
            <a:off x="447863" y="3802502"/>
            <a:ext cx="173254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Image result for steelcase massaud"/>
          <p:cNvPicPr>
            <a:picLocks noChangeAspect="1" noChangeArrowheads="1"/>
          </p:cNvPicPr>
          <p:nvPr/>
        </p:nvPicPr>
        <p:blipFill rotWithShape="1">
          <a:blip r:embed="rId8">
            <a:extLst>
              <a:ext uri="{28A0092B-C50C-407E-A947-70E740481C1C}">
                <a14:useLocalDpi xmlns:a14="http://schemas.microsoft.com/office/drawing/2010/main" val="0"/>
              </a:ext>
            </a:extLst>
          </a:blip>
          <a:srcRect l="12478" t="6098" r="7941" b="7327"/>
          <a:stretch/>
        </p:blipFill>
        <p:spPr bwMode="auto">
          <a:xfrm>
            <a:off x="2667000" y="3860827"/>
            <a:ext cx="223751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s://images.steelcase.com/image/upload/v1431717487/www.steelcase.com/13-000699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1163" t="5555" r="29254" b="8333"/>
          <a:stretch/>
        </p:blipFill>
        <p:spPr bwMode="auto">
          <a:xfrm>
            <a:off x="7615733" y="3906211"/>
            <a:ext cx="112087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Related image"/>
          <p:cNvPicPr>
            <a:picLocks noChangeAspect="1" noChangeArrowheads="1"/>
          </p:cNvPicPr>
          <p:nvPr/>
        </p:nvPicPr>
        <p:blipFill rotWithShape="1">
          <a:blip r:embed="rId10">
            <a:extLst>
              <a:ext uri="{28A0092B-C50C-407E-A947-70E740481C1C}">
                <a14:useLocalDpi xmlns:a14="http://schemas.microsoft.com/office/drawing/2010/main" val="0"/>
              </a:ext>
            </a:extLst>
          </a:blip>
          <a:srcRect l="2555" t="12000" r="4111" b="12000"/>
          <a:stretch/>
        </p:blipFill>
        <p:spPr bwMode="auto">
          <a:xfrm>
            <a:off x="9220200" y="4241827"/>
            <a:ext cx="26670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181600" y="571699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Emu </a:t>
            </a:r>
            <a:r>
              <a:rPr lang="en-US" sz="1400" dirty="0" err="1" smtClean="0">
                <a:solidFill>
                  <a:schemeClr val="bg1">
                    <a:lumMod val="50000"/>
                  </a:schemeClr>
                </a:solidFill>
                <a:latin typeface="Arial" panose="020B0604020202020204" pitchFamily="34" charset="0"/>
                <a:cs typeface="Arial" panose="020B0604020202020204" pitchFamily="34" charset="0"/>
              </a:rPr>
              <a:t>Lyze</a:t>
            </a:r>
            <a:endParaRPr lang="en-US" sz="1400" b="1"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5" name="Picture 16" descr="https://steelcase-res.cloudinary.com/image/upload/v1492112733/www.steelcase.com/2017/04/13/Emu-Lyze-Seating-17-0078088.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4999" t="17053" r="25014" b="2392"/>
          <a:stretch/>
        </p:blipFill>
        <p:spPr bwMode="auto">
          <a:xfrm>
            <a:off x="5339601" y="3873201"/>
            <a:ext cx="170267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rotWithShape="1">
          <a:blip r:embed="rId12"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pic>
        <p:nvPicPr>
          <p:cNvPr id="30" name="Picture 29"/>
          <p:cNvPicPr>
            <a:picLocks noChangeAspect="1"/>
          </p:cNvPicPr>
          <p:nvPr/>
        </p:nvPicPr>
        <p:blipFill rotWithShape="1">
          <a:blip r:embed="rId13"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31" name="Straight Connector 30"/>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81000" y="381000"/>
            <a:ext cx="5638800" cy="461665"/>
          </a:xfrm>
          <a:prstGeom prst="rect">
            <a:avLst/>
          </a:prstGeom>
        </p:spPr>
        <p:txBody>
          <a:bodyPr wrap="square">
            <a:spAutoFit/>
          </a:bodyPr>
          <a:lstStyle/>
          <a:p>
            <a:r>
              <a:rPr lang="en-US" sz="2400" b="1" dirty="0" smtClean="0">
                <a:latin typeface="HelveticaNeueCyr-Bold"/>
              </a:rPr>
              <a:t>Chairs</a:t>
            </a:r>
            <a:endParaRPr lang="en-US" sz="2400" dirty="0"/>
          </a:p>
        </p:txBody>
      </p:sp>
      <p:cxnSp>
        <p:nvCxnSpPr>
          <p:cNvPr id="34" name="Straight Connector 33"/>
          <p:cNvCxnSpPr/>
          <p:nvPr/>
        </p:nvCxnSpPr>
        <p:spPr>
          <a:xfrm>
            <a:off x="445246" y="914401"/>
            <a:ext cx="939835" cy="57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705455" y="764317"/>
            <a:ext cx="419416" cy="246614"/>
          </a:xfrm>
          <a:prstGeom prst="rect">
            <a:avLst/>
          </a:prstGeom>
        </p:spPr>
      </p:pic>
    </p:spTree>
    <p:extLst>
      <p:ext uri="{BB962C8B-B14F-4D97-AF65-F5344CB8AC3E}">
        <p14:creationId xmlns:p14="http://schemas.microsoft.com/office/powerpoint/2010/main" val="26242407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latin typeface="HelveticaNeueCyr-Bold"/>
              </a:rPr>
              <a:t>Collaborative Seating</a:t>
            </a:r>
            <a:endParaRPr lang="en-US" sz="2400" dirty="0"/>
          </a:p>
        </p:txBody>
      </p:sp>
      <p:sp>
        <p:nvSpPr>
          <p:cNvPr id="7" name="TextBox 6"/>
          <p:cNvSpPr txBox="1"/>
          <p:nvPr/>
        </p:nvSpPr>
        <p:spPr>
          <a:xfrm>
            <a:off x="912784" y="2964466"/>
            <a:ext cx="2018675" cy="738664"/>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Mediascape</a:t>
            </a:r>
            <a:r>
              <a:rPr lang="en-US" sz="1400" dirty="0" smtClean="0">
                <a:solidFill>
                  <a:schemeClr val="bg1">
                    <a:lumMod val="50000"/>
                  </a:schemeClr>
                </a:solidFill>
                <a:latin typeface="Arial" panose="020B0604020202020204" pitchFamily="34" charset="0"/>
                <a:cs typeface="Arial" panose="020B0604020202020204" pitchFamily="34" charset="0"/>
              </a:rPr>
              <a:t> Lounge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5105400" y="296451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Regard</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987549" y="5729873"/>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Passerelle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5085854" y="570200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Campfire</a:t>
            </a:r>
            <a:endParaRPr lang="en-US" sz="1400" b="1"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9258925" y="5729873"/>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Evaneau</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9258925"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Millbrae Contract</a:t>
            </a:r>
            <a:r>
              <a:rPr lang="en-US" sz="1400" b="1" dirty="0" smtClean="0">
                <a:solidFill>
                  <a:schemeClr val="bg1">
                    <a:lumMod val="50000"/>
                  </a:schemeClr>
                </a:solidFill>
                <a:latin typeface="Arial" panose="020B0604020202020204" pitchFamily="34" charset="0"/>
                <a:cs typeface="Arial" panose="020B0604020202020204" pitchFamily="34" charset="0"/>
              </a:rPr>
              <a:t>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6146" name="Picture 2" descr="https://www.delightoffice.com/wp-content/uploads/2014/09/C6572_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034" t="15567" r="9336" b="9432"/>
          <a:stretch/>
        </p:blipFill>
        <p:spPr bwMode="auto">
          <a:xfrm>
            <a:off x="592666" y="1140039"/>
            <a:ext cx="291253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steelcase regard offic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64" t="5711" r="10276" b="3892"/>
          <a:stretch/>
        </p:blipFill>
        <p:spPr bwMode="auto">
          <a:xfrm>
            <a:off x="4738832" y="1146082"/>
            <a:ext cx="271272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steelcase millbrae"/>
          <p:cNvPicPr>
            <a:picLocks noChangeAspect="1" noChangeArrowheads="1"/>
          </p:cNvPicPr>
          <p:nvPr/>
        </p:nvPicPr>
        <p:blipFill rotWithShape="1">
          <a:blip r:embed="rId4">
            <a:extLst>
              <a:ext uri="{28A0092B-C50C-407E-A947-70E740481C1C}">
                <a14:useLocalDpi xmlns:a14="http://schemas.microsoft.com/office/drawing/2010/main" val="0"/>
              </a:ext>
            </a:extLst>
          </a:blip>
          <a:srcRect l="9941" t="24530" r="10059" b="22025"/>
          <a:stretch/>
        </p:blipFill>
        <p:spPr bwMode="auto">
          <a:xfrm>
            <a:off x="8643592" y="1140039"/>
            <a:ext cx="320040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images.steelcase.com/image/upload/v1421270913/www.steelcase.com/08-000340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330" t="19445" r="8420" b="13889"/>
          <a:stretch/>
        </p:blipFill>
        <p:spPr bwMode="auto">
          <a:xfrm>
            <a:off x="510987" y="3873201"/>
            <a:ext cx="297180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3177" y="3626753"/>
            <a:ext cx="210312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Related image"/>
          <p:cNvPicPr>
            <a:picLocks noChangeAspect="1" noChangeArrowheads="1"/>
          </p:cNvPicPr>
          <p:nvPr/>
        </p:nvPicPr>
        <p:blipFill rotWithShape="1">
          <a:blip r:embed="rId7">
            <a:extLst>
              <a:ext uri="{28A0092B-C50C-407E-A947-70E740481C1C}">
                <a14:useLocalDpi xmlns:a14="http://schemas.microsoft.com/office/drawing/2010/main" val="0"/>
              </a:ext>
            </a:extLst>
          </a:blip>
          <a:srcRect l="13918" t="17689" r="15906" b="6839"/>
          <a:stretch/>
        </p:blipFill>
        <p:spPr bwMode="auto">
          <a:xfrm>
            <a:off x="9125262" y="3873201"/>
            <a:ext cx="2286000" cy="182880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a:off x="510987" y="847273"/>
            <a:ext cx="2994213" cy="180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1752600" y="743986"/>
            <a:ext cx="419416" cy="246614"/>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pic>
        <p:nvPicPr>
          <p:cNvPr id="20" name="Picture 19"/>
          <p:cNvPicPr>
            <a:picLocks noChangeAspect="1"/>
          </p:cNvPicPr>
          <p:nvPr/>
        </p:nvPicPr>
        <p:blipFill rotWithShape="1">
          <a:blip r:embed="rId11"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21" name="Straight Connector 20"/>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8978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12784" y="2964466"/>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Thoughtful</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5105400" y="296451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Neighbor</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987549" y="5729873"/>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MN_K</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5085854" y="570200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Visalia</a:t>
            </a:r>
            <a:endParaRPr lang="en-US" sz="1400" b="1"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9258925" y="5729873"/>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Eastside Beam</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9258925"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Together Bench</a:t>
            </a:r>
            <a:r>
              <a:rPr lang="en-US" sz="1400" b="1" dirty="0" smtClean="0">
                <a:solidFill>
                  <a:schemeClr val="bg1">
                    <a:lumMod val="50000"/>
                  </a:schemeClr>
                </a:solidFill>
                <a:latin typeface="Arial" panose="020B0604020202020204" pitchFamily="34" charset="0"/>
                <a:cs typeface="Arial" panose="020B0604020202020204" pitchFamily="34" charset="0"/>
              </a:rPr>
              <a:t>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7170"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32538" t="17402" r="30383" b="7304"/>
          <a:stretch/>
        </p:blipFill>
        <p:spPr bwMode="auto">
          <a:xfrm>
            <a:off x="979145" y="1146082"/>
            <a:ext cx="188595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7306" t="8007" r="6027" b="5881"/>
          <a:stretch/>
        </p:blipFill>
        <p:spPr bwMode="auto">
          <a:xfrm>
            <a:off x="4565841" y="1135666"/>
            <a:ext cx="306766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steelcase together bench"/>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31" t="23916" r="1835" b="26084"/>
          <a:stretch/>
        </p:blipFill>
        <p:spPr bwMode="auto">
          <a:xfrm>
            <a:off x="8650941" y="1374682"/>
            <a:ext cx="32004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2236" t="11379" r="1902" b="7403"/>
          <a:stretch/>
        </p:blipFill>
        <p:spPr bwMode="auto">
          <a:xfrm>
            <a:off x="4194497" y="3892108"/>
            <a:ext cx="384048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steelcase-res.cloudinary.com/image/upload/v1508314824/www.steelcase.com/eu-es/2017/10/18/2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248" t="11111" r="20378" b="11111"/>
          <a:stretch/>
        </p:blipFill>
        <p:spPr bwMode="auto">
          <a:xfrm>
            <a:off x="685799" y="3564830"/>
            <a:ext cx="2895601" cy="213360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s://images.steelcase.com/image/upload/v1420204528/www.steelcase.com/eu-en/C684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330" t="19445" r="12587" b="8334"/>
          <a:stretch/>
        </p:blipFill>
        <p:spPr bwMode="auto">
          <a:xfrm>
            <a:off x="8841440" y="3717230"/>
            <a:ext cx="2819401"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21" name="Straight Connector 20"/>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81000" y="381000"/>
            <a:ext cx="5638800" cy="461665"/>
          </a:xfrm>
          <a:prstGeom prst="rect">
            <a:avLst/>
          </a:prstGeom>
        </p:spPr>
        <p:txBody>
          <a:bodyPr wrap="square">
            <a:spAutoFit/>
          </a:bodyPr>
          <a:lstStyle/>
          <a:p>
            <a:r>
              <a:rPr lang="en-US" sz="2400" b="1" dirty="0" smtClean="0">
                <a:latin typeface="HelveticaNeueCyr-Bold"/>
              </a:rPr>
              <a:t>Collaborative Seating</a:t>
            </a:r>
            <a:endParaRPr lang="en-US" sz="2400" dirty="0"/>
          </a:p>
        </p:txBody>
      </p:sp>
      <p:cxnSp>
        <p:nvCxnSpPr>
          <p:cNvPr id="23" name="Straight Connector 22"/>
          <p:cNvCxnSpPr/>
          <p:nvPr/>
        </p:nvCxnSpPr>
        <p:spPr>
          <a:xfrm>
            <a:off x="510987" y="847273"/>
            <a:ext cx="2994213" cy="180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1752600" y="743986"/>
            <a:ext cx="419416" cy="246614"/>
          </a:xfrm>
          <a:prstGeom prst="rect">
            <a:avLst/>
          </a:prstGeom>
        </p:spPr>
      </p:pic>
    </p:spTree>
    <p:extLst>
      <p:ext uri="{BB962C8B-B14F-4D97-AF65-F5344CB8AC3E}">
        <p14:creationId xmlns:p14="http://schemas.microsoft.com/office/powerpoint/2010/main" val="37688682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12784" y="2964466"/>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Alight</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5076889" y="2964466"/>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Await</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987549" y="5729873"/>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Circa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5296753" y="5738838"/>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Coupe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9527841" y="5729873"/>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Bivi</a:t>
            </a:r>
            <a:r>
              <a:rPr lang="en-US" sz="1400" dirty="0" smtClean="0">
                <a:solidFill>
                  <a:schemeClr val="bg1">
                    <a:lumMod val="50000"/>
                  </a:schemeClr>
                </a:solidFill>
                <a:latin typeface="Arial" panose="020B0604020202020204" pitchFamily="34" charset="0"/>
                <a:cs typeface="Arial" panose="020B0604020202020204" pitchFamily="34" charset="0"/>
              </a:rPr>
              <a:t> Rumble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TURNSTONE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9258925"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Bix Lounge</a:t>
            </a:r>
            <a:r>
              <a:rPr lang="en-US" sz="1400" b="1" dirty="0" smtClean="0">
                <a:solidFill>
                  <a:schemeClr val="bg1">
                    <a:lumMod val="50000"/>
                  </a:schemeClr>
                </a:solidFill>
                <a:latin typeface="Arial" panose="020B0604020202020204" pitchFamily="34" charset="0"/>
                <a:cs typeface="Arial" panose="020B0604020202020204" pitchFamily="34" charset="0"/>
              </a:rPr>
              <a:t>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8194" name="Picture 2" descr="Image result for steelcase alight"/>
          <p:cNvPicPr>
            <a:picLocks noChangeAspect="1" noChangeArrowheads="1"/>
          </p:cNvPicPr>
          <p:nvPr/>
        </p:nvPicPr>
        <p:blipFill rotWithShape="1">
          <a:blip r:embed="rId2">
            <a:extLst>
              <a:ext uri="{28A0092B-C50C-407E-A947-70E740481C1C}">
                <a14:useLocalDpi xmlns:a14="http://schemas.microsoft.com/office/drawing/2010/main" val="0"/>
              </a:ext>
            </a:extLst>
          </a:blip>
          <a:srcRect l="10958" t="11319" r="11042" b="17014"/>
          <a:stretch/>
        </p:blipFill>
        <p:spPr bwMode="auto">
          <a:xfrm>
            <a:off x="263442" y="1114327"/>
            <a:ext cx="331735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steelcase await lounge"/>
          <p:cNvPicPr>
            <a:picLocks noChangeAspect="1" noChangeArrowheads="1"/>
          </p:cNvPicPr>
          <p:nvPr/>
        </p:nvPicPr>
        <p:blipFill rotWithShape="1">
          <a:blip r:embed="rId3">
            <a:extLst>
              <a:ext uri="{28A0092B-C50C-407E-A947-70E740481C1C}">
                <a14:useLocalDpi xmlns:a14="http://schemas.microsoft.com/office/drawing/2010/main" val="0"/>
              </a:ext>
            </a:extLst>
          </a:blip>
          <a:srcRect l="10384" t="28396" r="14223" b="27004"/>
          <a:stretch/>
        </p:blipFill>
        <p:spPr bwMode="auto">
          <a:xfrm>
            <a:off x="4033309" y="1146082"/>
            <a:ext cx="411480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5485" y="871762"/>
            <a:ext cx="2665553" cy="210312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steelcase circa loun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595" y="3802101"/>
            <a:ext cx="325058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Related image"/>
          <p:cNvPicPr>
            <a:picLocks noChangeAspect="1" noChangeArrowheads="1"/>
          </p:cNvPicPr>
          <p:nvPr/>
        </p:nvPicPr>
        <p:blipFill rotWithShape="1">
          <a:blip r:embed="rId6">
            <a:extLst>
              <a:ext uri="{28A0092B-C50C-407E-A947-70E740481C1C}">
                <a14:useLocalDpi xmlns:a14="http://schemas.microsoft.com/office/drawing/2010/main" val="0"/>
              </a:ext>
            </a:extLst>
          </a:blip>
          <a:srcRect l="9083" t="11379" r="8749" b="9433"/>
          <a:stretch/>
        </p:blipFill>
        <p:spPr bwMode="auto">
          <a:xfrm>
            <a:off x="4617968" y="3802101"/>
            <a:ext cx="337624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Image result for steelcase bivi rumble"/>
          <p:cNvPicPr>
            <a:picLocks noChangeAspect="1" noChangeArrowheads="1"/>
          </p:cNvPicPr>
          <p:nvPr/>
        </p:nvPicPr>
        <p:blipFill rotWithShape="1">
          <a:blip r:embed="rId7">
            <a:extLst>
              <a:ext uri="{28A0092B-C50C-407E-A947-70E740481C1C}">
                <a14:useLocalDpi xmlns:a14="http://schemas.microsoft.com/office/drawing/2010/main" val="0"/>
              </a:ext>
            </a:extLst>
          </a:blip>
          <a:srcRect l="5526" t="5181" r="9308" b="5723"/>
          <a:stretch/>
        </p:blipFill>
        <p:spPr bwMode="auto">
          <a:xfrm>
            <a:off x="8990006" y="3727158"/>
            <a:ext cx="2556510" cy="20116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21" name="Straight Connector 20"/>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81000" y="381000"/>
            <a:ext cx="5638800" cy="461665"/>
          </a:xfrm>
          <a:prstGeom prst="rect">
            <a:avLst/>
          </a:prstGeom>
        </p:spPr>
        <p:txBody>
          <a:bodyPr wrap="square">
            <a:spAutoFit/>
          </a:bodyPr>
          <a:lstStyle/>
          <a:p>
            <a:r>
              <a:rPr lang="en-US" sz="2400" b="1" dirty="0" smtClean="0">
                <a:latin typeface="HelveticaNeueCyr-Bold"/>
              </a:rPr>
              <a:t>Collaborative Seating</a:t>
            </a:r>
            <a:endParaRPr lang="en-US" sz="2400" dirty="0"/>
          </a:p>
        </p:txBody>
      </p:sp>
      <p:cxnSp>
        <p:nvCxnSpPr>
          <p:cNvPr id="23" name="Straight Connector 22"/>
          <p:cNvCxnSpPr/>
          <p:nvPr/>
        </p:nvCxnSpPr>
        <p:spPr>
          <a:xfrm>
            <a:off x="510987" y="847273"/>
            <a:ext cx="2994213" cy="180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1752600" y="743986"/>
            <a:ext cx="419416" cy="246614"/>
          </a:xfrm>
          <a:prstGeom prst="rect">
            <a:avLst/>
          </a:prstGeom>
        </p:spPr>
      </p:pic>
    </p:spTree>
    <p:extLst>
      <p:ext uri="{BB962C8B-B14F-4D97-AF65-F5344CB8AC3E}">
        <p14:creationId xmlns:p14="http://schemas.microsoft.com/office/powerpoint/2010/main" val="1839492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12784" y="2964466"/>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Jenny Club</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TURNSTONE</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5076889" y="2964466"/>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Joel Lounge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987549" y="5729873"/>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Sidewalk</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5296753" y="5738838"/>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Swathmore</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9102149" y="5740263"/>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Surround</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9102148"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Ripple</a:t>
            </a:r>
            <a:r>
              <a:rPr lang="en-US" sz="1400" b="1" dirty="0" smtClean="0">
                <a:solidFill>
                  <a:schemeClr val="bg1">
                    <a:lumMod val="50000"/>
                  </a:schemeClr>
                </a:solidFill>
                <a:latin typeface="Arial" panose="020B0604020202020204" pitchFamily="34" charset="0"/>
                <a:cs typeface="Arial" panose="020B0604020202020204" pitchFamily="34" charset="0"/>
              </a:rPr>
              <a:t>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9218" name="Picture 2" descr="http://cdn3.bigcommerce.com/s-e6w0simmdi/products/370/images/1289/Angle__33286.1467917946.450.800.jpg?c=2"/>
          <p:cNvPicPr>
            <a:picLocks noChangeAspect="1" noChangeArrowheads="1"/>
          </p:cNvPicPr>
          <p:nvPr/>
        </p:nvPicPr>
        <p:blipFill rotWithShape="1">
          <a:blip r:embed="rId2">
            <a:extLst>
              <a:ext uri="{28A0092B-C50C-407E-A947-70E740481C1C}">
                <a14:useLocalDpi xmlns:a14="http://schemas.microsoft.com/office/drawing/2010/main" val="0"/>
              </a:ext>
            </a:extLst>
          </a:blip>
          <a:srcRect l="23037" t="8000" r="20074" b="9333"/>
          <a:stretch/>
        </p:blipFill>
        <p:spPr bwMode="auto">
          <a:xfrm>
            <a:off x="978224" y="1146082"/>
            <a:ext cx="188779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steelcase joel lounge"/>
          <p:cNvPicPr>
            <a:picLocks noChangeAspect="1" noChangeArrowheads="1"/>
          </p:cNvPicPr>
          <p:nvPr/>
        </p:nvPicPr>
        <p:blipFill rotWithShape="1">
          <a:blip r:embed="rId3">
            <a:extLst>
              <a:ext uri="{28A0092B-C50C-407E-A947-70E740481C1C}">
                <a14:useLocalDpi xmlns:a14="http://schemas.microsoft.com/office/drawing/2010/main" val="0"/>
              </a:ext>
            </a:extLst>
          </a:blip>
          <a:srcRect l="8422" t="7987" r="10050" b="8680"/>
          <a:stretch/>
        </p:blipFill>
        <p:spPr bwMode="auto">
          <a:xfrm>
            <a:off x="5208402" y="1135666"/>
            <a:ext cx="175564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9885" y="1146082"/>
            <a:ext cx="274319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Image result for coalesse sidewalk"/>
          <p:cNvPicPr>
            <a:picLocks noChangeAspect="1" noChangeArrowheads="1"/>
          </p:cNvPicPr>
          <p:nvPr/>
        </p:nvPicPr>
        <p:blipFill rotWithShape="1">
          <a:blip r:embed="rId5">
            <a:extLst>
              <a:ext uri="{28A0092B-C50C-407E-A947-70E740481C1C}">
                <a14:useLocalDpi xmlns:a14="http://schemas.microsoft.com/office/drawing/2010/main" val="0"/>
              </a:ext>
            </a:extLst>
          </a:blip>
          <a:srcRect l="26201" t="9348" r="25868" b="7403"/>
          <a:stretch/>
        </p:blipFill>
        <p:spPr bwMode="auto">
          <a:xfrm>
            <a:off x="1196897" y="3901073"/>
            <a:ext cx="187340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Image result for coalesse swathmo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364" t="30188" r="5746" b="11479"/>
          <a:stretch/>
        </p:blipFill>
        <p:spPr bwMode="auto">
          <a:xfrm>
            <a:off x="5041197" y="3910038"/>
            <a:ext cx="209005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Related image"/>
          <p:cNvPicPr>
            <a:picLocks noChangeAspect="1" noChangeArrowheads="1"/>
          </p:cNvPicPr>
          <p:nvPr/>
        </p:nvPicPr>
        <p:blipFill rotWithShape="1">
          <a:blip r:embed="rId7">
            <a:extLst>
              <a:ext uri="{28A0092B-C50C-407E-A947-70E740481C1C}">
                <a14:useLocalDpi xmlns:a14="http://schemas.microsoft.com/office/drawing/2010/main" val="0"/>
              </a:ext>
            </a:extLst>
          </a:blip>
          <a:srcRect l="12768" t="26387" r="12833" b="16042"/>
          <a:stretch/>
        </p:blipFill>
        <p:spPr bwMode="auto">
          <a:xfrm>
            <a:off x="8342373" y="3699587"/>
            <a:ext cx="354330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21" name="Straight Connector 20"/>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81000" y="381000"/>
            <a:ext cx="5638800" cy="461665"/>
          </a:xfrm>
          <a:prstGeom prst="rect">
            <a:avLst/>
          </a:prstGeom>
        </p:spPr>
        <p:txBody>
          <a:bodyPr wrap="square">
            <a:spAutoFit/>
          </a:bodyPr>
          <a:lstStyle/>
          <a:p>
            <a:r>
              <a:rPr lang="en-US" sz="2400" b="1" dirty="0" smtClean="0">
                <a:latin typeface="HelveticaNeueCyr-Bold"/>
              </a:rPr>
              <a:t>Collaborative Seating</a:t>
            </a:r>
            <a:endParaRPr lang="en-US" sz="2400" dirty="0"/>
          </a:p>
        </p:txBody>
      </p:sp>
      <p:cxnSp>
        <p:nvCxnSpPr>
          <p:cNvPr id="23" name="Straight Connector 22"/>
          <p:cNvCxnSpPr/>
          <p:nvPr/>
        </p:nvCxnSpPr>
        <p:spPr>
          <a:xfrm>
            <a:off x="510987" y="847273"/>
            <a:ext cx="2994213" cy="180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1752600" y="743986"/>
            <a:ext cx="419416" cy="246614"/>
          </a:xfrm>
          <a:prstGeom prst="rect">
            <a:avLst/>
          </a:prstGeom>
        </p:spPr>
      </p:pic>
    </p:spTree>
    <p:extLst>
      <p:ext uri="{BB962C8B-B14F-4D97-AF65-F5344CB8AC3E}">
        <p14:creationId xmlns:p14="http://schemas.microsoft.com/office/powerpoint/2010/main" val="31473517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latin typeface="HelveticaNeueCyr-Bold"/>
              </a:rPr>
              <a:t>Healthcare Waiting</a:t>
            </a:r>
            <a:endParaRPr lang="en-US" sz="2400" dirty="0"/>
          </a:p>
        </p:txBody>
      </p:sp>
      <p:sp>
        <p:nvSpPr>
          <p:cNvPr id="7" name="TextBox 6"/>
          <p:cNvSpPr txBox="1"/>
          <p:nvPr/>
        </p:nvSpPr>
        <p:spPr>
          <a:xfrm>
            <a:off x="1447800" y="2950897"/>
            <a:ext cx="2018675" cy="738664"/>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Aspekt</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 HEALTH</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5374045" y="2945464"/>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Tava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 HEALTH</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234171" y="5772889"/>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Malibu</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 HEALTH</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4969758" y="5774504"/>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Sorrel</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 HEALTH</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6855592" y="5774483"/>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Cura</a:t>
            </a:r>
            <a:endParaRPr lang="en-US" sz="1400" b="1"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 HEALTH</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9351920" y="5774820"/>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Outlook Sequoia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 HEALTH</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9079926" y="2945464"/>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Mitra</a:t>
            </a:r>
            <a:r>
              <a:rPr lang="en-US" sz="1400" b="1" dirty="0" smtClean="0">
                <a:solidFill>
                  <a:schemeClr val="bg1">
                    <a:lumMod val="50000"/>
                  </a:schemeClr>
                </a:solidFill>
                <a:latin typeface="Arial" panose="020B0604020202020204" pitchFamily="34" charset="0"/>
                <a:cs typeface="Arial" panose="020B0604020202020204" pitchFamily="34" charset="0"/>
              </a:rPr>
              <a:t>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 HEALTH</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80898" name="Picture 2" descr="Image result for steelcase aspekt"/>
          <p:cNvPicPr>
            <a:picLocks noChangeAspect="1" noChangeArrowheads="1"/>
          </p:cNvPicPr>
          <p:nvPr/>
        </p:nvPicPr>
        <p:blipFill rotWithShape="1">
          <a:blip r:embed="rId2">
            <a:extLst>
              <a:ext uri="{28A0092B-C50C-407E-A947-70E740481C1C}">
                <a14:useLocalDpi xmlns:a14="http://schemas.microsoft.com/office/drawing/2010/main" val="0"/>
              </a:ext>
            </a:extLst>
          </a:blip>
          <a:srcRect l="12437" t="23032" r="10985" b="18634"/>
          <a:stretch/>
        </p:blipFill>
        <p:spPr bwMode="auto">
          <a:xfrm>
            <a:off x="483326" y="1299544"/>
            <a:ext cx="38404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80900" name="Picture 4"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12456" t="21387" r="9419" b="12988"/>
          <a:stretch/>
        </p:blipFill>
        <p:spPr bwMode="auto">
          <a:xfrm>
            <a:off x="4750526" y="1121556"/>
            <a:ext cx="326571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0902" name="Picture 6" descr="Image result for steelcase mitra"/>
          <p:cNvPicPr>
            <a:picLocks noChangeAspect="1" noChangeArrowheads="1"/>
          </p:cNvPicPr>
          <p:nvPr/>
        </p:nvPicPr>
        <p:blipFill rotWithShape="1">
          <a:blip r:embed="rId4">
            <a:extLst>
              <a:ext uri="{28A0092B-C50C-407E-A947-70E740481C1C}">
                <a14:useLocalDpi xmlns:a14="http://schemas.microsoft.com/office/drawing/2010/main" val="0"/>
              </a:ext>
            </a:extLst>
          </a:blip>
          <a:srcRect l="14541" t="33887" r="13585" b="12988"/>
          <a:stretch/>
        </p:blipFill>
        <p:spPr bwMode="auto">
          <a:xfrm>
            <a:off x="8442960" y="1286097"/>
            <a:ext cx="3291840" cy="1622068"/>
          </a:xfrm>
          <a:prstGeom prst="rect">
            <a:avLst/>
          </a:prstGeom>
          <a:noFill/>
          <a:extLst>
            <a:ext uri="{909E8E84-426E-40DD-AFC4-6F175D3DCCD1}">
              <a14:hiddenFill xmlns:a14="http://schemas.microsoft.com/office/drawing/2010/main">
                <a:solidFill>
                  <a:srgbClr val="FFFFFF"/>
                </a:solidFill>
              </a14:hiddenFill>
            </a:ext>
          </a:extLst>
        </p:spPr>
      </p:pic>
      <p:pic>
        <p:nvPicPr>
          <p:cNvPr id="80904" name="Picture 8" descr="Image result for steelcase malibu"/>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761" t="18056" r="31286" b="9723"/>
          <a:stretch/>
        </p:blipFill>
        <p:spPr bwMode="auto">
          <a:xfrm>
            <a:off x="568278" y="3947741"/>
            <a:ext cx="161778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0906" name="Picture 10" descr="Image result for steelcase outlook"/>
          <p:cNvPicPr>
            <a:picLocks noChangeAspect="1" noChangeArrowheads="1"/>
          </p:cNvPicPr>
          <p:nvPr/>
        </p:nvPicPr>
        <p:blipFill rotWithShape="1">
          <a:blip r:embed="rId6">
            <a:extLst>
              <a:ext uri="{28A0092B-C50C-407E-A947-70E740481C1C}">
                <a14:useLocalDpi xmlns:a14="http://schemas.microsoft.com/office/drawing/2010/main" val="0"/>
              </a:ext>
            </a:extLst>
          </a:blip>
          <a:srcRect l="19931" t="35469" r="20068" b="9531"/>
          <a:stretch/>
        </p:blipFill>
        <p:spPr bwMode="auto">
          <a:xfrm>
            <a:off x="8864966" y="3931024"/>
            <a:ext cx="299258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0910" name="Picture 14" descr="Related image"/>
          <p:cNvPicPr>
            <a:picLocks noChangeAspect="1" noChangeArrowheads="1"/>
          </p:cNvPicPr>
          <p:nvPr/>
        </p:nvPicPr>
        <p:blipFill rotWithShape="1">
          <a:blip r:embed="rId7">
            <a:extLst>
              <a:ext uri="{28A0092B-C50C-407E-A947-70E740481C1C}">
                <a14:useLocalDpi xmlns:a14="http://schemas.microsoft.com/office/drawing/2010/main" val="0"/>
              </a:ext>
            </a:extLst>
          </a:blip>
          <a:srcRect l="31413" t="3284" r="30384"/>
          <a:stretch/>
        </p:blipFill>
        <p:spPr bwMode="auto">
          <a:xfrm>
            <a:off x="5222734" y="3947741"/>
            <a:ext cx="151272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0912" name="Picture 16" descr="Image result for steelcase cur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930" t="4653" r="13403" b="2014"/>
          <a:stretch/>
        </p:blipFill>
        <p:spPr bwMode="auto">
          <a:xfrm>
            <a:off x="7162800" y="3962400"/>
            <a:ext cx="140425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0914" name="Picture 18" descr="Image result for steelcase verg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0625" b="11598"/>
          <a:stretch/>
        </p:blipFill>
        <p:spPr bwMode="auto">
          <a:xfrm>
            <a:off x="2531261" y="3971431"/>
            <a:ext cx="2351314" cy="182880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2698106" y="5772889"/>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Verge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 HEALTH</a:t>
            </a:r>
            <a:endParaRPr lang="en-US" sz="1400" dirty="0">
              <a:solidFill>
                <a:schemeClr val="bg1">
                  <a:lumMod val="50000"/>
                </a:schemeClr>
              </a:solidFill>
              <a:latin typeface="Arial" panose="020B0604020202020204" pitchFamily="34" charset="0"/>
              <a:cs typeface="Arial" panose="020B0604020202020204" pitchFamily="34" charset="0"/>
            </a:endParaRPr>
          </a:p>
        </p:txBody>
      </p:sp>
      <p:cxnSp>
        <p:nvCxnSpPr>
          <p:cNvPr id="20" name="Straight Connector 19"/>
          <p:cNvCxnSpPr/>
          <p:nvPr/>
        </p:nvCxnSpPr>
        <p:spPr>
          <a:xfrm>
            <a:off x="457200" y="942456"/>
            <a:ext cx="28946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1599214" y="821123"/>
            <a:ext cx="419416" cy="246614"/>
          </a:xfrm>
          <a:prstGeom prst="rect">
            <a:avLst/>
          </a:prstGeom>
        </p:spPr>
      </p:pic>
      <p:pic>
        <p:nvPicPr>
          <p:cNvPr id="22" name="Picture 21"/>
          <p:cNvPicPr>
            <a:picLocks noChangeAspect="1"/>
          </p:cNvPicPr>
          <p:nvPr/>
        </p:nvPicPr>
        <p:blipFill rotWithShape="1">
          <a:blip r:embed="rId12"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pic>
        <p:nvPicPr>
          <p:cNvPr id="23" name="Picture 22"/>
          <p:cNvPicPr>
            <a:picLocks noChangeAspect="1"/>
          </p:cNvPicPr>
          <p:nvPr/>
        </p:nvPicPr>
        <p:blipFill rotWithShape="1">
          <a:blip r:embed="rId13"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24" name="Straight Connector 23"/>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5140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611" y="1371599"/>
            <a:ext cx="4121989" cy="3785652"/>
          </a:xfrm>
          <a:prstGeom prst="rect">
            <a:avLst/>
          </a:prstGeom>
          <a:noFill/>
        </p:spPr>
        <p:txBody>
          <a:bodyPr wrap="square" rtlCol="0">
            <a:spAutoFit/>
          </a:bodyPr>
          <a:lstStyle/>
          <a:p>
            <a:pPr algn="just"/>
            <a:r>
              <a:rPr lang="en-US" sz="1500" dirty="0" err="1">
                <a:latin typeface="HelveticaNeueCyr-Light"/>
                <a:cs typeface="Arial" panose="020B0604020202020204" pitchFamily="34" charset="0"/>
              </a:rPr>
              <a:t>Easa</a:t>
            </a:r>
            <a:r>
              <a:rPr lang="en-US" sz="1500" dirty="0">
                <a:latin typeface="HelveticaNeueCyr-Light"/>
                <a:cs typeface="Arial" panose="020B0604020202020204" pitchFamily="34" charset="0"/>
              </a:rPr>
              <a:t> Saleh Al </a:t>
            </a:r>
            <a:r>
              <a:rPr lang="en-US" sz="1500" dirty="0" err="1">
                <a:latin typeface="HelveticaNeueCyr-Light"/>
                <a:cs typeface="Arial" panose="020B0604020202020204" pitchFamily="34" charset="0"/>
              </a:rPr>
              <a:t>Gurg</a:t>
            </a:r>
            <a:r>
              <a:rPr lang="en-US" sz="1500" dirty="0">
                <a:latin typeface="HelveticaNeueCyr-Light"/>
                <a:cs typeface="Arial" panose="020B0604020202020204" pitchFamily="34" charset="0"/>
              </a:rPr>
              <a:t> Group LLC (ESAG) is a </a:t>
            </a:r>
            <a:r>
              <a:rPr lang="en-US" sz="1500" dirty="0" smtClean="0">
                <a:latin typeface="HelveticaNeueCyr-Light"/>
                <a:cs typeface="Arial" panose="020B0604020202020204" pitchFamily="34" charset="0"/>
              </a:rPr>
              <a:t>multidivisional conglomerate </a:t>
            </a:r>
            <a:r>
              <a:rPr lang="en-US" sz="1500" dirty="0">
                <a:latin typeface="HelveticaNeueCyr-Light"/>
                <a:cs typeface="Arial" panose="020B0604020202020204" pitchFamily="34" charset="0"/>
              </a:rPr>
              <a:t>with 28 companies, including OFIS.</a:t>
            </a:r>
          </a:p>
          <a:p>
            <a:pPr algn="just"/>
            <a:endParaRPr lang="en-US" sz="1500" dirty="0" smtClean="0">
              <a:latin typeface="HelveticaNeueCyr-Light"/>
              <a:cs typeface="Arial" panose="020B0604020202020204" pitchFamily="34" charset="0"/>
            </a:endParaRPr>
          </a:p>
          <a:p>
            <a:pPr algn="just"/>
            <a:r>
              <a:rPr lang="en-US" sz="1500" dirty="0" smtClean="0">
                <a:latin typeface="HelveticaNeueCyr-Light"/>
                <a:cs typeface="Arial" panose="020B0604020202020204" pitchFamily="34" charset="0"/>
              </a:rPr>
              <a:t>Established </a:t>
            </a:r>
            <a:r>
              <a:rPr lang="en-US" sz="1500" dirty="0">
                <a:latin typeface="HelveticaNeueCyr-Light"/>
                <a:cs typeface="Arial" panose="020B0604020202020204" pitchFamily="34" charset="0"/>
              </a:rPr>
              <a:t>in 1960 by H.E. </a:t>
            </a:r>
            <a:r>
              <a:rPr lang="en-US" sz="1500" dirty="0" err="1">
                <a:latin typeface="HelveticaNeueCyr-Light"/>
                <a:cs typeface="Arial" panose="020B0604020202020204" pitchFamily="34" charset="0"/>
              </a:rPr>
              <a:t>Easa</a:t>
            </a:r>
            <a:r>
              <a:rPr lang="en-US" sz="1500" dirty="0">
                <a:latin typeface="HelveticaNeueCyr-Light"/>
                <a:cs typeface="Arial" panose="020B0604020202020204" pitchFamily="34" charset="0"/>
              </a:rPr>
              <a:t> Saleh Al </a:t>
            </a:r>
            <a:r>
              <a:rPr lang="en-US" sz="1500" dirty="0" err="1">
                <a:latin typeface="HelveticaNeueCyr-Light"/>
                <a:cs typeface="Arial" panose="020B0604020202020204" pitchFamily="34" charset="0"/>
              </a:rPr>
              <a:t>Gurg</a:t>
            </a:r>
            <a:r>
              <a:rPr lang="en-US" sz="1500" dirty="0">
                <a:latin typeface="HelveticaNeueCyr-Light"/>
                <a:cs typeface="Arial" panose="020B0604020202020204" pitchFamily="34" charset="0"/>
              </a:rPr>
              <a:t>, </a:t>
            </a:r>
            <a:r>
              <a:rPr lang="en-US" sz="1500" dirty="0" smtClean="0">
                <a:latin typeface="HelveticaNeueCyr-Light"/>
                <a:cs typeface="Arial" panose="020B0604020202020204" pitchFamily="34" charset="0"/>
              </a:rPr>
              <a:t>ESAG is </a:t>
            </a:r>
            <a:r>
              <a:rPr lang="en-US" sz="1500" dirty="0">
                <a:latin typeface="HelveticaNeueCyr-Light"/>
                <a:cs typeface="Arial" panose="020B0604020202020204" pitchFamily="34" charset="0"/>
              </a:rPr>
              <a:t>ranked among top 5 Emirati family-owned </a:t>
            </a:r>
            <a:r>
              <a:rPr lang="en-US" sz="1500" dirty="0" smtClean="0">
                <a:latin typeface="HelveticaNeueCyr-Light"/>
                <a:cs typeface="Arial" panose="020B0604020202020204" pitchFamily="34" charset="0"/>
              </a:rPr>
              <a:t>businesses with </a:t>
            </a:r>
            <a:r>
              <a:rPr lang="en-US" sz="1500" dirty="0">
                <a:latin typeface="HelveticaNeueCyr-Light"/>
                <a:cs typeface="Arial" panose="020B0604020202020204" pitchFamily="34" charset="0"/>
              </a:rPr>
              <a:t>0% debt. It comprises range of diverse product </a:t>
            </a:r>
            <a:r>
              <a:rPr lang="en-US" sz="1500" dirty="0" smtClean="0">
                <a:latin typeface="HelveticaNeueCyr-Light"/>
                <a:cs typeface="Arial" panose="020B0604020202020204" pitchFamily="34" charset="0"/>
              </a:rPr>
              <a:t>and business </a:t>
            </a:r>
            <a:r>
              <a:rPr lang="en-US" sz="1500" dirty="0">
                <a:latin typeface="HelveticaNeueCyr-Light"/>
                <a:cs typeface="Arial" panose="020B0604020202020204" pitchFamily="34" charset="0"/>
              </a:rPr>
              <a:t>interests that include retail, building and </a:t>
            </a:r>
            <a:r>
              <a:rPr lang="en-US" sz="1500" dirty="0" smtClean="0">
                <a:latin typeface="HelveticaNeueCyr-Light"/>
                <a:cs typeface="Arial" panose="020B0604020202020204" pitchFamily="34" charset="0"/>
              </a:rPr>
              <a:t>construction, industrial </a:t>
            </a:r>
            <a:r>
              <a:rPr lang="en-US" sz="1500" dirty="0">
                <a:latin typeface="HelveticaNeueCyr-Light"/>
                <a:cs typeface="Arial" panose="020B0604020202020204" pitchFamily="34" charset="0"/>
              </a:rPr>
              <a:t>and joint ventures.</a:t>
            </a:r>
          </a:p>
          <a:p>
            <a:pPr algn="just"/>
            <a:endParaRPr lang="en-US" sz="1500" dirty="0" smtClean="0">
              <a:latin typeface="HelveticaNeueCyr-Light"/>
              <a:cs typeface="Arial" panose="020B0604020202020204" pitchFamily="34" charset="0"/>
            </a:endParaRPr>
          </a:p>
          <a:p>
            <a:pPr algn="just"/>
            <a:r>
              <a:rPr lang="en-US" sz="1500" dirty="0" smtClean="0">
                <a:latin typeface="HelveticaNeueCyr-Light"/>
                <a:cs typeface="Arial" panose="020B0604020202020204" pitchFamily="34" charset="0"/>
              </a:rPr>
              <a:t>Portfolio </a:t>
            </a:r>
            <a:r>
              <a:rPr lang="en-US" sz="1500" dirty="0">
                <a:latin typeface="HelveticaNeueCyr-Light"/>
                <a:cs typeface="Arial" panose="020B0604020202020204" pitchFamily="34" charset="0"/>
              </a:rPr>
              <a:t>of exclusive brands includes Siemens, </a:t>
            </a:r>
            <a:r>
              <a:rPr lang="en-US" sz="1500" dirty="0" smtClean="0">
                <a:latin typeface="HelveticaNeueCyr-Light"/>
                <a:cs typeface="Arial" panose="020B0604020202020204" pitchFamily="34" charset="0"/>
              </a:rPr>
              <a:t>British American </a:t>
            </a:r>
            <a:r>
              <a:rPr lang="en-US" sz="1500" dirty="0">
                <a:latin typeface="HelveticaNeueCyr-Light"/>
                <a:cs typeface="Arial" panose="020B0604020202020204" pitchFamily="34" charset="0"/>
              </a:rPr>
              <a:t>Tobacco, Dunlop, Armitage Shanks, </a:t>
            </a:r>
            <a:r>
              <a:rPr lang="en-US" sz="1500" dirty="0" smtClean="0">
                <a:latin typeface="HelveticaNeueCyr-Light"/>
                <a:cs typeface="Arial" panose="020B0604020202020204" pitchFamily="34" charset="0"/>
              </a:rPr>
              <a:t>Viking Johnson</a:t>
            </a:r>
            <a:r>
              <a:rPr lang="en-US" sz="1500" dirty="0">
                <a:latin typeface="HelveticaNeueCyr-Light"/>
                <a:cs typeface="Arial" panose="020B0604020202020204" pitchFamily="34" charset="0"/>
              </a:rPr>
              <a:t>, </a:t>
            </a:r>
            <a:r>
              <a:rPr lang="en-US" sz="1500" dirty="0" err="1">
                <a:latin typeface="HelveticaNeueCyr-Light"/>
                <a:cs typeface="Arial" panose="020B0604020202020204" pitchFamily="34" charset="0"/>
              </a:rPr>
              <a:t>SieMatic</a:t>
            </a:r>
            <a:r>
              <a:rPr lang="en-US" sz="1500" dirty="0">
                <a:latin typeface="HelveticaNeueCyr-Light"/>
                <a:cs typeface="Arial" panose="020B0604020202020204" pitchFamily="34" charset="0"/>
              </a:rPr>
              <a:t>, </a:t>
            </a:r>
            <a:r>
              <a:rPr lang="en-US" sz="1500" dirty="0" err="1">
                <a:latin typeface="HelveticaNeueCyr-Light"/>
                <a:cs typeface="Arial" panose="020B0604020202020204" pitchFamily="34" charset="0"/>
              </a:rPr>
              <a:t>Danfoss</a:t>
            </a:r>
            <a:r>
              <a:rPr lang="en-US" sz="1500" dirty="0">
                <a:latin typeface="HelveticaNeueCyr-Light"/>
                <a:cs typeface="Arial" panose="020B0604020202020204" pitchFamily="34" charset="0"/>
              </a:rPr>
              <a:t>, Zanussi, Interface, </a:t>
            </a:r>
            <a:r>
              <a:rPr lang="en-US" sz="1500" dirty="0" err="1" smtClean="0">
                <a:latin typeface="HelveticaNeueCyr-Light"/>
                <a:cs typeface="Arial" panose="020B0604020202020204" pitchFamily="34" charset="0"/>
              </a:rPr>
              <a:t>Smeg</a:t>
            </a:r>
            <a:r>
              <a:rPr lang="en-US" sz="1500" dirty="0" smtClean="0">
                <a:latin typeface="HelveticaNeueCyr-Light"/>
                <a:cs typeface="Arial" panose="020B0604020202020204" pitchFamily="34" charset="0"/>
              </a:rPr>
              <a:t>, Unilever </a:t>
            </a:r>
            <a:r>
              <a:rPr lang="en-US" sz="1500" dirty="0">
                <a:latin typeface="HelveticaNeueCyr-Light"/>
                <a:cs typeface="Arial" panose="020B0604020202020204" pitchFamily="34" charset="0"/>
              </a:rPr>
              <a:t>and 3M among others.</a:t>
            </a:r>
          </a:p>
        </p:txBody>
      </p:sp>
      <p:sp>
        <p:nvSpPr>
          <p:cNvPr id="4" name="TextBox 3"/>
          <p:cNvSpPr txBox="1"/>
          <p:nvPr/>
        </p:nvSpPr>
        <p:spPr>
          <a:xfrm>
            <a:off x="297611" y="235803"/>
            <a:ext cx="4038600" cy="830997"/>
          </a:xfrm>
          <a:prstGeom prst="rect">
            <a:avLst/>
          </a:prstGeom>
          <a:noFill/>
        </p:spPr>
        <p:txBody>
          <a:bodyPr wrap="square" rtlCol="0">
            <a:spAutoFit/>
          </a:bodyPr>
          <a:lstStyle/>
          <a:p>
            <a:r>
              <a:rPr lang="en-US" sz="4800" b="1" dirty="0" smtClean="0">
                <a:latin typeface="Arial" panose="020B0604020202020204" pitchFamily="34" charset="0"/>
                <a:cs typeface="Arial" panose="020B0604020202020204" pitchFamily="34" charset="0"/>
              </a:rPr>
              <a:t>ESAG</a:t>
            </a:r>
            <a:endParaRPr lang="en-US" sz="4800"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604" r="6110"/>
          <a:stretch/>
        </p:blipFill>
        <p:spPr>
          <a:xfrm>
            <a:off x="4550773" y="-19104"/>
            <a:ext cx="7641227" cy="6877104"/>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4545" t="22586" r="8333" b="30270"/>
          <a:stretch/>
        </p:blipFill>
        <p:spPr>
          <a:xfrm>
            <a:off x="450958" y="6172200"/>
            <a:ext cx="1511292" cy="407392"/>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10094" r="2318" b="38180"/>
          <a:stretch/>
        </p:blipFill>
        <p:spPr>
          <a:xfrm>
            <a:off x="2667000" y="6218355"/>
            <a:ext cx="1437839" cy="457200"/>
          </a:xfrm>
          <a:prstGeom prst="rect">
            <a:avLst/>
          </a:prstGeom>
        </p:spPr>
      </p:pic>
      <p:cxnSp>
        <p:nvCxnSpPr>
          <p:cNvPr id="18" name="Straight Connector 17"/>
          <p:cNvCxnSpPr>
            <a:endCxn id="20" idx="1"/>
          </p:cNvCxnSpPr>
          <p:nvPr/>
        </p:nvCxnSpPr>
        <p:spPr>
          <a:xfrm>
            <a:off x="393447" y="1113907"/>
            <a:ext cx="16263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20" idx="3"/>
          </p:cNvCxnSpPr>
          <p:nvPr/>
        </p:nvCxnSpPr>
        <p:spPr>
          <a:xfrm>
            <a:off x="2439177" y="1113907"/>
            <a:ext cx="18280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2019761" y="990600"/>
            <a:ext cx="419416" cy="246614"/>
          </a:xfrm>
          <a:prstGeom prst="rect">
            <a:avLst/>
          </a:prstGeom>
        </p:spPr>
      </p:pic>
      <p:cxnSp>
        <p:nvCxnSpPr>
          <p:cNvPr id="29" name="Straight Connector 28"/>
          <p:cNvCxnSpPr/>
          <p:nvPr/>
        </p:nvCxnSpPr>
        <p:spPr>
          <a:xfrm>
            <a:off x="393447" y="5410200"/>
            <a:ext cx="38737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175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1783" y="2950897"/>
            <a:ext cx="2018675" cy="738664"/>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Tava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 HEALTH</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3424317" y="2945464"/>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Leela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 HEALTH</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609600" y="57300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Mitra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 HEALTH</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4975703" y="573134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Surround</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 HEALTH</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9773994" y="2932399"/>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Neighbor</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 HEALTH</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6521333" y="2945464"/>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Sieste</a:t>
            </a:r>
            <a:r>
              <a:rPr lang="en-US" sz="1400" b="1" dirty="0" smtClean="0">
                <a:solidFill>
                  <a:schemeClr val="bg1">
                    <a:lumMod val="50000"/>
                  </a:schemeClr>
                </a:solidFill>
                <a:latin typeface="Arial" panose="020B0604020202020204" pitchFamily="34" charset="0"/>
                <a:cs typeface="Arial" panose="020B0604020202020204" pitchFamily="34" charset="0"/>
              </a:rPr>
              <a:t>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 HEALTH</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81924" name="Picture 4" descr="Image result for steelcase tava lounge"/>
          <p:cNvPicPr>
            <a:picLocks noChangeAspect="1" noChangeArrowheads="1"/>
          </p:cNvPicPr>
          <p:nvPr/>
        </p:nvPicPr>
        <p:blipFill rotWithShape="1">
          <a:blip r:embed="rId2">
            <a:extLst>
              <a:ext uri="{28A0092B-C50C-407E-A947-70E740481C1C}">
                <a14:useLocalDpi xmlns:a14="http://schemas.microsoft.com/office/drawing/2010/main" val="0"/>
              </a:ext>
            </a:extLst>
          </a:blip>
          <a:srcRect l="7395" t="41319" r="7605" b="8681"/>
          <a:stretch/>
        </p:blipFill>
        <p:spPr bwMode="auto">
          <a:xfrm>
            <a:off x="304800" y="1122097"/>
            <a:ext cx="207263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1926" name="Picture 6" descr="Image result for steelcase leela loun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667" t="5556" r="16667" b="5556"/>
          <a:stretch/>
        </p:blipFill>
        <p:spPr bwMode="auto">
          <a:xfrm>
            <a:off x="3747854" y="1116664"/>
            <a:ext cx="1371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1928" name="Picture 8" descr="Image result for steelcase sieste lounge"/>
          <p:cNvPicPr>
            <a:picLocks noChangeAspect="1" noChangeArrowheads="1"/>
          </p:cNvPicPr>
          <p:nvPr/>
        </p:nvPicPr>
        <p:blipFill rotWithShape="1">
          <a:blip r:embed="rId4">
            <a:extLst>
              <a:ext uri="{28A0092B-C50C-407E-A947-70E740481C1C}">
                <a14:useLocalDpi xmlns:a14="http://schemas.microsoft.com/office/drawing/2010/main" val="0"/>
              </a:ext>
            </a:extLst>
          </a:blip>
          <a:srcRect l="9930" t="12471" r="13403" b="7343"/>
          <a:stretch/>
        </p:blipFill>
        <p:spPr bwMode="auto">
          <a:xfrm>
            <a:off x="6547758" y="1116664"/>
            <a:ext cx="195639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1930" name="Picture 10" descr="Image result for steelcase mitra lounge"/>
          <p:cNvPicPr>
            <a:picLocks noChangeAspect="1" noChangeArrowheads="1"/>
          </p:cNvPicPr>
          <p:nvPr/>
        </p:nvPicPr>
        <p:blipFill rotWithShape="1">
          <a:blip r:embed="rId5">
            <a:extLst>
              <a:ext uri="{28A0092B-C50C-407E-A947-70E740481C1C}">
                <a14:useLocalDpi xmlns:a14="http://schemas.microsoft.com/office/drawing/2010/main" val="0"/>
              </a:ext>
            </a:extLst>
          </a:blip>
          <a:srcRect l="8264" t="8163" r="10069" b="10204"/>
          <a:stretch/>
        </p:blipFill>
        <p:spPr bwMode="auto">
          <a:xfrm>
            <a:off x="338777" y="3901262"/>
            <a:ext cx="256032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1932" name="Picture 12" descr="Image result for steelcase neighbour loung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751" t="19442" r="7693" b="19447"/>
          <a:stretch/>
        </p:blipFill>
        <p:spPr bwMode="auto">
          <a:xfrm>
            <a:off x="9577985" y="1116664"/>
            <a:ext cx="241069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1934" name="Picture 14" descr="Related image"/>
          <p:cNvPicPr>
            <a:picLocks noChangeAspect="1" noChangeArrowheads="1"/>
          </p:cNvPicPr>
          <p:nvPr/>
        </p:nvPicPr>
        <p:blipFill rotWithShape="1">
          <a:blip r:embed="rId7">
            <a:extLst>
              <a:ext uri="{28A0092B-C50C-407E-A947-70E740481C1C}">
                <a14:useLocalDpi xmlns:a14="http://schemas.microsoft.com/office/drawing/2010/main" val="0"/>
              </a:ext>
            </a:extLst>
          </a:blip>
          <a:srcRect l="11944" t="26001" r="12056" b="15999"/>
          <a:stretch/>
        </p:blipFill>
        <p:spPr bwMode="auto">
          <a:xfrm>
            <a:off x="3817823" y="3507755"/>
            <a:ext cx="43434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81936" name="Picture 16" descr="Image result for steelcase regard"/>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165" t="5711" r="10275" b="3892"/>
          <a:stretch/>
        </p:blipFill>
        <p:spPr bwMode="auto">
          <a:xfrm>
            <a:off x="9079949" y="3901262"/>
            <a:ext cx="2712720" cy="18288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9426971" y="573006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Regard</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 HEALTH</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pic>
        <p:nvPicPr>
          <p:cNvPr id="21" name="Picture 20"/>
          <p:cNvPicPr>
            <a:picLocks noChangeAspect="1"/>
          </p:cNvPicPr>
          <p:nvPr/>
        </p:nvPicPr>
        <p:blipFill rotWithShape="1">
          <a:blip r:embed="rId10"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22" name="Straight Connector 21"/>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81000" y="381000"/>
            <a:ext cx="5638800" cy="461665"/>
          </a:xfrm>
          <a:prstGeom prst="rect">
            <a:avLst/>
          </a:prstGeom>
        </p:spPr>
        <p:txBody>
          <a:bodyPr wrap="square">
            <a:spAutoFit/>
          </a:bodyPr>
          <a:lstStyle/>
          <a:p>
            <a:r>
              <a:rPr lang="en-US" sz="2400" b="1" dirty="0" smtClean="0">
                <a:latin typeface="HelveticaNeueCyr-Bold"/>
              </a:rPr>
              <a:t>Healthcare Waiting</a:t>
            </a:r>
            <a:endParaRPr lang="en-US" sz="2400" dirty="0"/>
          </a:p>
        </p:txBody>
      </p:sp>
      <p:cxnSp>
        <p:nvCxnSpPr>
          <p:cNvPr id="24" name="Straight Connector 23"/>
          <p:cNvCxnSpPr/>
          <p:nvPr/>
        </p:nvCxnSpPr>
        <p:spPr>
          <a:xfrm>
            <a:off x="457200" y="942456"/>
            <a:ext cx="28946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1599214" y="821123"/>
            <a:ext cx="419416" cy="246614"/>
          </a:xfrm>
          <a:prstGeom prst="rect">
            <a:avLst/>
          </a:prstGeom>
        </p:spPr>
      </p:pic>
    </p:spTree>
    <p:extLst>
      <p:ext uri="{BB962C8B-B14F-4D97-AF65-F5344CB8AC3E}">
        <p14:creationId xmlns:p14="http://schemas.microsoft.com/office/powerpoint/2010/main" val="36136642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H_InsightsGuide_V2_16x9_ppt_v7_0128.jpg"/>
          <p:cNvPicPr>
            <a:picLocks noChangeAspect="1"/>
          </p:cNvPicPr>
          <p:nvPr/>
        </p:nvPicPr>
        <p:blipFill rotWithShape="1">
          <a:blip r:embed="rId2"/>
          <a:srcRect t="14445" r="2365" b="47778"/>
          <a:stretch/>
        </p:blipFill>
        <p:spPr>
          <a:xfrm>
            <a:off x="17199" y="990600"/>
            <a:ext cx="11870001" cy="2590800"/>
          </a:xfrm>
          <a:prstGeom prst="rect">
            <a:avLst/>
          </a:prstGeom>
        </p:spPr>
      </p:pic>
      <p:pic>
        <p:nvPicPr>
          <p:cNvPr id="5" name="Picture 4" descr="SCH_InsightsGuide_V2_16x9_ppt_v7_0129.jpg"/>
          <p:cNvPicPr>
            <a:picLocks noChangeAspect="1"/>
          </p:cNvPicPr>
          <p:nvPr/>
        </p:nvPicPr>
        <p:blipFill rotWithShape="1">
          <a:blip r:embed="rId3"/>
          <a:srcRect t="12222" r="3134" b="48889"/>
          <a:stretch/>
        </p:blipFill>
        <p:spPr>
          <a:xfrm>
            <a:off x="34396" y="3962400"/>
            <a:ext cx="11776604" cy="2667000"/>
          </a:xfrm>
          <a:prstGeom prst="rect">
            <a:avLst/>
          </a:prstGeom>
        </p:spPr>
      </p:pic>
      <p:cxnSp>
        <p:nvCxnSpPr>
          <p:cNvPr id="7" name="Straight Connector 6"/>
          <p:cNvCxnSpPr/>
          <p:nvPr/>
        </p:nvCxnSpPr>
        <p:spPr>
          <a:xfrm>
            <a:off x="533400" y="4050957"/>
            <a:ext cx="3429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81000" y="381000"/>
            <a:ext cx="5638800" cy="461665"/>
          </a:xfrm>
          <a:prstGeom prst="rect">
            <a:avLst/>
          </a:prstGeom>
        </p:spPr>
        <p:txBody>
          <a:bodyPr wrap="square">
            <a:spAutoFit/>
          </a:bodyPr>
          <a:lstStyle/>
          <a:p>
            <a:r>
              <a:rPr lang="en-US" sz="2400" b="1" dirty="0" smtClean="0">
                <a:latin typeface="HelveticaNeueCyr-Bold"/>
              </a:rPr>
              <a:t>Modular </a:t>
            </a:r>
            <a:r>
              <a:rPr lang="en-US" sz="2400" b="1" dirty="0" err="1" smtClean="0">
                <a:latin typeface="HelveticaNeueCyr-Bold"/>
              </a:rPr>
              <a:t>Casegoods</a:t>
            </a:r>
            <a:endParaRPr lang="en-US" sz="2400" dirty="0"/>
          </a:p>
        </p:txBody>
      </p:sp>
      <p:sp>
        <p:nvSpPr>
          <p:cNvPr id="10" name="Rectangle 9"/>
          <p:cNvSpPr/>
          <p:nvPr/>
        </p:nvSpPr>
        <p:spPr>
          <a:xfrm>
            <a:off x="533400" y="3581400"/>
            <a:ext cx="5638800" cy="461665"/>
          </a:xfrm>
          <a:prstGeom prst="rect">
            <a:avLst/>
          </a:prstGeom>
        </p:spPr>
        <p:txBody>
          <a:bodyPr wrap="square">
            <a:spAutoFit/>
          </a:bodyPr>
          <a:lstStyle/>
          <a:p>
            <a:r>
              <a:rPr lang="en-US" sz="2400" b="1" dirty="0" err="1" smtClean="0">
                <a:solidFill>
                  <a:schemeClr val="bg1">
                    <a:lumMod val="50000"/>
                  </a:schemeClr>
                </a:solidFill>
                <a:latin typeface="HelveticaNeueCyr-Bold"/>
              </a:rPr>
              <a:t>Casegoods</a:t>
            </a:r>
            <a:endParaRPr lang="en-US" sz="2400" dirty="0">
              <a:solidFill>
                <a:schemeClr val="bg1">
                  <a:lumMod val="50000"/>
                </a:schemeClr>
              </a:solidFill>
            </a:endParaRPr>
          </a:p>
        </p:txBody>
      </p:sp>
      <p:cxnSp>
        <p:nvCxnSpPr>
          <p:cNvPr id="8" name="Straight Connector 7"/>
          <p:cNvCxnSpPr/>
          <p:nvPr/>
        </p:nvCxnSpPr>
        <p:spPr>
          <a:xfrm>
            <a:off x="533400" y="903584"/>
            <a:ext cx="28946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1675414" y="782251"/>
            <a:ext cx="419416" cy="246614"/>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14" name="Straight Connector 13"/>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7250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643154"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37583" y="1477624"/>
            <a:ext cx="4234417" cy="3416320"/>
          </a:xfrm>
          <a:prstGeom prst="rect">
            <a:avLst/>
          </a:prstGeom>
        </p:spPr>
        <p:txBody>
          <a:bodyPr wrap="square">
            <a:spAutoFit/>
          </a:bodyPr>
          <a:lstStyle/>
          <a:p>
            <a:r>
              <a:rPr lang="en-US" b="1" i="1" dirty="0" smtClean="0">
                <a:solidFill>
                  <a:schemeClr val="bg1"/>
                </a:solidFill>
              </a:rPr>
              <a:t>Italian </a:t>
            </a:r>
            <a:r>
              <a:rPr lang="en-US" b="1" i="1" dirty="0">
                <a:solidFill>
                  <a:schemeClr val="bg1"/>
                </a:solidFill>
              </a:rPr>
              <a:t>furniture that expresses space in both creative and practical way</a:t>
            </a:r>
            <a:endParaRPr lang="en-US" b="1" i="1" dirty="0" smtClean="0">
              <a:solidFill>
                <a:schemeClr val="bg1"/>
              </a:solidFill>
            </a:endParaRPr>
          </a:p>
          <a:p>
            <a:endParaRPr lang="en-US" b="1" i="1" dirty="0" smtClean="0">
              <a:solidFill>
                <a:schemeClr val="bg1"/>
              </a:solidFill>
            </a:endParaRPr>
          </a:p>
          <a:p>
            <a:endParaRPr lang="en-US" b="1" i="1" dirty="0">
              <a:solidFill>
                <a:schemeClr val="bg1"/>
              </a:solidFill>
            </a:endParaRPr>
          </a:p>
          <a:p>
            <a:r>
              <a:rPr lang="en-US" i="1" dirty="0" smtClean="0">
                <a:solidFill>
                  <a:schemeClr val="bg1"/>
                </a:solidFill>
              </a:rPr>
              <a:t>Italian </a:t>
            </a:r>
            <a:r>
              <a:rPr lang="en-US" i="1" dirty="0">
                <a:solidFill>
                  <a:schemeClr val="bg1"/>
                </a:solidFill>
              </a:rPr>
              <a:t>manufacturer DVO offers high-quality office furniture, with the extremely functional design. Its offering includes reception units, conference tables, benching, storage and architectural glass walls. DVO stocks the full range, having a shorter lead time than other Italian manufacturers</a:t>
            </a:r>
            <a:r>
              <a:rPr lang="en-US" i="1" dirty="0" smtClean="0">
                <a:solidFill>
                  <a:schemeClr val="bg1"/>
                </a:solidFill>
              </a:rPr>
              <a:t>. </a:t>
            </a:r>
            <a:endParaRPr lang="en-US" i="1" dirty="0">
              <a:solidFill>
                <a:schemeClr val="bg1"/>
              </a:solidFill>
            </a:endParaRPr>
          </a:p>
        </p:txBody>
      </p:sp>
      <p:cxnSp>
        <p:nvCxnSpPr>
          <p:cNvPr id="13" name="Straight Connector 12"/>
          <p:cNvCxnSpPr/>
          <p:nvPr/>
        </p:nvCxnSpPr>
        <p:spPr>
          <a:xfrm>
            <a:off x="403861" y="1295400"/>
            <a:ext cx="401573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257800"/>
            <a:ext cx="388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81000" y="381000"/>
            <a:ext cx="4724400" cy="830997"/>
          </a:xfrm>
          <a:prstGeom prst="rect">
            <a:avLst/>
          </a:prstGeom>
        </p:spPr>
        <p:txBody>
          <a:bodyPr wrap="square">
            <a:spAutoFit/>
          </a:bodyPr>
          <a:lstStyle/>
          <a:p>
            <a:r>
              <a:rPr lang="en-US" sz="4800" b="1" dirty="0">
                <a:solidFill>
                  <a:schemeClr val="bg1"/>
                </a:solidFill>
                <a:latin typeface="HelveticaNeueCyr-Bold"/>
              </a:rPr>
              <a:t>d</a:t>
            </a:r>
            <a:r>
              <a:rPr lang="en-US" sz="4800" b="1" dirty="0" smtClean="0">
                <a:solidFill>
                  <a:schemeClr val="bg1"/>
                </a:solidFill>
                <a:latin typeface="HelveticaNeueCyr-Bold"/>
              </a:rPr>
              <a:t>vo_</a:t>
            </a:r>
            <a:endParaRPr lang="en-US" sz="4800" dirty="0">
              <a:solidFill>
                <a:schemeClr val="bg1"/>
              </a:solidFill>
            </a:endParaRPr>
          </a:p>
        </p:txBody>
      </p:sp>
      <p:sp>
        <p:nvSpPr>
          <p:cNvPr id="8" name="Rectangle 7"/>
          <p:cNvSpPr/>
          <p:nvPr/>
        </p:nvSpPr>
        <p:spPr>
          <a:xfrm>
            <a:off x="382153" y="5634597"/>
            <a:ext cx="3785483" cy="923330"/>
          </a:xfrm>
          <a:prstGeom prst="rect">
            <a:avLst/>
          </a:prstGeom>
        </p:spPr>
        <p:txBody>
          <a:bodyPr wrap="square">
            <a:spAutoFit/>
          </a:bodyPr>
          <a:lstStyle/>
          <a:p>
            <a:r>
              <a:rPr lang="en-US" i="1" dirty="0" smtClean="0">
                <a:solidFill>
                  <a:schemeClr val="bg1"/>
                </a:solidFill>
              </a:rPr>
              <a:t>Lead time: 6-8 weeks</a:t>
            </a:r>
          </a:p>
          <a:p>
            <a:r>
              <a:rPr lang="en-US" i="1" dirty="0" smtClean="0">
                <a:solidFill>
                  <a:schemeClr val="bg1"/>
                </a:solidFill>
              </a:rPr>
              <a:t>Warranty: 5 years</a:t>
            </a:r>
          </a:p>
          <a:p>
            <a:r>
              <a:rPr lang="en-US" i="1" dirty="0" smtClean="0">
                <a:solidFill>
                  <a:schemeClr val="bg1"/>
                </a:solidFill>
              </a:rPr>
              <a:t>Country of origin: Italy </a:t>
            </a:r>
            <a:endParaRPr lang="en-US" i="1" dirty="0">
              <a:solidFill>
                <a:schemeClr val="bg1"/>
              </a:solidFill>
            </a:endParaRPr>
          </a:p>
        </p:txBody>
      </p:sp>
      <p:cxnSp>
        <p:nvCxnSpPr>
          <p:cNvPr id="9" name="Straight Connector 8"/>
          <p:cNvCxnSpPr/>
          <p:nvPr/>
        </p:nvCxnSpPr>
        <p:spPr>
          <a:xfrm>
            <a:off x="381000" y="2362200"/>
            <a:ext cx="4038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251" y="0"/>
            <a:ext cx="7135749" cy="6858000"/>
          </a:xfrm>
          <a:prstGeom prst="rect">
            <a:avLst/>
          </a:prstGeom>
        </p:spPr>
      </p:pic>
      <p:grpSp>
        <p:nvGrpSpPr>
          <p:cNvPr id="10" name="Group 9"/>
          <p:cNvGrpSpPr/>
          <p:nvPr/>
        </p:nvGrpSpPr>
        <p:grpSpPr>
          <a:xfrm>
            <a:off x="2144335" y="5034269"/>
            <a:ext cx="381000" cy="398298"/>
            <a:chOff x="6096000" y="5562600"/>
            <a:chExt cx="762000" cy="762000"/>
          </a:xfrm>
        </p:grpSpPr>
        <p:sp>
          <p:nvSpPr>
            <p:cNvPr id="12"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grpSp>
        <p:nvGrpSpPr>
          <p:cNvPr id="16" name="Group 15"/>
          <p:cNvGrpSpPr/>
          <p:nvPr/>
        </p:nvGrpSpPr>
        <p:grpSpPr>
          <a:xfrm>
            <a:off x="2107625" y="1113768"/>
            <a:ext cx="381000" cy="398298"/>
            <a:chOff x="6096000" y="5562600"/>
            <a:chExt cx="762000" cy="762000"/>
          </a:xfrm>
        </p:grpSpPr>
        <p:sp>
          <p:nvSpPr>
            <p:cNvPr id="18"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spTree>
    <p:extLst>
      <p:ext uri="{BB962C8B-B14F-4D97-AF65-F5344CB8AC3E}">
        <p14:creationId xmlns:p14="http://schemas.microsoft.com/office/powerpoint/2010/main" val="27149378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84152" y="2802316"/>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Rym</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DVO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5010045" y="2815463"/>
            <a:ext cx="2413127"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Tay</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DVO</a:t>
            </a:r>
          </a:p>
        </p:txBody>
      </p:sp>
      <p:sp>
        <p:nvSpPr>
          <p:cNvPr id="15" name="TextBox 14"/>
          <p:cNvSpPr txBox="1"/>
          <p:nvPr/>
        </p:nvSpPr>
        <p:spPr>
          <a:xfrm>
            <a:off x="9042337" y="2808152"/>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Vertigo</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DVO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2724463" y="5489709"/>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Planeta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DVO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7188905" y="5491803"/>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York</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DVO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5" name="Rectangle 24"/>
          <p:cNvSpPr/>
          <p:nvPr/>
        </p:nvSpPr>
        <p:spPr>
          <a:xfrm>
            <a:off x="490383" y="402645"/>
            <a:ext cx="5257800" cy="461665"/>
          </a:xfrm>
          <a:prstGeom prst="rect">
            <a:avLst/>
          </a:prstGeom>
        </p:spPr>
        <p:txBody>
          <a:bodyPr wrap="square">
            <a:spAutoFit/>
          </a:bodyPr>
          <a:lstStyle/>
          <a:p>
            <a:r>
              <a:rPr lang="en-US" sz="2400" b="1" dirty="0" smtClean="0">
                <a:latin typeface="HelveticaNeueCyr-Bold"/>
              </a:rPr>
              <a:t>Executive Desks</a:t>
            </a:r>
            <a:endParaRPr lang="en-US" sz="2400" dirty="0"/>
          </a:p>
        </p:txBody>
      </p:sp>
      <p:pic>
        <p:nvPicPr>
          <p:cNvPr id="19460" name="Picture 4" descr="http://www.dvo.it/ContentsFiles/foto_dvoffice_RYM_2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87" t="23761" r="3346" b="9573"/>
          <a:stretch/>
        </p:blipFill>
        <p:spPr bwMode="auto">
          <a:xfrm>
            <a:off x="239009" y="1106519"/>
            <a:ext cx="3108960" cy="1695797"/>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http://www.dvo.it/ContentsFiles/foto_dvoffice_TAY_2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43" t="24673" r="15639" b="16994"/>
          <a:stretch/>
        </p:blipFill>
        <p:spPr bwMode="auto">
          <a:xfrm>
            <a:off x="4387808" y="832838"/>
            <a:ext cx="3657600" cy="1969478"/>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http://www.dvo.it/ContentsFiles/foto_dvoffice_VERTIGO_2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452" t="18792" r="2299" b="22875"/>
          <a:stretch/>
        </p:blipFill>
        <p:spPr bwMode="auto">
          <a:xfrm>
            <a:off x="8763000" y="1224227"/>
            <a:ext cx="2971800" cy="1600201"/>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DV0902_PLANETA_slide_01(0)"/>
          <p:cNvPicPr>
            <a:picLocks noChangeAspect="1" noChangeArrowheads="1"/>
          </p:cNvPicPr>
          <p:nvPr/>
        </p:nvPicPr>
        <p:blipFill rotWithShape="1">
          <a:blip r:embed="rId5">
            <a:extLst>
              <a:ext uri="{28A0092B-C50C-407E-A947-70E740481C1C}">
                <a14:useLocalDpi xmlns:a14="http://schemas.microsoft.com/office/drawing/2010/main" val="0"/>
              </a:ext>
            </a:extLst>
          </a:blip>
          <a:srcRect l="18048" t="17211" r="17630" b="7404"/>
          <a:stretch/>
        </p:blipFill>
        <p:spPr bwMode="auto">
          <a:xfrm>
            <a:off x="2362200" y="3392958"/>
            <a:ext cx="2743200" cy="2100263"/>
          </a:xfrm>
          <a:prstGeom prst="rect">
            <a:avLst/>
          </a:prstGeom>
          <a:noFill/>
          <a:extLst>
            <a:ext uri="{909E8E84-426E-40DD-AFC4-6F175D3DCCD1}">
              <a14:hiddenFill xmlns:a14="http://schemas.microsoft.com/office/drawing/2010/main">
                <a:solidFill>
                  <a:srgbClr val="FFFFFF"/>
                </a:solidFill>
              </a14:hiddenFill>
            </a:ext>
          </a:extLst>
        </p:spPr>
      </p:pic>
      <p:pic>
        <p:nvPicPr>
          <p:cNvPr id="19470" name="Picture 14" descr="DV0904_YORK_slide_01(0)"/>
          <p:cNvPicPr>
            <a:picLocks noChangeAspect="1" noChangeArrowheads="1"/>
          </p:cNvPicPr>
          <p:nvPr/>
        </p:nvPicPr>
        <p:blipFill rotWithShape="1">
          <a:blip r:embed="rId6">
            <a:extLst>
              <a:ext uri="{28A0092B-C50C-407E-A947-70E740481C1C}">
                <a14:useLocalDpi xmlns:a14="http://schemas.microsoft.com/office/drawing/2010/main" val="0"/>
              </a:ext>
            </a:extLst>
          </a:blip>
          <a:srcRect l="10008" t="27981" r="9590" b="10481"/>
          <a:stretch/>
        </p:blipFill>
        <p:spPr bwMode="auto">
          <a:xfrm>
            <a:off x="6374317" y="3660909"/>
            <a:ext cx="3657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472" name="Picture 16"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823" t="32000" r="17748" b="33333"/>
          <a:stretch/>
        </p:blipFill>
        <p:spPr bwMode="auto">
          <a:xfrm>
            <a:off x="9448800" y="314174"/>
            <a:ext cx="943878" cy="340845"/>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flipV="1">
            <a:off x="609600" y="864310"/>
            <a:ext cx="2362200" cy="150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1524000" y="782251"/>
            <a:ext cx="419416" cy="246614"/>
          </a:xfrm>
          <a:prstGeom prst="rect">
            <a:avLst/>
          </a:prstGeom>
        </p:spPr>
      </p:pic>
      <p:pic>
        <p:nvPicPr>
          <p:cNvPr id="23" name="Picture 22"/>
          <p:cNvPicPr>
            <a:picLocks noChangeAspect="1"/>
          </p:cNvPicPr>
          <p:nvPr/>
        </p:nvPicPr>
        <p:blipFill rotWithShape="1">
          <a:blip r:embed="rId10"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26" name="Straight Connector 25"/>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9952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68298" y="3355669"/>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EPlace</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DVO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5010045" y="3362980"/>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Entity</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DVO</a:t>
            </a:r>
          </a:p>
        </p:txBody>
      </p:sp>
      <p:sp>
        <p:nvSpPr>
          <p:cNvPr id="15" name="TextBox 14"/>
          <p:cNvSpPr txBox="1"/>
          <p:nvPr/>
        </p:nvSpPr>
        <p:spPr>
          <a:xfrm>
            <a:off x="9042337" y="3355669"/>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Gap</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DVO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2724463" y="5875486"/>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Nobu</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DVO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7188905" y="5877580"/>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Treko</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DVO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5" name="Rectangle 24"/>
          <p:cNvSpPr/>
          <p:nvPr/>
        </p:nvSpPr>
        <p:spPr>
          <a:xfrm>
            <a:off x="490383" y="402645"/>
            <a:ext cx="5257800" cy="461665"/>
          </a:xfrm>
          <a:prstGeom prst="rect">
            <a:avLst/>
          </a:prstGeom>
        </p:spPr>
        <p:txBody>
          <a:bodyPr wrap="square">
            <a:spAutoFit/>
          </a:bodyPr>
          <a:lstStyle/>
          <a:p>
            <a:r>
              <a:rPr lang="en-US" sz="2400" b="1" dirty="0" smtClean="0">
                <a:latin typeface="HelveticaNeueCyr-Bold"/>
              </a:rPr>
              <a:t>Desking + Benching</a:t>
            </a:r>
            <a:endParaRPr lang="en-US" sz="2400" dirty="0"/>
          </a:p>
        </p:txBody>
      </p:sp>
      <p:pic>
        <p:nvPicPr>
          <p:cNvPr id="20482" name="Picture 2" descr="http://www.dvo.it/ContentsFiles/foto_dvoffice_eplace_29_-47895477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98" t="19445" r="7545" b="19445"/>
          <a:stretch/>
        </p:blipFill>
        <p:spPr bwMode="auto">
          <a:xfrm>
            <a:off x="210353" y="1587766"/>
            <a:ext cx="399010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www.dvo.it/ContentsFiles/NTT_03%20copi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500" b="9834"/>
          <a:stretch/>
        </p:blipFill>
        <p:spPr bwMode="auto">
          <a:xfrm>
            <a:off x="4356719" y="1176312"/>
            <a:ext cx="3719778" cy="219456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www.dvo.it/ContentsFiles/GAP_02%20copi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137" t="6825" r="5508" b="7064"/>
          <a:stretch/>
        </p:blipFill>
        <p:spPr bwMode="auto">
          <a:xfrm>
            <a:off x="8903846" y="1153798"/>
            <a:ext cx="2690108" cy="2194560"/>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DV803_NOBU_slide_01"/>
          <p:cNvPicPr>
            <a:picLocks noChangeAspect="1" noChangeArrowheads="1"/>
          </p:cNvPicPr>
          <p:nvPr/>
        </p:nvPicPr>
        <p:blipFill rotWithShape="1">
          <a:blip r:embed="rId5">
            <a:extLst>
              <a:ext uri="{28A0092B-C50C-407E-A947-70E740481C1C}">
                <a14:useLocalDpi xmlns:a14="http://schemas.microsoft.com/office/drawing/2010/main" val="0"/>
              </a:ext>
            </a:extLst>
          </a:blip>
          <a:srcRect l="6994" t="26442" r="5569" b="13558"/>
          <a:stretch/>
        </p:blipFill>
        <p:spPr bwMode="auto">
          <a:xfrm>
            <a:off x="1693984" y="4070170"/>
            <a:ext cx="407963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DV805_TREKO_slide_01"/>
          <p:cNvPicPr>
            <a:picLocks noChangeAspect="1" noChangeArrowheads="1"/>
          </p:cNvPicPr>
          <p:nvPr/>
        </p:nvPicPr>
        <p:blipFill rotWithShape="1">
          <a:blip r:embed="rId6">
            <a:extLst>
              <a:ext uri="{28A0092B-C50C-407E-A947-70E740481C1C}">
                <a14:useLocalDpi xmlns:a14="http://schemas.microsoft.com/office/drawing/2010/main" val="0"/>
              </a:ext>
            </a:extLst>
          </a:blip>
          <a:srcRect l="12018" t="12596" r="13610" b="10481"/>
          <a:stretch/>
        </p:blipFill>
        <p:spPr bwMode="auto">
          <a:xfrm>
            <a:off x="6844930" y="4041469"/>
            <a:ext cx="2706624" cy="182880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a:off x="533400" y="903584"/>
            <a:ext cx="28946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1675414" y="782251"/>
            <a:ext cx="419416" cy="246614"/>
          </a:xfrm>
          <a:prstGeom prst="rect">
            <a:avLst/>
          </a:prstGeom>
        </p:spPr>
      </p:pic>
      <p:pic>
        <p:nvPicPr>
          <p:cNvPr id="21" name="Picture 16" descr="Related imag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7823" t="32000" r="17748" b="33333"/>
          <a:stretch/>
        </p:blipFill>
        <p:spPr bwMode="auto">
          <a:xfrm>
            <a:off x="9448800" y="314174"/>
            <a:ext cx="943878" cy="3408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10"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23" name="Straight Connector 22"/>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7709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490383" y="355662"/>
            <a:ext cx="5257800" cy="461665"/>
          </a:xfrm>
          <a:prstGeom prst="rect">
            <a:avLst/>
          </a:prstGeom>
        </p:spPr>
        <p:txBody>
          <a:bodyPr wrap="square">
            <a:spAutoFit/>
          </a:bodyPr>
          <a:lstStyle/>
          <a:p>
            <a:r>
              <a:rPr lang="en-US" sz="2400" b="1" dirty="0" smtClean="0">
                <a:latin typeface="HelveticaNeueCyr-Bold"/>
              </a:rPr>
              <a:t>Storage</a:t>
            </a:r>
            <a:endParaRPr lang="en-US" sz="2400" dirty="0"/>
          </a:p>
        </p:txBody>
      </p:sp>
      <p:pic>
        <p:nvPicPr>
          <p:cNvPr id="24578" name="Picture 2" descr="http://www.dvo.it/ContentsFiles/DVO__25_MAGGIO_0767_U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383" y="1145023"/>
            <a:ext cx="2862417" cy="2437252"/>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http://www.dvo.it/ContentsFiles/DVO__29_GIUGNO_1624_UL(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1" y="1145022"/>
            <a:ext cx="3241716" cy="243128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934262" y="3733800"/>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Taba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DVO</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4582" name="Picture 6" descr="http://www.dvo.it/ContentsFiles/DVO__30_GIUGNO_1669_UL(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7387" y="1145022"/>
            <a:ext cx="3254919" cy="244118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994543" y="3733800"/>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Riga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DVO</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4584" name="Picture 8" descr="DV549_slide_01(0)"/>
          <p:cNvPicPr>
            <a:picLocks noChangeAspect="1" noChangeArrowheads="1"/>
          </p:cNvPicPr>
          <p:nvPr/>
        </p:nvPicPr>
        <p:blipFill rotWithShape="1">
          <a:blip r:embed="rId5">
            <a:extLst>
              <a:ext uri="{28A0092B-C50C-407E-A947-70E740481C1C}">
                <a14:useLocalDpi xmlns:a14="http://schemas.microsoft.com/office/drawing/2010/main" val="0"/>
              </a:ext>
            </a:extLst>
          </a:blip>
          <a:srcRect l="28099" t="4903" r="23660" b="4328"/>
          <a:stretch/>
        </p:blipFill>
        <p:spPr bwMode="auto">
          <a:xfrm>
            <a:off x="1219200" y="3995410"/>
            <a:ext cx="1828800" cy="22479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124262" y="6215390"/>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Lockers</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DVO</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4586" name="Picture 10" descr="DV550_slide_01"/>
          <p:cNvPicPr>
            <a:picLocks noChangeAspect="1" noChangeArrowheads="1"/>
          </p:cNvPicPr>
          <p:nvPr/>
        </p:nvPicPr>
        <p:blipFill rotWithShape="1">
          <a:blip r:embed="rId6">
            <a:extLst>
              <a:ext uri="{28A0092B-C50C-407E-A947-70E740481C1C}">
                <a14:useLocalDpi xmlns:a14="http://schemas.microsoft.com/office/drawing/2010/main" val="0"/>
              </a:ext>
            </a:extLst>
          </a:blip>
          <a:srcRect l="5663" t="15421" r="5895" b="10733"/>
          <a:stretch/>
        </p:blipFill>
        <p:spPr bwMode="auto">
          <a:xfrm>
            <a:off x="4344871" y="4414510"/>
            <a:ext cx="3352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934261" y="6215390"/>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Pedestals</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DVO</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4588" name="Picture 12" descr="DV522_slide_01"/>
          <p:cNvPicPr>
            <a:picLocks noChangeAspect="1" noChangeArrowheads="1"/>
          </p:cNvPicPr>
          <p:nvPr/>
        </p:nvPicPr>
        <p:blipFill rotWithShape="1">
          <a:blip r:embed="rId7">
            <a:extLst>
              <a:ext uri="{28A0092B-C50C-407E-A947-70E740481C1C}">
                <a14:useLocalDpi xmlns:a14="http://schemas.microsoft.com/office/drawing/2010/main" val="0"/>
              </a:ext>
            </a:extLst>
          </a:blip>
          <a:srcRect l="5989" t="17212" r="5570" b="15096"/>
          <a:stretch/>
        </p:blipFill>
        <p:spPr bwMode="auto">
          <a:xfrm>
            <a:off x="8193010" y="4414510"/>
            <a:ext cx="36576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078196" y="3733800"/>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Lima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DVO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6" name="TextBox 25"/>
          <p:cNvSpPr txBox="1"/>
          <p:nvPr/>
        </p:nvSpPr>
        <p:spPr>
          <a:xfrm>
            <a:off x="9012472" y="6215390"/>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Roma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DVO</a:t>
            </a:r>
            <a:endParaRPr lang="en-US" sz="1400" dirty="0">
              <a:solidFill>
                <a:schemeClr val="bg1">
                  <a:lumMod val="50000"/>
                </a:schemeClr>
              </a:solidFill>
              <a:latin typeface="Arial" panose="020B0604020202020204" pitchFamily="34" charset="0"/>
              <a:cs typeface="Arial" panose="020B0604020202020204" pitchFamily="34" charset="0"/>
            </a:endParaRPr>
          </a:p>
        </p:txBody>
      </p:sp>
      <p:cxnSp>
        <p:nvCxnSpPr>
          <p:cNvPr id="19" name="Straight Connector 18"/>
          <p:cNvCxnSpPr/>
          <p:nvPr/>
        </p:nvCxnSpPr>
        <p:spPr>
          <a:xfrm>
            <a:off x="610586" y="867293"/>
            <a:ext cx="1142014" cy="19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971885" y="743986"/>
            <a:ext cx="419416" cy="246614"/>
          </a:xfrm>
          <a:prstGeom prst="rect">
            <a:avLst/>
          </a:prstGeom>
        </p:spPr>
      </p:pic>
      <p:pic>
        <p:nvPicPr>
          <p:cNvPr id="23" name="Picture 16" descr="Related imag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823" t="32000" r="17748" b="33333"/>
          <a:stretch/>
        </p:blipFill>
        <p:spPr bwMode="auto">
          <a:xfrm>
            <a:off x="9448800" y="314174"/>
            <a:ext cx="943878" cy="34084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rotWithShape="1">
          <a:blip r:embed="rId11"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29" name="Straight Connector 28"/>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8375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010045" y="3362980"/>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Led</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DVO</a:t>
            </a:r>
          </a:p>
        </p:txBody>
      </p:sp>
      <p:sp>
        <p:nvSpPr>
          <p:cNvPr id="17" name="TextBox 16"/>
          <p:cNvSpPr txBox="1"/>
          <p:nvPr/>
        </p:nvSpPr>
        <p:spPr>
          <a:xfrm>
            <a:off x="1141238" y="5486400"/>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Abako</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DVO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9081388" y="5486400"/>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Qubo</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DVO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5" name="Rectangle 24"/>
          <p:cNvSpPr/>
          <p:nvPr/>
        </p:nvSpPr>
        <p:spPr>
          <a:xfrm>
            <a:off x="490383" y="402645"/>
            <a:ext cx="5257800" cy="461665"/>
          </a:xfrm>
          <a:prstGeom prst="rect">
            <a:avLst/>
          </a:prstGeom>
        </p:spPr>
        <p:txBody>
          <a:bodyPr wrap="square">
            <a:spAutoFit/>
          </a:bodyPr>
          <a:lstStyle/>
          <a:p>
            <a:r>
              <a:rPr lang="en-US" sz="2400" b="1" dirty="0" smtClean="0">
                <a:latin typeface="HelveticaNeueCyr-Bold"/>
              </a:rPr>
              <a:t>Reception</a:t>
            </a:r>
            <a:endParaRPr lang="en-US" sz="2400" dirty="0"/>
          </a:p>
        </p:txBody>
      </p:sp>
      <p:pic>
        <p:nvPicPr>
          <p:cNvPr id="21506" name="Picture 2" descr="http://www.dvo.it/ContentsFiles/foto_dvoffice_LED_2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921" b="15413"/>
          <a:stretch/>
        </p:blipFill>
        <p:spPr bwMode="auto">
          <a:xfrm>
            <a:off x="3839168" y="1143000"/>
            <a:ext cx="4754880" cy="194341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www.dvo.it/ContentsFiles/foto_dvoffice_ABAKO_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776" y="2507289"/>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www.dvo.it/ContentsFiles/foto_dvoffice_QUBO_22(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98" t="13889" r="7197" b="22222"/>
          <a:stretch/>
        </p:blipFill>
        <p:spPr bwMode="auto">
          <a:xfrm>
            <a:off x="8490526" y="3315915"/>
            <a:ext cx="3200401" cy="17526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589145" y="972966"/>
            <a:ext cx="1561430" cy="19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1066800" y="853607"/>
            <a:ext cx="419416" cy="246614"/>
          </a:xfrm>
          <a:prstGeom prst="rect">
            <a:avLst/>
          </a:prstGeom>
        </p:spPr>
      </p:pic>
      <p:pic>
        <p:nvPicPr>
          <p:cNvPr id="15" name="Picture 16"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823" t="32000" r="17748" b="33333"/>
          <a:stretch/>
        </p:blipFill>
        <p:spPr bwMode="auto">
          <a:xfrm>
            <a:off x="9448800" y="314174"/>
            <a:ext cx="943878" cy="3408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20" name="Straight Connector 19"/>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9376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490383" y="402645"/>
            <a:ext cx="5257800" cy="461665"/>
          </a:xfrm>
          <a:prstGeom prst="rect">
            <a:avLst/>
          </a:prstGeom>
        </p:spPr>
        <p:txBody>
          <a:bodyPr wrap="square">
            <a:spAutoFit/>
          </a:bodyPr>
          <a:lstStyle/>
          <a:p>
            <a:r>
              <a:rPr lang="en-US" sz="2400" b="1" dirty="0" smtClean="0">
                <a:latin typeface="HelveticaNeueCyr-Bold"/>
              </a:rPr>
              <a:t>Meeting</a:t>
            </a:r>
            <a:endParaRPr lang="en-US" sz="2400" dirty="0"/>
          </a:p>
        </p:txBody>
      </p:sp>
      <p:sp>
        <p:nvSpPr>
          <p:cNvPr id="11" name="TextBox 10"/>
          <p:cNvSpPr txBox="1"/>
          <p:nvPr/>
        </p:nvSpPr>
        <p:spPr>
          <a:xfrm>
            <a:off x="5010045" y="5725180"/>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Meet</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DVO</a:t>
            </a:r>
          </a:p>
        </p:txBody>
      </p:sp>
      <p:pic>
        <p:nvPicPr>
          <p:cNvPr id="1026" name="Picture 2" descr="http://www.dvo.it/ContentsFiles/dvo_meeting-tables_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861" t="8333" r="10901" b="8333"/>
          <a:stretch/>
        </p:blipFill>
        <p:spPr bwMode="auto">
          <a:xfrm>
            <a:off x="228600" y="1295400"/>
            <a:ext cx="23622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dvo.it/ContentsFiles/dvo_meeting-tables_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96" t="11111" r="10637" b="11111"/>
          <a:stretch/>
        </p:blipFill>
        <p:spPr bwMode="auto">
          <a:xfrm>
            <a:off x="3048000" y="1371600"/>
            <a:ext cx="20574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dvo.it/ContentsFiles/dvo_meeting-tables_1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75" t="16667" r="6393" b="13889"/>
          <a:stretch/>
        </p:blipFill>
        <p:spPr bwMode="auto">
          <a:xfrm>
            <a:off x="228600" y="3657600"/>
            <a:ext cx="4953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dvo.it/ContentsFiles/dvo_meeting-tables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574"/>
          <a:stretch/>
        </p:blipFill>
        <p:spPr bwMode="auto">
          <a:xfrm>
            <a:off x="5410200" y="1446099"/>
            <a:ext cx="3200400" cy="206804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dvo.it/ContentsFiles/dvo_meeting-tables_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277"/>
          <a:stretch/>
        </p:blipFill>
        <p:spPr bwMode="auto">
          <a:xfrm>
            <a:off x="8763000" y="1446099"/>
            <a:ext cx="3200400" cy="205910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dvo.it/ContentsFiles/dvo_meeting-tables_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0200" y="3688108"/>
            <a:ext cx="3200400" cy="186310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dvo.it/ContentsFiles/0932_16_V03_SET_06_C06.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4240" b="14915"/>
          <a:stretch/>
        </p:blipFill>
        <p:spPr bwMode="auto">
          <a:xfrm>
            <a:off x="8763000" y="3674966"/>
            <a:ext cx="3200400" cy="187624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533400" y="903584"/>
            <a:ext cx="1244788" cy="10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990284" y="817203"/>
            <a:ext cx="419416" cy="246614"/>
          </a:xfrm>
          <a:prstGeom prst="rect">
            <a:avLst/>
          </a:prstGeom>
        </p:spPr>
      </p:pic>
      <p:pic>
        <p:nvPicPr>
          <p:cNvPr id="16" name="Picture 16" descr="Related image"/>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7823" t="32000" r="17748" b="33333"/>
          <a:stretch/>
        </p:blipFill>
        <p:spPr bwMode="auto">
          <a:xfrm>
            <a:off x="9448800" y="314174"/>
            <a:ext cx="943878" cy="3408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12"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18" name="Straight Connector 17"/>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5231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490383" y="402645"/>
            <a:ext cx="5257800" cy="461665"/>
          </a:xfrm>
          <a:prstGeom prst="rect">
            <a:avLst/>
          </a:prstGeom>
        </p:spPr>
        <p:txBody>
          <a:bodyPr wrap="square">
            <a:spAutoFit/>
          </a:bodyPr>
          <a:lstStyle/>
          <a:p>
            <a:r>
              <a:rPr lang="en-US" sz="2400" b="1" dirty="0" smtClean="0">
                <a:latin typeface="HelveticaNeueCyr-Bold"/>
              </a:rPr>
              <a:t>Collaboration</a:t>
            </a:r>
            <a:endParaRPr lang="en-US" sz="2400" dirty="0"/>
          </a:p>
        </p:txBody>
      </p:sp>
      <p:sp>
        <p:nvSpPr>
          <p:cNvPr id="11" name="TextBox 10"/>
          <p:cNvSpPr txBox="1"/>
          <p:nvPr/>
        </p:nvSpPr>
        <p:spPr>
          <a:xfrm>
            <a:off x="5181600" y="5868327"/>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E-Media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DVO</a:t>
            </a:r>
          </a:p>
        </p:txBody>
      </p:sp>
      <p:pic>
        <p:nvPicPr>
          <p:cNvPr id="23554" name="Picture 2" descr="DV401-E-MEDIA_slide_01"/>
          <p:cNvPicPr>
            <a:picLocks noChangeAspect="1" noChangeArrowheads="1"/>
          </p:cNvPicPr>
          <p:nvPr/>
        </p:nvPicPr>
        <p:blipFill rotWithShape="1">
          <a:blip r:embed="rId2">
            <a:extLst>
              <a:ext uri="{28A0092B-C50C-407E-A947-70E740481C1C}">
                <a14:useLocalDpi xmlns:a14="http://schemas.microsoft.com/office/drawing/2010/main" val="0"/>
              </a:ext>
            </a:extLst>
          </a:blip>
          <a:srcRect l="11055" t="4751" r="16583"/>
          <a:stretch/>
        </p:blipFill>
        <p:spPr bwMode="auto">
          <a:xfrm>
            <a:off x="566583" y="1269067"/>
            <a:ext cx="5486400" cy="4717723"/>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www.dvo.it/ContentsFiles/EMEDIA_4%209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2023603"/>
            <a:ext cx="4937760" cy="320864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533400" y="903584"/>
            <a:ext cx="1981200" cy="10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1371600" y="780277"/>
            <a:ext cx="419416" cy="246614"/>
          </a:xfrm>
          <a:prstGeom prst="rect">
            <a:avLst/>
          </a:prstGeom>
        </p:spPr>
      </p:pic>
      <p:pic>
        <p:nvPicPr>
          <p:cNvPr id="12" name="Picture 16" descr="Related imag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823" t="32000" r="17748" b="33333"/>
          <a:stretch/>
        </p:blipFill>
        <p:spPr bwMode="auto">
          <a:xfrm>
            <a:off x="9448800" y="314174"/>
            <a:ext cx="943878" cy="3408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14" name="Straight Connector 13"/>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9762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2578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37583" y="1371600"/>
            <a:ext cx="4386817" cy="646331"/>
          </a:xfrm>
          <a:prstGeom prst="rect">
            <a:avLst/>
          </a:prstGeom>
        </p:spPr>
        <p:txBody>
          <a:bodyPr wrap="square">
            <a:spAutoFit/>
          </a:bodyPr>
          <a:lstStyle/>
          <a:p>
            <a:r>
              <a:rPr lang="en-US" b="1" i="1" dirty="0" smtClean="0">
                <a:solidFill>
                  <a:schemeClr val="bg1"/>
                </a:solidFill>
              </a:rPr>
              <a:t>A </a:t>
            </a:r>
            <a:r>
              <a:rPr lang="en-US" b="1" i="1" dirty="0">
                <a:solidFill>
                  <a:schemeClr val="bg1"/>
                </a:solidFill>
              </a:rPr>
              <a:t>brand that will help you create workspaces to bring out the best in </a:t>
            </a:r>
            <a:r>
              <a:rPr lang="en-US" b="1" i="1" dirty="0" smtClean="0">
                <a:solidFill>
                  <a:schemeClr val="bg1"/>
                </a:solidFill>
              </a:rPr>
              <a:t>people.</a:t>
            </a:r>
            <a:endParaRPr lang="en-US" b="1" i="1" dirty="0">
              <a:solidFill>
                <a:schemeClr val="bg1"/>
              </a:solidFill>
            </a:endParaRPr>
          </a:p>
        </p:txBody>
      </p:sp>
      <p:cxnSp>
        <p:nvCxnSpPr>
          <p:cNvPr id="13" name="Straight Connector 12"/>
          <p:cNvCxnSpPr/>
          <p:nvPr/>
        </p:nvCxnSpPr>
        <p:spPr>
          <a:xfrm>
            <a:off x="381000" y="1211997"/>
            <a:ext cx="4038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81000" y="2362200"/>
            <a:ext cx="4114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37582" y="2611162"/>
            <a:ext cx="4386818" cy="2585323"/>
          </a:xfrm>
          <a:prstGeom prst="rect">
            <a:avLst/>
          </a:prstGeom>
        </p:spPr>
        <p:txBody>
          <a:bodyPr wrap="square">
            <a:spAutoFit/>
          </a:bodyPr>
          <a:lstStyle/>
          <a:p>
            <a:r>
              <a:rPr lang="en-US" i="1" dirty="0" err="1" smtClean="0">
                <a:solidFill>
                  <a:schemeClr val="bg1"/>
                </a:solidFill>
              </a:rPr>
              <a:t>Benel</a:t>
            </a:r>
            <a:r>
              <a:rPr lang="en-US" i="1" dirty="0" smtClean="0">
                <a:solidFill>
                  <a:schemeClr val="bg1"/>
                </a:solidFill>
              </a:rPr>
              <a:t> </a:t>
            </a:r>
            <a:r>
              <a:rPr lang="en-US" i="1" dirty="0">
                <a:solidFill>
                  <a:schemeClr val="bg1"/>
                </a:solidFill>
              </a:rPr>
              <a:t>is a Singaporean brand with production in Malaysia, focused on making furniture that serves its purpose and the well-being at competitive prices. </a:t>
            </a:r>
          </a:p>
          <a:p>
            <a:endParaRPr lang="en-US" i="1" dirty="0">
              <a:solidFill>
                <a:schemeClr val="bg1"/>
              </a:solidFill>
            </a:endParaRPr>
          </a:p>
          <a:p>
            <a:r>
              <a:rPr lang="en-US" i="1" dirty="0" smtClean="0">
                <a:solidFill>
                  <a:schemeClr val="bg1"/>
                </a:solidFill>
              </a:rPr>
              <a:t>Its </a:t>
            </a:r>
            <a:r>
              <a:rPr lang="en-US" i="1" dirty="0">
                <a:solidFill>
                  <a:schemeClr val="bg1"/>
                </a:solidFill>
              </a:rPr>
              <a:t>collections include workstations, benching, booths, chairs and soft seating with multiple options and ways you can dress the furniture</a:t>
            </a:r>
            <a:r>
              <a:rPr lang="en-US" b="1" i="1" dirty="0">
                <a:solidFill>
                  <a:schemeClr val="bg1"/>
                </a:solidFill>
              </a:rPr>
              <a:t>.</a:t>
            </a:r>
          </a:p>
        </p:txBody>
      </p:sp>
      <p:pic>
        <p:nvPicPr>
          <p:cNvPr id="15" name="Picture 14"/>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457200" y="47032"/>
            <a:ext cx="1524000" cy="1192530"/>
          </a:xfrm>
          <a:prstGeom prst="rect">
            <a:avLst/>
          </a:prstGeom>
        </p:spPr>
      </p:pic>
      <p:sp>
        <p:nvSpPr>
          <p:cNvPr id="9" name="Rectangle 8"/>
          <p:cNvSpPr/>
          <p:nvPr/>
        </p:nvSpPr>
        <p:spPr>
          <a:xfrm>
            <a:off x="429778" y="5615515"/>
            <a:ext cx="3785483" cy="923330"/>
          </a:xfrm>
          <a:prstGeom prst="rect">
            <a:avLst/>
          </a:prstGeom>
        </p:spPr>
        <p:txBody>
          <a:bodyPr wrap="square">
            <a:spAutoFit/>
          </a:bodyPr>
          <a:lstStyle/>
          <a:p>
            <a:r>
              <a:rPr lang="en-US" i="1" dirty="0" smtClean="0">
                <a:solidFill>
                  <a:schemeClr val="bg1"/>
                </a:solidFill>
              </a:rPr>
              <a:t>Lead time: 8-10 weeks</a:t>
            </a:r>
          </a:p>
          <a:p>
            <a:r>
              <a:rPr lang="en-US" i="1" dirty="0" smtClean="0">
                <a:solidFill>
                  <a:schemeClr val="bg1"/>
                </a:solidFill>
              </a:rPr>
              <a:t>Warranty: 5 years</a:t>
            </a:r>
          </a:p>
          <a:p>
            <a:r>
              <a:rPr lang="en-US" i="1" dirty="0" smtClean="0">
                <a:solidFill>
                  <a:schemeClr val="bg1"/>
                </a:solidFill>
              </a:rPr>
              <a:t>Country of origin: Singapore </a:t>
            </a:r>
            <a:endParaRPr lang="en-US" i="1" dirty="0">
              <a:solidFill>
                <a:schemeClr val="bg1"/>
              </a:solidFill>
            </a:endParaRPr>
          </a:p>
        </p:txBody>
      </p:sp>
      <p:cxnSp>
        <p:nvCxnSpPr>
          <p:cNvPr id="12" name="Straight Connector 11"/>
          <p:cNvCxnSpPr/>
          <p:nvPr/>
        </p:nvCxnSpPr>
        <p:spPr>
          <a:xfrm>
            <a:off x="457200" y="5410200"/>
            <a:ext cx="4114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1982" y="0"/>
            <a:ext cx="7135749" cy="6858000"/>
          </a:xfrm>
          <a:prstGeom prst="rect">
            <a:avLst/>
          </a:prstGeom>
        </p:spPr>
      </p:pic>
      <p:grpSp>
        <p:nvGrpSpPr>
          <p:cNvPr id="16" name="Group 15"/>
          <p:cNvGrpSpPr/>
          <p:nvPr/>
        </p:nvGrpSpPr>
        <p:grpSpPr>
          <a:xfrm>
            <a:off x="2149991" y="5194721"/>
            <a:ext cx="381000" cy="398298"/>
            <a:chOff x="6096000" y="5562600"/>
            <a:chExt cx="762000" cy="762000"/>
          </a:xfrm>
        </p:grpSpPr>
        <p:sp>
          <p:nvSpPr>
            <p:cNvPr id="18"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grpSp>
        <p:nvGrpSpPr>
          <p:cNvPr id="20" name="Group 19"/>
          <p:cNvGrpSpPr/>
          <p:nvPr/>
        </p:nvGrpSpPr>
        <p:grpSpPr>
          <a:xfrm>
            <a:off x="2097371" y="973302"/>
            <a:ext cx="381000" cy="398298"/>
            <a:chOff x="6096000" y="5562600"/>
            <a:chExt cx="762000" cy="762000"/>
          </a:xfrm>
        </p:grpSpPr>
        <p:sp>
          <p:nvSpPr>
            <p:cNvPr id="21"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spTree>
    <p:extLst>
      <p:ext uri="{BB962C8B-B14F-4D97-AF65-F5344CB8AC3E}">
        <p14:creationId xmlns:p14="http://schemas.microsoft.com/office/powerpoint/2010/main" val="8769408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5270"/>
          <a:stretch/>
        </p:blipFill>
        <p:spPr>
          <a:xfrm>
            <a:off x="0" y="-17253"/>
            <a:ext cx="12236012" cy="6875253"/>
          </a:xfrm>
          <a:prstGeom prst="rect">
            <a:avLst/>
          </a:prstGeom>
        </p:spPr>
      </p:pic>
      <p:sp>
        <p:nvSpPr>
          <p:cNvPr id="3" name="Rectangle 2"/>
          <p:cNvSpPr/>
          <p:nvPr/>
        </p:nvSpPr>
        <p:spPr>
          <a:xfrm>
            <a:off x="388180" y="2109252"/>
            <a:ext cx="5410200" cy="3785652"/>
          </a:xfrm>
          <a:prstGeom prst="rect">
            <a:avLst/>
          </a:prstGeom>
        </p:spPr>
        <p:txBody>
          <a:bodyPr wrap="square">
            <a:spAutoFit/>
          </a:bodyPr>
          <a:lstStyle/>
          <a:p>
            <a:pPr algn="just"/>
            <a:r>
              <a:rPr lang="en-US" sz="1600" dirty="0">
                <a:solidFill>
                  <a:srgbClr val="FFFFFF"/>
                </a:solidFill>
                <a:latin typeface="HelveticaNeueCyr-Light"/>
              </a:rPr>
              <a:t>We don’t want to just be the </a:t>
            </a:r>
            <a:r>
              <a:rPr lang="en-US" sz="1600" b="1" dirty="0">
                <a:solidFill>
                  <a:srgbClr val="FFFFFF"/>
                </a:solidFill>
                <a:latin typeface="HelveticaNeueCyr-Bold"/>
              </a:rPr>
              <a:t>leading furniture and </a:t>
            </a:r>
            <a:r>
              <a:rPr lang="en-US" sz="1600" b="1" dirty="0">
                <a:solidFill>
                  <a:srgbClr val="FFFFFF"/>
                </a:solidFill>
                <a:latin typeface="HelveticaNeueCyr-Light"/>
              </a:rPr>
              <a:t>flooring</a:t>
            </a:r>
            <a:r>
              <a:rPr lang="en-US" sz="1600" b="1" dirty="0">
                <a:solidFill>
                  <a:srgbClr val="FFFFFF"/>
                </a:solidFill>
                <a:latin typeface="HelveticaNeueCyr-Bold"/>
              </a:rPr>
              <a:t> </a:t>
            </a:r>
            <a:r>
              <a:rPr lang="en-US" sz="1600" b="1" dirty="0" smtClean="0">
                <a:solidFill>
                  <a:srgbClr val="FFFFFF"/>
                </a:solidFill>
                <a:latin typeface="HelveticaNeueCyr-Bold"/>
              </a:rPr>
              <a:t>supplier</a:t>
            </a:r>
            <a:r>
              <a:rPr lang="en-US" sz="1600" dirty="0" smtClean="0">
                <a:solidFill>
                  <a:srgbClr val="FFFFFF"/>
                </a:solidFill>
                <a:latin typeface="HelveticaNeueCyr-Bold"/>
              </a:rPr>
              <a:t>. </a:t>
            </a:r>
            <a:r>
              <a:rPr lang="en-US" sz="1600" dirty="0" smtClean="0">
                <a:solidFill>
                  <a:srgbClr val="FFFFFF"/>
                </a:solidFill>
                <a:latin typeface="HelveticaNeueCyr-Light"/>
              </a:rPr>
              <a:t>We </a:t>
            </a:r>
            <a:r>
              <a:rPr lang="en-US" sz="1600" dirty="0">
                <a:solidFill>
                  <a:srgbClr val="FFFFFF"/>
                </a:solidFill>
                <a:latin typeface="HelveticaNeueCyr-Light"/>
              </a:rPr>
              <a:t>believe that our purpose is a lot more than supplying </a:t>
            </a:r>
            <a:r>
              <a:rPr lang="en-US" sz="1600" dirty="0" smtClean="0">
                <a:solidFill>
                  <a:srgbClr val="FFFFFF"/>
                </a:solidFill>
                <a:latin typeface="HelveticaNeueCyr-Light"/>
              </a:rPr>
              <a:t>you with </a:t>
            </a:r>
            <a:r>
              <a:rPr lang="en-US" sz="1600" dirty="0">
                <a:solidFill>
                  <a:srgbClr val="FFFFFF"/>
                </a:solidFill>
                <a:latin typeface="HelveticaNeueCyr-Light"/>
              </a:rPr>
              <a:t>a pretty, task chair in a box</a:t>
            </a:r>
            <a:r>
              <a:rPr lang="en-US" sz="1600" dirty="0" smtClean="0">
                <a:solidFill>
                  <a:srgbClr val="FFFFFF"/>
                </a:solidFill>
                <a:latin typeface="HelveticaNeueCyr-Light"/>
              </a:rPr>
              <a:t>.</a:t>
            </a:r>
          </a:p>
          <a:p>
            <a:endParaRPr lang="en-US" sz="1600" dirty="0">
              <a:solidFill>
                <a:srgbClr val="FFFFFF"/>
              </a:solidFill>
              <a:latin typeface="HelveticaNeueCyr-Light"/>
            </a:endParaRPr>
          </a:p>
          <a:p>
            <a:pPr algn="just"/>
            <a:r>
              <a:rPr lang="en-US" sz="1600" dirty="0">
                <a:solidFill>
                  <a:srgbClr val="FFFFFF"/>
                </a:solidFill>
                <a:latin typeface="HelveticaNeueCyr-Light"/>
              </a:rPr>
              <a:t>We don’t want to just be </a:t>
            </a:r>
            <a:r>
              <a:rPr lang="en-US" sz="1600" b="1" dirty="0">
                <a:solidFill>
                  <a:srgbClr val="FFFFFF"/>
                </a:solidFill>
                <a:latin typeface="HelveticaNeueCyr-Bold"/>
              </a:rPr>
              <a:t>out-of-the-box thinkers</a:t>
            </a:r>
            <a:r>
              <a:rPr lang="en-US" sz="1600" dirty="0">
                <a:solidFill>
                  <a:srgbClr val="FFFFFF"/>
                </a:solidFill>
                <a:latin typeface="HelveticaNeueCyr-Bold"/>
              </a:rPr>
              <a:t>. </a:t>
            </a:r>
            <a:r>
              <a:rPr lang="en-US" sz="1600" dirty="0">
                <a:solidFill>
                  <a:srgbClr val="FFFFFF"/>
                </a:solidFill>
                <a:latin typeface="HelveticaNeueCyr-Light"/>
              </a:rPr>
              <a:t>We think </a:t>
            </a:r>
            <a:r>
              <a:rPr lang="en-US" sz="1600" dirty="0" smtClean="0">
                <a:solidFill>
                  <a:srgbClr val="FFFFFF"/>
                </a:solidFill>
                <a:latin typeface="HelveticaNeueCyr-Light"/>
              </a:rPr>
              <a:t>about spaces </a:t>
            </a:r>
            <a:r>
              <a:rPr lang="en-US" sz="1600" dirty="0">
                <a:solidFill>
                  <a:srgbClr val="FFFFFF"/>
                </a:solidFill>
                <a:latin typeface="HelveticaNeueCyr-Light"/>
              </a:rPr>
              <a:t>as a whole, both inside and out</a:t>
            </a:r>
            <a:r>
              <a:rPr lang="en-US" sz="1600" dirty="0" smtClean="0">
                <a:solidFill>
                  <a:srgbClr val="FFFFFF"/>
                </a:solidFill>
                <a:latin typeface="HelveticaNeueCyr-Light"/>
              </a:rPr>
              <a:t>.</a:t>
            </a:r>
          </a:p>
          <a:p>
            <a:endParaRPr lang="en-US" sz="1600" dirty="0">
              <a:solidFill>
                <a:srgbClr val="FFFFFF"/>
              </a:solidFill>
              <a:latin typeface="HelveticaNeueCyr-Light"/>
            </a:endParaRPr>
          </a:p>
          <a:p>
            <a:pPr algn="just"/>
            <a:r>
              <a:rPr lang="en-US" sz="1600" dirty="0">
                <a:solidFill>
                  <a:srgbClr val="FFFFFF"/>
                </a:solidFill>
                <a:latin typeface="HelveticaNeueCyr-Light"/>
              </a:rPr>
              <a:t>We are not just a </a:t>
            </a:r>
            <a:r>
              <a:rPr lang="en-US" sz="1600" b="1" dirty="0">
                <a:solidFill>
                  <a:srgbClr val="FFFFFF"/>
                </a:solidFill>
                <a:latin typeface="HelveticaNeueCyr-Bold"/>
              </a:rPr>
              <a:t>one-stop solution provider</a:t>
            </a:r>
            <a:r>
              <a:rPr lang="en-US" sz="1600" dirty="0">
                <a:solidFill>
                  <a:srgbClr val="FFFFFF"/>
                </a:solidFill>
                <a:latin typeface="HelveticaNeueCyr-Light"/>
              </a:rPr>
              <a:t>. We need to </a:t>
            </a:r>
            <a:r>
              <a:rPr lang="en-US" sz="1600" dirty="0" smtClean="0">
                <a:solidFill>
                  <a:srgbClr val="FFFFFF"/>
                </a:solidFill>
                <a:latin typeface="HelveticaNeueCyr-Light"/>
              </a:rPr>
              <a:t>collaborate with </a:t>
            </a:r>
            <a:r>
              <a:rPr lang="en-US" sz="1600" dirty="0">
                <a:solidFill>
                  <a:srgbClr val="FFFFFF"/>
                </a:solidFill>
                <a:latin typeface="HelveticaNeueCyr-Light"/>
              </a:rPr>
              <a:t>you to help find the right products that will work </a:t>
            </a:r>
            <a:r>
              <a:rPr lang="en-US" sz="1600" dirty="0" smtClean="0">
                <a:solidFill>
                  <a:srgbClr val="FFFFFF"/>
                </a:solidFill>
                <a:latin typeface="HelveticaNeueCyr-Light"/>
              </a:rPr>
              <a:t>best in </a:t>
            </a:r>
            <a:r>
              <a:rPr lang="en-US" sz="1600" dirty="0">
                <a:solidFill>
                  <a:srgbClr val="FFFFFF"/>
                </a:solidFill>
                <a:latin typeface="HelveticaNeueCyr-Light"/>
              </a:rPr>
              <a:t>the spaces you design</a:t>
            </a:r>
            <a:r>
              <a:rPr lang="en-US" sz="1600" dirty="0" smtClean="0">
                <a:solidFill>
                  <a:srgbClr val="FFFFFF"/>
                </a:solidFill>
                <a:latin typeface="HelveticaNeueCyr-Light"/>
              </a:rPr>
              <a:t>.</a:t>
            </a:r>
          </a:p>
          <a:p>
            <a:pPr algn="just"/>
            <a:endParaRPr lang="en-US" sz="1600" dirty="0">
              <a:solidFill>
                <a:srgbClr val="FFFFFF"/>
              </a:solidFill>
              <a:latin typeface="HelveticaNeueCyr-Light"/>
            </a:endParaRPr>
          </a:p>
          <a:p>
            <a:pPr algn="just"/>
            <a:r>
              <a:rPr lang="en-US" sz="1600" dirty="0">
                <a:solidFill>
                  <a:srgbClr val="FFFFFF"/>
                </a:solidFill>
                <a:latin typeface="HelveticaNeueCyr-Light"/>
              </a:rPr>
              <a:t>We are not just a </a:t>
            </a:r>
            <a:r>
              <a:rPr lang="en-US" sz="1600" b="1" dirty="0">
                <a:solidFill>
                  <a:srgbClr val="FFFFFF"/>
                </a:solidFill>
                <a:latin typeface="HelveticaNeueCyr-Bold"/>
              </a:rPr>
              <a:t>home for the best global brands</a:t>
            </a:r>
            <a:r>
              <a:rPr lang="en-US" sz="1600" dirty="0">
                <a:solidFill>
                  <a:srgbClr val="FFFFFF"/>
                </a:solidFill>
                <a:latin typeface="HelveticaNeueCyr-Bold"/>
              </a:rPr>
              <a:t>. </a:t>
            </a:r>
            <a:r>
              <a:rPr lang="en-US" sz="1600" dirty="0">
                <a:solidFill>
                  <a:srgbClr val="FFFFFF"/>
                </a:solidFill>
                <a:latin typeface="HelveticaNeueCyr-Light"/>
              </a:rPr>
              <a:t>We </a:t>
            </a:r>
            <a:r>
              <a:rPr lang="en-US" sz="1600" dirty="0" smtClean="0">
                <a:solidFill>
                  <a:srgbClr val="FFFFFF"/>
                </a:solidFill>
                <a:latin typeface="HelveticaNeueCyr-Light"/>
              </a:rPr>
              <a:t>are proud </a:t>
            </a:r>
            <a:r>
              <a:rPr lang="en-US" sz="1600" dirty="0">
                <a:solidFill>
                  <a:srgbClr val="FFFFFF"/>
                </a:solidFill>
                <a:latin typeface="HelveticaNeueCyr-Light"/>
              </a:rPr>
              <a:t>that we’ve been in the UAE for the past 33 years to </a:t>
            </a:r>
            <a:r>
              <a:rPr lang="en-US" sz="1600" dirty="0" smtClean="0">
                <a:solidFill>
                  <a:srgbClr val="FFFFFF"/>
                </a:solidFill>
                <a:latin typeface="HelveticaNeueCyr-Light"/>
              </a:rPr>
              <a:t>witness and </a:t>
            </a:r>
            <a:r>
              <a:rPr lang="en-US" sz="1600" dirty="0">
                <a:solidFill>
                  <a:srgbClr val="FFFFFF"/>
                </a:solidFill>
                <a:latin typeface="HelveticaNeueCyr-Light"/>
              </a:rPr>
              <a:t>contribute to the growth of the country we call home.</a:t>
            </a:r>
            <a:endParaRPr lang="en-US" sz="1600" dirty="0"/>
          </a:p>
        </p:txBody>
      </p:sp>
      <p:sp>
        <p:nvSpPr>
          <p:cNvPr id="5" name="Rectangle 4"/>
          <p:cNvSpPr/>
          <p:nvPr/>
        </p:nvSpPr>
        <p:spPr>
          <a:xfrm>
            <a:off x="466762" y="773069"/>
            <a:ext cx="3200400" cy="830997"/>
          </a:xfrm>
          <a:prstGeom prst="rect">
            <a:avLst/>
          </a:prstGeom>
        </p:spPr>
        <p:txBody>
          <a:bodyPr wrap="square">
            <a:spAutoFit/>
          </a:bodyPr>
          <a:lstStyle/>
          <a:p>
            <a:r>
              <a:rPr lang="en-US" sz="4800" b="1" dirty="0">
                <a:solidFill>
                  <a:srgbClr val="FFFFFF"/>
                </a:solidFill>
                <a:latin typeface="HelveticaNeueCyr-Bold"/>
              </a:rPr>
              <a:t>PURPOSE</a:t>
            </a:r>
            <a:endParaRPr lang="en-US" sz="4800" dirty="0"/>
          </a:p>
        </p:txBody>
      </p:sp>
      <p:cxnSp>
        <p:nvCxnSpPr>
          <p:cNvPr id="6" name="Straight Connector 5"/>
          <p:cNvCxnSpPr/>
          <p:nvPr/>
        </p:nvCxnSpPr>
        <p:spPr>
          <a:xfrm flipV="1">
            <a:off x="466762" y="1811693"/>
            <a:ext cx="5105400" cy="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601200" y="6451684"/>
            <a:ext cx="2567796" cy="253916"/>
          </a:xfrm>
          <a:prstGeom prst="rect">
            <a:avLst/>
          </a:prstGeom>
          <a:noFill/>
        </p:spPr>
        <p:txBody>
          <a:bodyPr wrap="square" rtlCol="0">
            <a:spAutoFit/>
          </a:bodyPr>
          <a:lstStyle/>
          <a:p>
            <a:pPr algn="r">
              <a:spcBef>
                <a:spcPts val="300"/>
              </a:spcBef>
              <a:spcAft>
                <a:spcPts val="300"/>
              </a:spcAft>
            </a:pPr>
            <a:r>
              <a:rPr lang="en-US" sz="1050" b="1" i="1" dirty="0" err="1" smtClean="0">
                <a:solidFill>
                  <a:schemeClr val="bg1"/>
                </a:solidFill>
                <a:latin typeface="HelveticaNeueCyr-Light"/>
                <a:cs typeface="Arial" panose="020B0604020202020204" pitchFamily="34" charset="0"/>
              </a:rPr>
              <a:t>Nicoless</a:t>
            </a:r>
            <a:r>
              <a:rPr lang="en-US" sz="1050" b="1" i="1" dirty="0" smtClean="0">
                <a:solidFill>
                  <a:schemeClr val="bg1"/>
                </a:solidFill>
                <a:latin typeface="HelveticaNeueCyr-Light"/>
                <a:cs typeface="Arial" panose="020B0604020202020204" pitchFamily="34" charset="0"/>
              </a:rPr>
              <a:t> chair from DVO</a:t>
            </a:r>
            <a:endParaRPr lang="en-US" sz="1050" b="1" i="1" dirty="0">
              <a:solidFill>
                <a:schemeClr val="bg1"/>
              </a:solidFill>
              <a:latin typeface="HelveticaNeueCyr-Light"/>
              <a:cs typeface="Arial" panose="020B0604020202020204" pitchFamily="34" charset="0"/>
            </a:endParaRPr>
          </a:p>
        </p:txBody>
      </p:sp>
      <p:sp>
        <p:nvSpPr>
          <p:cNvPr id="7" name="矩形 4"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18158" y="-12778"/>
            <a:ext cx="12210157" cy="49091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12"/>
          <p:cNvPicPr>
            <a:picLocks noChangeAspect="1"/>
          </p:cNvPicPr>
          <p:nvPr/>
        </p:nvPicPr>
        <p:blipFill rotWithShape="1">
          <a:blip r:embed="rId4"/>
          <a:srcRect b="23898"/>
          <a:stretch/>
        </p:blipFill>
        <p:spPr>
          <a:xfrm>
            <a:off x="10058400" y="291434"/>
            <a:ext cx="1818531" cy="481635"/>
          </a:xfrm>
          <a:prstGeom prst="rect">
            <a:avLst/>
          </a:prstGeom>
        </p:spPr>
      </p:pic>
      <p:grpSp>
        <p:nvGrpSpPr>
          <p:cNvPr id="12" name="Group 11"/>
          <p:cNvGrpSpPr/>
          <p:nvPr/>
        </p:nvGrpSpPr>
        <p:grpSpPr>
          <a:xfrm>
            <a:off x="2629333" y="1604066"/>
            <a:ext cx="381000" cy="398298"/>
            <a:chOff x="6096000" y="5562600"/>
            <a:chExt cx="762000" cy="762000"/>
          </a:xfrm>
        </p:grpSpPr>
        <p:sp>
          <p:nvSpPr>
            <p:cNvPr id="15"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spTree>
    <p:extLst>
      <p:ext uri="{BB962C8B-B14F-4D97-AF65-F5344CB8AC3E}">
        <p14:creationId xmlns:p14="http://schemas.microsoft.com/office/powerpoint/2010/main" val="9314501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78001" y="3459197"/>
            <a:ext cx="138313" cy="705394"/>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4"/>
          </a:p>
        </p:txBody>
      </p:sp>
      <p:sp>
        <p:nvSpPr>
          <p:cNvPr id="4" name="object 4"/>
          <p:cNvSpPr/>
          <p:nvPr/>
        </p:nvSpPr>
        <p:spPr>
          <a:xfrm>
            <a:off x="3629331" y="2009683"/>
            <a:ext cx="125864" cy="77455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4"/>
          </a:p>
        </p:txBody>
      </p:sp>
      <p:sp>
        <p:nvSpPr>
          <p:cNvPr id="5" name="object 5"/>
          <p:cNvSpPr/>
          <p:nvPr/>
        </p:nvSpPr>
        <p:spPr>
          <a:xfrm>
            <a:off x="4803606" y="2012450"/>
            <a:ext cx="105117" cy="77178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4"/>
          </a:p>
        </p:txBody>
      </p:sp>
      <p:pic>
        <p:nvPicPr>
          <p:cNvPr id="3074" name="Picture 2" descr="http://www.benel.com.sg/sites/default/files/seating/Aeria-Full-Mesh-Chair-Front-Side-View.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187" r="20312"/>
          <a:stretch/>
        </p:blipFill>
        <p:spPr bwMode="auto">
          <a:xfrm>
            <a:off x="756342" y="1061518"/>
            <a:ext cx="1037345" cy="16597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benel.com.sg/sites/default/files/seating/Fitt-Midback%20Ergonomic-Office%20Chair-Front_Side-View.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167" t="18111" r="19834" b="3223"/>
          <a:stretch/>
        </p:blipFill>
        <p:spPr bwMode="auto">
          <a:xfrm>
            <a:off x="2579914" y="1055169"/>
            <a:ext cx="1181518" cy="1659751"/>
          </a:xfrm>
          <a:prstGeom prst="rect">
            <a:avLst/>
          </a:prstGeom>
          <a:noFill/>
          <a:extLst>
            <a:ext uri="{909E8E84-426E-40DD-AFC4-6F175D3DCCD1}">
              <a14:hiddenFill xmlns:a14="http://schemas.microsoft.com/office/drawing/2010/main">
                <a:solidFill>
                  <a:srgbClr val="FFFFFF"/>
                </a:solidFill>
              </a14:hiddenFill>
            </a:ext>
          </a:extLst>
        </p:spPr>
      </p:pic>
      <p:sp>
        <p:nvSpPr>
          <p:cNvPr id="30" name="object 6"/>
          <p:cNvSpPr txBox="1"/>
          <p:nvPr/>
        </p:nvSpPr>
        <p:spPr>
          <a:xfrm>
            <a:off x="756342" y="2826374"/>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err="1">
                <a:solidFill>
                  <a:schemeClr val="bg1">
                    <a:lumMod val="50000"/>
                  </a:schemeClr>
                </a:solidFill>
                <a:latin typeface="Arial"/>
                <a:cs typeface="Arial"/>
              </a:rPr>
              <a:t>Aeria</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a:solidFill>
                  <a:schemeClr val="bg1">
                    <a:lumMod val="50000"/>
                  </a:schemeClr>
                </a:solidFill>
                <a:latin typeface="Arial"/>
                <a:cs typeface="Arial"/>
              </a:rPr>
              <a:t>BENEL</a:t>
            </a:r>
            <a:endParaRPr sz="1400" dirty="0">
              <a:solidFill>
                <a:schemeClr val="bg1">
                  <a:lumMod val="50000"/>
                </a:schemeClr>
              </a:solidFill>
              <a:latin typeface="Arial"/>
              <a:cs typeface="Arial"/>
            </a:endParaRPr>
          </a:p>
        </p:txBody>
      </p:sp>
      <p:sp>
        <p:nvSpPr>
          <p:cNvPr id="31" name="object 6"/>
          <p:cNvSpPr txBox="1"/>
          <p:nvPr/>
        </p:nvSpPr>
        <p:spPr>
          <a:xfrm>
            <a:off x="2579914" y="2826374"/>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err="1">
                <a:solidFill>
                  <a:schemeClr val="bg1">
                    <a:lumMod val="50000"/>
                  </a:schemeClr>
                </a:solidFill>
                <a:latin typeface="Arial"/>
                <a:cs typeface="Arial"/>
              </a:rPr>
              <a:t>Fitt</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a:solidFill>
                  <a:schemeClr val="bg1">
                    <a:lumMod val="50000"/>
                  </a:schemeClr>
                </a:solidFill>
                <a:latin typeface="Arial"/>
                <a:cs typeface="Arial"/>
              </a:rPr>
              <a:t>BENEL</a:t>
            </a:r>
            <a:endParaRPr sz="1400" dirty="0">
              <a:solidFill>
                <a:schemeClr val="bg1">
                  <a:lumMod val="50000"/>
                </a:schemeClr>
              </a:solidFill>
              <a:latin typeface="Arial"/>
              <a:cs typeface="Arial"/>
            </a:endParaRPr>
          </a:p>
        </p:txBody>
      </p:sp>
      <p:pic>
        <p:nvPicPr>
          <p:cNvPr id="3078" name="Picture 6" descr="http://www.benel.com.sg/sites/default/files/seating/Freniq-Ergonomic-Chair-Blue-Mesh-Front-Side-View.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645" t="14431" r="17355"/>
          <a:stretch/>
        </p:blipFill>
        <p:spPr bwMode="auto">
          <a:xfrm>
            <a:off x="4495800" y="1050904"/>
            <a:ext cx="1163800" cy="1659751"/>
          </a:xfrm>
          <a:prstGeom prst="rect">
            <a:avLst/>
          </a:prstGeom>
          <a:noFill/>
          <a:extLst>
            <a:ext uri="{909E8E84-426E-40DD-AFC4-6F175D3DCCD1}">
              <a14:hiddenFill xmlns:a14="http://schemas.microsoft.com/office/drawing/2010/main">
                <a:solidFill>
                  <a:srgbClr val="FFFFFF"/>
                </a:solidFill>
              </a14:hiddenFill>
            </a:ext>
          </a:extLst>
        </p:spPr>
      </p:pic>
      <p:sp>
        <p:nvSpPr>
          <p:cNvPr id="33" name="object 6"/>
          <p:cNvSpPr txBox="1"/>
          <p:nvPr/>
        </p:nvSpPr>
        <p:spPr>
          <a:xfrm>
            <a:off x="4480515" y="2831412"/>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err="1">
                <a:solidFill>
                  <a:schemeClr val="bg1">
                    <a:lumMod val="50000"/>
                  </a:schemeClr>
                </a:solidFill>
                <a:latin typeface="Arial"/>
                <a:cs typeface="Arial"/>
              </a:rPr>
              <a:t>Freniq</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a:solidFill>
                  <a:schemeClr val="bg1">
                    <a:lumMod val="50000"/>
                  </a:schemeClr>
                </a:solidFill>
                <a:latin typeface="Arial"/>
                <a:cs typeface="Arial"/>
              </a:rPr>
              <a:t>BENEL</a:t>
            </a:r>
            <a:endParaRPr sz="1400" dirty="0">
              <a:solidFill>
                <a:schemeClr val="bg1">
                  <a:lumMod val="50000"/>
                </a:schemeClr>
              </a:solidFill>
              <a:latin typeface="Arial"/>
              <a:cs typeface="Arial"/>
            </a:endParaRPr>
          </a:p>
        </p:txBody>
      </p:sp>
      <p:pic>
        <p:nvPicPr>
          <p:cNvPr id="3080" name="Picture 8" descr="http://www.benel.com.sg/sites/default/files/seating/Pro-Boardroom-Chair-Front-Side-View.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500" t="4778" r="21167" b="3222"/>
          <a:stretch/>
        </p:blipFill>
        <p:spPr bwMode="auto">
          <a:xfrm>
            <a:off x="6428149" y="1063327"/>
            <a:ext cx="1034338" cy="1659751"/>
          </a:xfrm>
          <a:prstGeom prst="rect">
            <a:avLst/>
          </a:prstGeom>
          <a:noFill/>
          <a:extLst>
            <a:ext uri="{909E8E84-426E-40DD-AFC4-6F175D3DCCD1}">
              <a14:hiddenFill xmlns:a14="http://schemas.microsoft.com/office/drawing/2010/main">
                <a:solidFill>
                  <a:srgbClr val="FFFFFF"/>
                </a:solidFill>
              </a14:hiddenFill>
            </a:ext>
          </a:extLst>
        </p:spPr>
      </p:pic>
      <p:sp>
        <p:nvSpPr>
          <p:cNvPr id="35" name="object 6"/>
          <p:cNvSpPr txBox="1"/>
          <p:nvPr/>
        </p:nvSpPr>
        <p:spPr>
          <a:xfrm>
            <a:off x="6381116" y="2831413"/>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a:solidFill>
                  <a:schemeClr val="bg1">
                    <a:lumMod val="50000"/>
                  </a:schemeClr>
                </a:solidFill>
                <a:latin typeface="Arial"/>
                <a:cs typeface="Arial"/>
              </a:rPr>
              <a:t>Pro</a:t>
            </a:r>
          </a:p>
          <a:p>
            <a:pPr marL="439737" marR="4611" indent="-428787" algn="ctr">
              <a:lnSpc>
                <a:spcPct val="116799"/>
              </a:lnSpc>
              <a:spcBef>
                <a:spcPts val="86"/>
              </a:spcBef>
            </a:pPr>
            <a:r>
              <a:rPr lang="en-US" sz="1400" dirty="0">
                <a:solidFill>
                  <a:schemeClr val="bg1">
                    <a:lumMod val="50000"/>
                  </a:schemeClr>
                </a:solidFill>
                <a:latin typeface="Arial"/>
                <a:cs typeface="Arial"/>
              </a:rPr>
              <a:t>BENEL</a:t>
            </a:r>
            <a:endParaRPr sz="1400" dirty="0">
              <a:solidFill>
                <a:schemeClr val="bg1">
                  <a:lumMod val="50000"/>
                </a:schemeClr>
              </a:solidFill>
              <a:latin typeface="Arial"/>
              <a:cs typeface="Arial"/>
            </a:endParaRPr>
          </a:p>
        </p:txBody>
      </p:sp>
      <p:pic>
        <p:nvPicPr>
          <p:cNvPr id="3082" name="Picture 10" descr="http://www.benel.com.sg/sites/default/files/seating/Dream-Office-Chair-Grey-Front-Side-View.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834" t="10111" r="22500" b="5889"/>
          <a:stretch/>
        </p:blipFill>
        <p:spPr bwMode="auto">
          <a:xfrm>
            <a:off x="8265117" y="1020027"/>
            <a:ext cx="1080156" cy="1659751"/>
          </a:xfrm>
          <a:prstGeom prst="rect">
            <a:avLst/>
          </a:prstGeom>
          <a:noFill/>
          <a:extLst>
            <a:ext uri="{909E8E84-426E-40DD-AFC4-6F175D3DCCD1}">
              <a14:hiddenFill xmlns:a14="http://schemas.microsoft.com/office/drawing/2010/main">
                <a:solidFill>
                  <a:srgbClr val="FFFFFF"/>
                </a:solidFill>
              </a14:hiddenFill>
            </a:ext>
          </a:extLst>
        </p:spPr>
      </p:pic>
      <p:sp>
        <p:nvSpPr>
          <p:cNvPr id="37" name="object 6"/>
          <p:cNvSpPr txBox="1"/>
          <p:nvPr/>
        </p:nvSpPr>
        <p:spPr>
          <a:xfrm>
            <a:off x="8204688" y="2831413"/>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a:solidFill>
                  <a:schemeClr val="bg1">
                    <a:lumMod val="50000"/>
                  </a:schemeClr>
                </a:solidFill>
                <a:latin typeface="Arial"/>
                <a:cs typeface="Arial"/>
              </a:rPr>
              <a:t>Dream</a:t>
            </a:r>
          </a:p>
          <a:p>
            <a:pPr marL="439737" marR="4611" indent="-428787" algn="ctr">
              <a:lnSpc>
                <a:spcPct val="116799"/>
              </a:lnSpc>
              <a:spcBef>
                <a:spcPts val="86"/>
              </a:spcBef>
            </a:pPr>
            <a:r>
              <a:rPr lang="en-US" sz="1400" dirty="0">
                <a:solidFill>
                  <a:schemeClr val="bg1">
                    <a:lumMod val="50000"/>
                  </a:schemeClr>
                </a:solidFill>
                <a:latin typeface="Arial"/>
                <a:cs typeface="Arial"/>
              </a:rPr>
              <a:t>BENEL</a:t>
            </a:r>
            <a:endParaRPr sz="1400" dirty="0">
              <a:solidFill>
                <a:schemeClr val="bg1">
                  <a:lumMod val="50000"/>
                </a:schemeClr>
              </a:solidFill>
              <a:latin typeface="Arial"/>
              <a:cs typeface="Arial"/>
            </a:endParaRPr>
          </a:p>
        </p:txBody>
      </p:sp>
      <p:pic>
        <p:nvPicPr>
          <p:cNvPr id="3084" name="Picture 12" descr="http://www.benel.com.sg/sites/default/files/seating/Evo-Office-Chair-Green-Mesh-Front-Side-View.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4167" t="16778" r="22500" b="7223"/>
          <a:stretch/>
        </p:blipFill>
        <p:spPr bwMode="auto">
          <a:xfrm>
            <a:off x="10314534" y="1061518"/>
            <a:ext cx="1164738" cy="1659751"/>
          </a:xfrm>
          <a:prstGeom prst="rect">
            <a:avLst/>
          </a:prstGeom>
          <a:noFill/>
          <a:extLst>
            <a:ext uri="{909E8E84-426E-40DD-AFC4-6F175D3DCCD1}">
              <a14:hiddenFill xmlns:a14="http://schemas.microsoft.com/office/drawing/2010/main">
                <a:solidFill>
                  <a:srgbClr val="FFFFFF"/>
                </a:solidFill>
              </a14:hiddenFill>
            </a:ext>
          </a:extLst>
        </p:spPr>
      </p:pic>
      <p:sp>
        <p:nvSpPr>
          <p:cNvPr id="39" name="object 6"/>
          <p:cNvSpPr txBox="1"/>
          <p:nvPr/>
        </p:nvSpPr>
        <p:spPr>
          <a:xfrm>
            <a:off x="10314534" y="2832105"/>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err="1" smtClean="0">
                <a:solidFill>
                  <a:schemeClr val="bg1">
                    <a:lumMod val="50000"/>
                  </a:schemeClr>
                </a:solidFill>
                <a:latin typeface="Arial"/>
                <a:cs typeface="Arial"/>
              </a:rPr>
              <a:t>Evo</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a:solidFill>
                  <a:schemeClr val="bg1">
                    <a:lumMod val="50000"/>
                  </a:schemeClr>
                </a:solidFill>
                <a:latin typeface="Arial"/>
                <a:cs typeface="Arial"/>
              </a:rPr>
              <a:t>BENEL</a:t>
            </a:r>
            <a:endParaRPr sz="1400" dirty="0">
              <a:solidFill>
                <a:schemeClr val="bg1">
                  <a:lumMod val="50000"/>
                </a:schemeClr>
              </a:solidFill>
              <a:latin typeface="Arial"/>
              <a:cs typeface="Arial"/>
            </a:endParaRPr>
          </a:p>
        </p:txBody>
      </p:sp>
      <p:pic>
        <p:nvPicPr>
          <p:cNvPr id="3086" name="Picture 14" descr="http://www.benel.com.sg/sites/default/files/seating/Wmesh_Main_01.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6897" r="16437"/>
          <a:stretch/>
        </p:blipFill>
        <p:spPr bwMode="auto">
          <a:xfrm>
            <a:off x="880113" y="3910167"/>
            <a:ext cx="1106501" cy="1659751"/>
          </a:xfrm>
          <a:prstGeom prst="rect">
            <a:avLst/>
          </a:prstGeom>
          <a:noFill/>
          <a:extLst>
            <a:ext uri="{909E8E84-426E-40DD-AFC4-6F175D3DCCD1}">
              <a14:hiddenFill xmlns:a14="http://schemas.microsoft.com/office/drawing/2010/main">
                <a:solidFill>
                  <a:srgbClr val="FFFFFF"/>
                </a:solidFill>
              </a14:hiddenFill>
            </a:ext>
          </a:extLst>
        </p:spPr>
      </p:pic>
      <p:sp>
        <p:nvSpPr>
          <p:cNvPr id="41" name="object 6"/>
          <p:cNvSpPr txBox="1"/>
          <p:nvPr/>
        </p:nvSpPr>
        <p:spPr>
          <a:xfrm>
            <a:off x="832856" y="5608811"/>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a:solidFill>
                  <a:schemeClr val="bg1">
                    <a:lumMod val="50000"/>
                  </a:schemeClr>
                </a:solidFill>
                <a:latin typeface="Arial"/>
                <a:cs typeface="Arial"/>
              </a:rPr>
              <a:t>W-Mesh</a:t>
            </a:r>
          </a:p>
          <a:p>
            <a:pPr marL="439737" marR="4611" indent="-428787" algn="ctr">
              <a:lnSpc>
                <a:spcPct val="116799"/>
              </a:lnSpc>
              <a:spcBef>
                <a:spcPts val="86"/>
              </a:spcBef>
            </a:pPr>
            <a:r>
              <a:rPr lang="en-US" sz="1400" dirty="0">
                <a:solidFill>
                  <a:schemeClr val="bg1">
                    <a:lumMod val="50000"/>
                  </a:schemeClr>
                </a:solidFill>
                <a:latin typeface="Arial"/>
                <a:cs typeface="Arial"/>
              </a:rPr>
              <a:t>BENEL</a:t>
            </a:r>
            <a:endParaRPr sz="1400" dirty="0">
              <a:solidFill>
                <a:schemeClr val="bg1">
                  <a:lumMod val="50000"/>
                </a:schemeClr>
              </a:solidFill>
              <a:latin typeface="Arial"/>
              <a:cs typeface="Arial"/>
            </a:endParaRPr>
          </a:p>
        </p:txBody>
      </p:sp>
      <p:pic>
        <p:nvPicPr>
          <p:cNvPr id="3088" name="Picture 16" descr="http://www.benel.com.sg/sites/default/files/seating/filio-3.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2833" t="15445" r="18500"/>
          <a:stretch/>
        </p:blipFill>
        <p:spPr bwMode="auto">
          <a:xfrm>
            <a:off x="2768117" y="3910167"/>
            <a:ext cx="1151576" cy="1659751"/>
          </a:xfrm>
          <a:prstGeom prst="rect">
            <a:avLst/>
          </a:prstGeom>
          <a:noFill/>
          <a:extLst>
            <a:ext uri="{909E8E84-426E-40DD-AFC4-6F175D3DCCD1}">
              <a14:hiddenFill xmlns:a14="http://schemas.microsoft.com/office/drawing/2010/main">
                <a:solidFill>
                  <a:srgbClr val="FFFFFF"/>
                </a:solidFill>
              </a14:hiddenFill>
            </a:ext>
          </a:extLst>
        </p:spPr>
      </p:pic>
      <p:sp>
        <p:nvSpPr>
          <p:cNvPr id="43" name="object 6"/>
          <p:cNvSpPr txBox="1"/>
          <p:nvPr/>
        </p:nvSpPr>
        <p:spPr>
          <a:xfrm>
            <a:off x="2681821" y="5608811"/>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err="1">
                <a:solidFill>
                  <a:schemeClr val="bg1">
                    <a:lumMod val="50000"/>
                  </a:schemeClr>
                </a:solidFill>
                <a:latin typeface="Arial"/>
                <a:cs typeface="Arial"/>
              </a:rPr>
              <a:t>Filio</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a:solidFill>
                  <a:schemeClr val="bg1">
                    <a:lumMod val="50000"/>
                  </a:schemeClr>
                </a:solidFill>
                <a:latin typeface="Arial"/>
                <a:cs typeface="Arial"/>
              </a:rPr>
              <a:t>BENEL</a:t>
            </a:r>
            <a:endParaRPr sz="1400" dirty="0">
              <a:solidFill>
                <a:schemeClr val="bg1">
                  <a:lumMod val="50000"/>
                </a:schemeClr>
              </a:solidFill>
              <a:latin typeface="Arial"/>
              <a:cs typeface="Arial"/>
            </a:endParaRPr>
          </a:p>
        </p:txBody>
      </p:sp>
      <p:pic>
        <p:nvPicPr>
          <p:cNvPr id="3090" name="Picture 18" descr="http://www.benel.com.sg/sites/default/files/seating/Leatherboss_Main_03_0.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9534" t="10355" r="22133"/>
          <a:stretch/>
        </p:blipFill>
        <p:spPr bwMode="auto">
          <a:xfrm>
            <a:off x="4701196" y="3873628"/>
            <a:ext cx="1080025" cy="1659751"/>
          </a:xfrm>
          <a:prstGeom prst="rect">
            <a:avLst/>
          </a:prstGeom>
          <a:noFill/>
          <a:extLst>
            <a:ext uri="{909E8E84-426E-40DD-AFC4-6F175D3DCCD1}">
              <a14:hiddenFill xmlns:a14="http://schemas.microsoft.com/office/drawing/2010/main">
                <a:solidFill>
                  <a:srgbClr val="FFFFFF"/>
                </a:solidFill>
              </a14:hiddenFill>
            </a:ext>
          </a:extLst>
        </p:spPr>
      </p:pic>
      <p:sp>
        <p:nvSpPr>
          <p:cNvPr id="45" name="object 6"/>
          <p:cNvSpPr txBox="1"/>
          <p:nvPr/>
        </p:nvSpPr>
        <p:spPr>
          <a:xfrm>
            <a:off x="4729696" y="5608811"/>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err="1">
                <a:solidFill>
                  <a:schemeClr val="bg1">
                    <a:lumMod val="50000"/>
                  </a:schemeClr>
                </a:solidFill>
                <a:latin typeface="Arial"/>
                <a:cs typeface="Arial"/>
              </a:rPr>
              <a:t>Leatherboss</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a:solidFill>
                  <a:schemeClr val="bg1">
                    <a:lumMod val="50000"/>
                  </a:schemeClr>
                </a:solidFill>
                <a:latin typeface="Arial"/>
                <a:cs typeface="Arial"/>
              </a:rPr>
              <a:t>BENEL</a:t>
            </a:r>
            <a:endParaRPr sz="1400" dirty="0">
              <a:solidFill>
                <a:schemeClr val="bg1">
                  <a:lumMod val="50000"/>
                </a:schemeClr>
              </a:solidFill>
              <a:latin typeface="Arial"/>
              <a:cs typeface="Arial"/>
            </a:endParaRPr>
          </a:p>
        </p:txBody>
      </p:sp>
      <p:pic>
        <p:nvPicPr>
          <p:cNvPr id="3092" name="Picture 20" descr="http://www.benel.com.sg/sites/default/files/seating/Zein_Main_02.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2500" r="18300"/>
          <a:stretch/>
        </p:blipFill>
        <p:spPr bwMode="auto">
          <a:xfrm>
            <a:off x="6858000" y="3910166"/>
            <a:ext cx="982572" cy="1659751"/>
          </a:xfrm>
          <a:prstGeom prst="rect">
            <a:avLst/>
          </a:prstGeom>
          <a:noFill/>
          <a:extLst>
            <a:ext uri="{909E8E84-426E-40DD-AFC4-6F175D3DCCD1}">
              <a14:hiddenFill xmlns:a14="http://schemas.microsoft.com/office/drawing/2010/main">
                <a:solidFill>
                  <a:srgbClr val="FFFFFF"/>
                </a:solidFill>
              </a14:hiddenFill>
            </a:ext>
          </a:extLst>
        </p:spPr>
      </p:pic>
      <p:sp>
        <p:nvSpPr>
          <p:cNvPr id="47" name="object 6"/>
          <p:cNvSpPr txBox="1"/>
          <p:nvPr/>
        </p:nvSpPr>
        <p:spPr>
          <a:xfrm>
            <a:off x="6777571" y="5600927"/>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err="1">
                <a:solidFill>
                  <a:schemeClr val="bg1">
                    <a:lumMod val="50000"/>
                  </a:schemeClr>
                </a:solidFill>
                <a:latin typeface="Arial"/>
                <a:cs typeface="Arial"/>
              </a:rPr>
              <a:t>Zein</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smtClean="0">
                <a:solidFill>
                  <a:schemeClr val="bg1">
                    <a:lumMod val="50000"/>
                  </a:schemeClr>
                </a:solidFill>
                <a:latin typeface="Arial"/>
                <a:cs typeface="Arial"/>
              </a:rPr>
              <a:t> BENEL</a:t>
            </a:r>
            <a:endParaRPr sz="1400" dirty="0">
              <a:solidFill>
                <a:schemeClr val="bg1">
                  <a:lumMod val="50000"/>
                </a:schemeClr>
              </a:solidFill>
              <a:latin typeface="Arial"/>
              <a:cs typeface="Arial"/>
            </a:endParaRPr>
          </a:p>
        </p:txBody>
      </p:sp>
      <p:pic>
        <p:nvPicPr>
          <p:cNvPr id="3094" name="Picture 22" descr="http://www.benel.com.sg/sites/default/files/seating/abalance-2.p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1500" t="8777" r="21167" b="4555"/>
          <a:stretch/>
        </p:blipFill>
        <p:spPr bwMode="auto">
          <a:xfrm>
            <a:off x="8563023" y="3941176"/>
            <a:ext cx="1097990" cy="1659751"/>
          </a:xfrm>
          <a:prstGeom prst="rect">
            <a:avLst/>
          </a:prstGeom>
          <a:noFill/>
          <a:extLst>
            <a:ext uri="{909E8E84-426E-40DD-AFC4-6F175D3DCCD1}">
              <a14:hiddenFill xmlns:a14="http://schemas.microsoft.com/office/drawing/2010/main">
                <a:solidFill>
                  <a:srgbClr val="FFFFFF"/>
                </a:solidFill>
              </a14:hiddenFill>
            </a:ext>
          </a:extLst>
        </p:spPr>
      </p:pic>
      <p:sp>
        <p:nvSpPr>
          <p:cNvPr id="49" name="object 6"/>
          <p:cNvSpPr txBox="1"/>
          <p:nvPr/>
        </p:nvSpPr>
        <p:spPr>
          <a:xfrm>
            <a:off x="8586709" y="5608811"/>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a:solidFill>
                  <a:schemeClr val="bg1">
                    <a:lumMod val="50000"/>
                  </a:schemeClr>
                </a:solidFill>
                <a:latin typeface="Arial"/>
                <a:cs typeface="Arial"/>
              </a:rPr>
              <a:t>A-Balance</a:t>
            </a:r>
          </a:p>
          <a:p>
            <a:pPr marL="439737" marR="4611" indent="-428787" algn="ctr">
              <a:lnSpc>
                <a:spcPct val="116799"/>
              </a:lnSpc>
              <a:spcBef>
                <a:spcPts val="86"/>
              </a:spcBef>
            </a:pPr>
            <a:r>
              <a:rPr lang="en-US" sz="1400" dirty="0">
                <a:solidFill>
                  <a:schemeClr val="bg1">
                    <a:lumMod val="50000"/>
                  </a:schemeClr>
                </a:solidFill>
                <a:latin typeface="Arial"/>
                <a:cs typeface="Arial"/>
              </a:rPr>
              <a:t>BENEL</a:t>
            </a:r>
            <a:endParaRPr sz="1400" dirty="0">
              <a:solidFill>
                <a:schemeClr val="bg1">
                  <a:lumMod val="50000"/>
                </a:schemeClr>
              </a:solidFill>
              <a:latin typeface="Arial"/>
              <a:cs typeface="Arial"/>
            </a:endParaRPr>
          </a:p>
        </p:txBody>
      </p:sp>
      <p:pic>
        <p:nvPicPr>
          <p:cNvPr id="3096" name="Picture 24" descr="http://www.benel.com.sg/sites/default/files/seating/Transformer_Main_01.p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3070" t="2400" r="20930"/>
          <a:stretch/>
        </p:blipFill>
        <p:spPr bwMode="auto">
          <a:xfrm>
            <a:off x="10560023" y="3873628"/>
            <a:ext cx="952317" cy="1659751"/>
          </a:xfrm>
          <a:prstGeom prst="rect">
            <a:avLst/>
          </a:prstGeom>
          <a:noFill/>
          <a:extLst>
            <a:ext uri="{909E8E84-426E-40DD-AFC4-6F175D3DCCD1}">
              <a14:hiddenFill xmlns:a14="http://schemas.microsoft.com/office/drawing/2010/main">
                <a:solidFill>
                  <a:srgbClr val="FFFFFF"/>
                </a:solidFill>
              </a14:hiddenFill>
            </a:ext>
          </a:extLst>
        </p:spPr>
      </p:pic>
      <p:sp>
        <p:nvSpPr>
          <p:cNvPr id="51" name="object 6"/>
          <p:cNvSpPr txBox="1"/>
          <p:nvPr/>
        </p:nvSpPr>
        <p:spPr>
          <a:xfrm>
            <a:off x="10435674" y="5603383"/>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a:solidFill>
                  <a:schemeClr val="bg1">
                    <a:lumMod val="50000"/>
                  </a:schemeClr>
                </a:solidFill>
                <a:latin typeface="Arial"/>
                <a:cs typeface="Arial"/>
              </a:rPr>
              <a:t>Transformer</a:t>
            </a:r>
          </a:p>
          <a:p>
            <a:pPr marL="439737" marR="4611" indent="-428787" algn="ctr">
              <a:lnSpc>
                <a:spcPct val="116799"/>
              </a:lnSpc>
              <a:spcBef>
                <a:spcPts val="86"/>
              </a:spcBef>
            </a:pPr>
            <a:r>
              <a:rPr lang="en-US" sz="1400" dirty="0">
                <a:solidFill>
                  <a:schemeClr val="bg1">
                    <a:lumMod val="50000"/>
                  </a:schemeClr>
                </a:solidFill>
                <a:latin typeface="Arial"/>
                <a:cs typeface="Arial"/>
              </a:rPr>
              <a:t>BENEL</a:t>
            </a:r>
            <a:endParaRPr sz="1400" dirty="0">
              <a:solidFill>
                <a:schemeClr val="bg1">
                  <a:lumMod val="50000"/>
                </a:schemeClr>
              </a:solidFill>
              <a:latin typeface="Arial"/>
              <a:cs typeface="Arial"/>
            </a:endParaRPr>
          </a:p>
        </p:txBody>
      </p:sp>
      <p:cxnSp>
        <p:nvCxnSpPr>
          <p:cNvPr id="34" name="Straight Connector 33"/>
          <p:cNvCxnSpPr/>
          <p:nvPr/>
        </p:nvCxnSpPr>
        <p:spPr>
          <a:xfrm flipV="1">
            <a:off x="457200" y="906508"/>
            <a:ext cx="40386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rotWithShape="1">
          <a:blip r:embed="rId17" cstate="print">
            <a:biLevel thresh="75000"/>
            <a:extLst>
              <a:ext uri="{28A0092B-C50C-407E-A947-70E740481C1C}">
                <a14:useLocalDpi xmlns:a14="http://schemas.microsoft.com/office/drawing/2010/main" val="0"/>
              </a:ext>
            </a:extLst>
          </a:blip>
          <a:srcRect t="23452" b="22624"/>
          <a:stretch/>
        </p:blipFill>
        <p:spPr>
          <a:xfrm>
            <a:off x="10668001" y="472469"/>
            <a:ext cx="935620" cy="394794"/>
          </a:xfrm>
          <a:prstGeom prst="rect">
            <a:avLst/>
          </a:prstGeom>
        </p:spPr>
      </p:pic>
      <p:sp>
        <p:nvSpPr>
          <p:cNvPr id="38" name="Rectangle 37"/>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spTree>
    <p:extLst>
      <p:ext uri="{BB962C8B-B14F-4D97-AF65-F5344CB8AC3E}">
        <p14:creationId xmlns:p14="http://schemas.microsoft.com/office/powerpoint/2010/main" val="22908214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78001" y="3459197"/>
            <a:ext cx="138313" cy="705394"/>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4"/>
          </a:p>
        </p:txBody>
      </p:sp>
      <p:sp>
        <p:nvSpPr>
          <p:cNvPr id="4" name="object 4"/>
          <p:cNvSpPr/>
          <p:nvPr/>
        </p:nvSpPr>
        <p:spPr>
          <a:xfrm>
            <a:off x="3629331" y="2009683"/>
            <a:ext cx="125864" cy="77455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4"/>
          </a:p>
        </p:txBody>
      </p:sp>
      <p:sp>
        <p:nvSpPr>
          <p:cNvPr id="5" name="object 5"/>
          <p:cNvSpPr/>
          <p:nvPr/>
        </p:nvSpPr>
        <p:spPr>
          <a:xfrm>
            <a:off x="4803606" y="2012450"/>
            <a:ext cx="105117" cy="77178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4"/>
          </a:p>
        </p:txBody>
      </p:sp>
      <p:sp>
        <p:nvSpPr>
          <p:cNvPr id="30" name="object 6"/>
          <p:cNvSpPr txBox="1"/>
          <p:nvPr/>
        </p:nvSpPr>
        <p:spPr>
          <a:xfrm>
            <a:off x="756342" y="2826374"/>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smtClean="0">
                <a:solidFill>
                  <a:schemeClr val="bg1">
                    <a:lumMod val="50000"/>
                  </a:schemeClr>
                </a:solidFill>
                <a:latin typeface="Arial"/>
                <a:cs typeface="Arial"/>
              </a:rPr>
              <a:t>Basic</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smtClean="0">
                <a:solidFill>
                  <a:schemeClr val="bg1">
                    <a:lumMod val="50000"/>
                  </a:schemeClr>
                </a:solidFill>
                <a:latin typeface="Arial"/>
                <a:cs typeface="Arial"/>
              </a:rPr>
              <a:t> BENEL</a:t>
            </a:r>
            <a:endParaRPr sz="1400" dirty="0">
              <a:solidFill>
                <a:schemeClr val="bg1">
                  <a:lumMod val="50000"/>
                </a:schemeClr>
              </a:solidFill>
              <a:latin typeface="Arial"/>
              <a:cs typeface="Arial"/>
            </a:endParaRPr>
          </a:p>
        </p:txBody>
      </p:sp>
      <p:sp>
        <p:nvSpPr>
          <p:cNvPr id="31" name="object 6"/>
          <p:cNvSpPr txBox="1"/>
          <p:nvPr/>
        </p:nvSpPr>
        <p:spPr>
          <a:xfrm>
            <a:off x="2579914" y="2826374"/>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smtClean="0">
                <a:solidFill>
                  <a:schemeClr val="bg1">
                    <a:lumMod val="50000"/>
                  </a:schemeClr>
                </a:solidFill>
                <a:latin typeface="Arial"/>
                <a:cs typeface="Arial"/>
              </a:rPr>
              <a:t>X-ten</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smtClean="0">
                <a:solidFill>
                  <a:schemeClr val="bg1">
                    <a:lumMod val="50000"/>
                  </a:schemeClr>
                </a:solidFill>
                <a:latin typeface="Arial"/>
                <a:cs typeface="Arial"/>
              </a:rPr>
              <a:t> BENEL</a:t>
            </a:r>
            <a:endParaRPr sz="1400" dirty="0">
              <a:solidFill>
                <a:schemeClr val="bg1">
                  <a:lumMod val="50000"/>
                </a:schemeClr>
              </a:solidFill>
              <a:latin typeface="Arial"/>
              <a:cs typeface="Arial"/>
            </a:endParaRPr>
          </a:p>
        </p:txBody>
      </p:sp>
      <p:sp>
        <p:nvSpPr>
          <p:cNvPr id="33" name="object 6"/>
          <p:cNvSpPr txBox="1"/>
          <p:nvPr/>
        </p:nvSpPr>
        <p:spPr>
          <a:xfrm>
            <a:off x="4480515" y="2831412"/>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smtClean="0">
                <a:solidFill>
                  <a:schemeClr val="bg1">
                    <a:lumMod val="50000"/>
                  </a:schemeClr>
                </a:solidFill>
                <a:latin typeface="Arial"/>
                <a:cs typeface="Arial"/>
              </a:rPr>
              <a:t>Connect</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smtClean="0">
                <a:solidFill>
                  <a:schemeClr val="bg1">
                    <a:lumMod val="50000"/>
                  </a:schemeClr>
                </a:solidFill>
                <a:latin typeface="Arial"/>
                <a:cs typeface="Arial"/>
              </a:rPr>
              <a:t> BENEL</a:t>
            </a:r>
            <a:endParaRPr sz="1400" dirty="0">
              <a:solidFill>
                <a:schemeClr val="bg1">
                  <a:lumMod val="50000"/>
                </a:schemeClr>
              </a:solidFill>
              <a:latin typeface="Arial"/>
              <a:cs typeface="Arial"/>
            </a:endParaRPr>
          </a:p>
        </p:txBody>
      </p:sp>
      <p:sp>
        <p:nvSpPr>
          <p:cNvPr id="35" name="object 6"/>
          <p:cNvSpPr txBox="1"/>
          <p:nvPr/>
        </p:nvSpPr>
        <p:spPr>
          <a:xfrm>
            <a:off x="6381116" y="2831413"/>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smtClean="0">
                <a:solidFill>
                  <a:schemeClr val="bg1">
                    <a:lumMod val="50000"/>
                  </a:schemeClr>
                </a:solidFill>
                <a:latin typeface="Arial"/>
                <a:cs typeface="Arial"/>
              </a:rPr>
              <a:t>Forward</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a:solidFill>
                  <a:schemeClr val="bg1">
                    <a:lumMod val="50000"/>
                  </a:schemeClr>
                </a:solidFill>
                <a:latin typeface="Arial"/>
                <a:cs typeface="Arial"/>
              </a:rPr>
              <a:t>BENEL</a:t>
            </a:r>
            <a:endParaRPr sz="1400" dirty="0">
              <a:solidFill>
                <a:schemeClr val="bg1">
                  <a:lumMod val="50000"/>
                </a:schemeClr>
              </a:solidFill>
              <a:latin typeface="Arial"/>
              <a:cs typeface="Arial"/>
            </a:endParaRPr>
          </a:p>
        </p:txBody>
      </p:sp>
      <p:sp>
        <p:nvSpPr>
          <p:cNvPr id="37" name="object 6"/>
          <p:cNvSpPr txBox="1"/>
          <p:nvPr/>
        </p:nvSpPr>
        <p:spPr>
          <a:xfrm>
            <a:off x="8204688" y="2831413"/>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a:solidFill>
                  <a:schemeClr val="bg1">
                    <a:lumMod val="50000"/>
                  </a:schemeClr>
                </a:solidFill>
                <a:latin typeface="Arial"/>
                <a:cs typeface="Arial"/>
              </a:rPr>
              <a:t>Dream</a:t>
            </a:r>
          </a:p>
          <a:p>
            <a:pPr marL="439737" marR="4611" indent="-428787" algn="ctr">
              <a:lnSpc>
                <a:spcPct val="116799"/>
              </a:lnSpc>
              <a:spcBef>
                <a:spcPts val="86"/>
              </a:spcBef>
            </a:pPr>
            <a:r>
              <a:rPr lang="en-US" sz="1400" dirty="0" smtClean="0">
                <a:solidFill>
                  <a:schemeClr val="bg1">
                    <a:lumMod val="50000"/>
                  </a:schemeClr>
                </a:solidFill>
                <a:latin typeface="Arial"/>
                <a:cs typeface="Arial"/>
              </a:rPr>
              <a:t> BENEL</a:t>
            </a:r>
            <a:endParaRPr sz="1400" dirty="0">
              <a:solidFill>
                <a:schemeClr val="bg1">
                  <a:lumMod val="50000"/>
                </a:schemeClr>
              </a:solidFill>
              <a:latin typeface="Arial"/>
              <a:cs typeface="Arial"/>
            </a:endParaRPr>
          </a:p>
        </p:txBody>
      </p:sp>
      <p:sp>
        <p:nvSpPr>
          <p:cNvPr id="39" name="object 6"/>
          <p:cNvSpPr txBox="1"/>
          <p:nvPr/>
        </p:nvSpPr>
        <p:spPr>
          <a:xfrm>
            <a:off x="10314534" y="2832105"/>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smtClean="0">
                <a:solidFill>
                  <a:schemeClr val="bg1">
                    <a:lumMod val="50000"/>
                  </a:schemeClr>
                </a:solidFill>
                <a:latin typeface="Arial"/>
                <a:cs typeface="Arial"/>
              </a:rPr>
              <a:t>C Mesh</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smtClean="0">
                <a:solidFill>
                  <a:schemeClr val="bg1">
                    <a:lumMod val="50000"/>
                  </a:schemeClr>
                </a:solidFill>
                <a:latin typeface="Arial"/>
                <a:cs typeface="Arial"/>
              </a:rPr>
              <a:t> BENEL</a:t>
            </a:r>
            <a:endParaRPr sz="1400" dirty="0">
              <a:solidFill>
                <a:schemeClr val="bg1">
                  <a:lumMod val="50000"/>
                </a:schemeClr>
              </a:solidFill>
              <a:latin typeface="Arial"/>
              <a:cs typeface="Arial"/>
            </a:endParaRPr>
          </a:p>
        </p:txBody>
      </p:sp>
      <p:sp>
        <p:nvSpPr>
          <p:cNvPr id="41" name="object 6"/>
          <p:cNvSpPr txBox="1"/>
          <p:nvPr/>
        </p:nvSpPr>
        <p:spPr>
          <a:xfrm>
            <a:off x="1875993" y="5608811"/>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err="1" smtClean="0">
                <a:solidFill>
                  <a:schemeClr val="bg1">
                    <a:lumMod val="50000"/>
                  </a:schemeClr>
                </a:solidFill>
                <a:latin typeface="Arial"/>
                <a:cs typeface="Arial"/>
              </a:rPr>
              <a:t>Mov</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smtClean="0">
                <a:solidFill>
                  <a:schemeClr val="bg1">
                    <a:lumMod val="50000"/>
                  </a:schemeClr>
                </a:solidFill>
                <a:latin typeface="Arial"/>
                <a:cs typeface="Arial"/>
              </a:rPr>
              <a:t> BENEL</a:t>
            </a:r>
            <a:endParaRPr sz="1400" dirty="0">
              <a:solidFill>
                <a:schemeClr val="bg1">
                  <a:lumMod val="50000"/>
                </a:schemeClr>
              </a:solidFill>
              <a:latin typeface="Arial"/>
              <a:cs typeface="Arial"/>
            </a:endParaRPr>
          </a:p>
        </p:txBody>
      </p:sp>
      <p:cxnSp>
        <p:nvCxnSpPr>
          <p:cNvPr id="34" name="Straight Connector 33"/>
          <p:cNvCxnSpPr/>
          <p:nvPr/>
        </p:nvCxnSpPr>
        <p:spPr>
          <a:xfrm flipV="1">
            <a:off x="457200" y="906508"/>
            <a:ext cx="40386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rotWithShape="1">
          <a:blip r:embed="rId5" cstate="print">
            <a:biLevel thresh="75000"/>
            <a:extLst>
              <a:ext uri="{28A0092B-C50C-407E-A947-70E740481C1C}">
                <a14:useLocalDpi xmlns:a14="http://schemas.microsoft.com/office/drawing/2010/main" val="0"/>
              </a:ext>
            </a:extLst>
          </a:blip>
          <a:srcRect t="23452" b="22624"/>
          <a:stretch/>
        </p:blipFill>
        <p:spPr>
          <a:xfrm>
            <a:off x="10668001" y="472469"/>
            <a:ext cx="935620" cy="394794"/>
          </a:xfrm>
          <a:prstGeom prst="rect">
            <a:avLst/>
          </a:prstGeom>
        </p:spPr>
      </p:pic>
      <p:pic>
        <p:nvPicPr>
          <p:cNvPr id="25602" name="Picture 2" descr="http://www.benel.com.sg/sites/default/files/seating/Basic_Blue_Front_Side_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800" t="15771" r="21867" b="6451"/>
          <a:stretch/>
        </p:blipFill>
        <p:spPr bwMode="auto">
          <a:xfrm>
            <a:off x="671049" y="997574"/>
            <a:ext cx="1371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http://www.benel.com.sg/sites/default/files/seating/X-ten_Upholstery.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583" t="13889" r="19306" b="5555"/>
          <a:stretch/>
        </p:blipFill>
        <p:spPr bwMode="auto">
          <a:xfrm>
            <a:off x="2507408" y="997574"/>
            <a:ext cx="138736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http://www.benel.com.sg/sites/default/files/seating/Connect-Training-Chair-White-Front-Side-View.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160" r="12673"/>
          <a:stretch/>
        </p:blipFill>
        <p:spPr bwMode="auto">
          <a:xfrm>
            <a:off x="4363942" y="997574"/>
            <a:ext cx="1447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http://www.benel.com.sg/sites/default/files/seating/Forward-Training-Chair-Tablet.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440" t="5555" r="14005" b="2778"/>
          <a:stretch/>
        </p:blipFill>
        <p:spPr bwMode="auto">
          <a:xfrm>
            <a:off x="5970521" y="997574"/>
            <a:ext cx="160712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http://www.benel.com.sg/sites/default/files/seating/Queue-Training-Chair-Flip.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3773" t="5555" r="19560" b="2778"/>
          <a:stretch/>
        </p:blipFill>
        <p:spPr bwMode="auto">
          <a:xfrm>
            <a:off x="8134534" y="953200"/>
            <a:ext cx="133003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11"/>
          <a:srcRect l="9898" r="9898"/>
          <a:stretch/>
        </p:blipFill>
        <p:spPr>
          <a:xfrm>
            <a:off x="10288801" y="997574"/>
            <a:ext cx="1111658" cy="1828800"/>
          </a:xfrm>
          <a:prstGeom prst="rect">
            <a:avLst/>
          </a:prstGeom>
        </p:spPr>
      </p:pic>
      <p:pic>
        <p:nvPicPr>
          <p:cNvPr id="25612" name="Picture 12" descr="http://www.benel.com.sg/sites/default/files/workspaces/Mov-Series-Collaborative-Furniture_0.jpg"/>
          <p:cNvPicPr>
            <a:picLocks noChangeAspect="1" noChangeArrowheads="1"/>
          </p:cNvPicPr>
          <p:nvPr/>
        </p:nvPicPr>
        <p:blipFill rotWithShape="1">
          <a:blip r:embed="rId12">
            <a:extLst>
              <a:ext uri="{28A0092B-C50C-407E-A947-70E740481C1C}">
                <a14:useLocalDpi xmlns:a14="http://schemas.microsoft.com/office/drawing/2010/main" val="0"/>
              </a:ext>
            </a:extLst>
          </a:blip>
          <a:srcRect l="9567" t="19200" r="5634" b="2400"/>
          <a:stretch/>
        </p:blipFill>
        <p:spPr bwMode="auto">
          <a:xfrm>
            <a:off x="703731" y="3696837"/>
            <a:ext cx="395618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5614" name="Picture 14" descr="http://www.benel.com.sg/sites/default/files/layton-1.png"/>
          <p:cNvPicPr>
            <a:picLocks noChangeAspect="1" noChangeArrowheads="1"/>
          </p:cNvPicPr>
          <p:nvPr/>
        </p:nvPicPr>
        <p:blipFill rotWithShape="1">
          <a:blip r:embed="rId13">
            <a:extLst>
              <a:ext uri="{28A0092B-C50C-407E-A947-70E740481C1C}">
                <a14:useLocalDpi xmlns:a14="http://schemas.microsoft.com/office/drawing/2010/main" val="0"/>
              </a:ext>
            </a:extLst>
          </a:blip>
          <a:srcRect l="2957" t="30000" r="4042" b="14000"/>
          <a:stretch/>
        </p:blipFill>
        <p:spPr bwMode="auto">
          <a:xfrm>
            <a:off x="5326230" y="3777524"/>
            <a:ext cx="6074229" cy="1828800"/>
          </a:xfrm>
          <a:prstGeom prst="rect">
            <a:avLst/>
          </a:prstGeom>
          <a:noFill/>
          <a:extLst>
            <a:ext uri="{909E8E84-426E-40DD-AFC4-6F175D3DCCD1}">
              <a14:hiddenFill xmlns:a14="http://schemas.microsoft.com/office/drawing/2010/main">
                <a:solidFill>
                  <a:srgbClr val="FFFFFF"/>
                </a:solidFill>
              </a14:hiddenFill>
            </a:ext>
          </a:extLst>
        </p:spPr>
      </p:pic>
      <p:sp>
        <p:nvSpPr>
          <p:cNvPr id="40" name="object 6"/>
          <p:cNvSpPr txBox="1"/>
          <p:nvPr/>
        </p:nvSpPr>
        <p:spPr>
          <a:xfrm>
            <a:off x="7924800" y="5608811"/>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smtClean="0">
                <a:solidFill>
                  <a:schemeClr val="bg1">
                    <a:lumMod val="50000"/>
                  </a:schemeClr>
                </a:solidFill>
                <a:latin typeface="Arial"/>
                <a:cs typeface="Arial"/>
              </a:rPr>
              <a:t>Layton</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smtClean="0">
                <a:solidFill>
                  <a:schemeClr val="bg1">
                    <a:lumMod val="50000"/>
                  </a:schemeClr>
                </a:solidFill>
                <a:latin typeface="Arial"/>
                <a:cs typeface="Arial"/>
              </a:rPr>
              <a:t> BENEL</a:t>
            </a:r>
            <a:endParaRPr sz="1400" dirty="0">
              <a:solidFill>
                <a:schemeClr val="bg1">
                  <a:lumMod val="50000"/>
                </a:schemeClr>
              </a:solidFill>
              <a:latin typeface="Arial"/>
              <a:cs typeface="Arial"/>
            </a:endParaRPr>
          </a:p>
        </p:txBody>
      </p:sp>
      <p:sp>
        <p:nvSpPr>
          <p:cNvPr id="42" name="Rectangle 41"/>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 + Sofa</a:t>
            </a:r>
            <a:endParaRPr lang="en-US" sz="2400" dirty="0">
              <a:solidFill>
                <a:schemeClr val="bg1">
                  <a:lumMod val="50000"/>
                </a:schemeClr>
              </a:solidFill>
            </a:endParaRPr>
          </a:p>
        </p:txBody>
      </p:sp>
    </p:spTree>
    <p:extLst>
      <p:ext uri="{BB962C8B-B14F-4D97-AF65-F5344CB8AC3E}">
        <p14:creationId xmlns:p14="http://schemas.microsoft.com/office/powerpoint/2010/main" val="25979134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78001" y="3459197"/>
            <a:ext cx="138313" cy="705394"/>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4"/>
          </a:p>
        </p:txBody>
      </p:sp>
      <p:sp>
        <p:nvSpPr>
          <p:cNvPr id="4" name="object 4"/>
          <p:cNvSpPr/>
          <p:nvPr/>
        </p:nvSpPr>
        <p:spPr>
          <a:xfrm>
            <a:off x="3629331" y="2009683"/>
            <a:ext cx="125864" cy="77455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4"/>
          </a:p>
        </p:txBody>
      </p:sp>
      <p:sp>
        <p:nvSpPr>
          <p:cNvPr id="5" name="object 5"/>
          <p:cNvSpPr/>
          <p:nvPr/>
        </p:nvSpPr>
        <p:spPr>
          <a:xfrm>
            <a:off x="4803606" y="2012450"/>
            <a:ext cx="105117" cy="77178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4"/>
          </a:p>
        </p:txBody>
      </p:sp>
      <p:sp>
        <p:nvSpPr>
          <p:cNvPr id="41" name="object 6"/>
          <p:cNvSpPr txBox="1"/>
          <p:nvPr/>
        </p:nvSpPr>
        <p:spPr>
          <a:xfrm>
            <a:off x="2390813" y="5608811"/>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err="1" smtClean="0">
                <a:solidFill>
                  <a:schemeClr val="bg1">
                    <a:lumMod val="50000"/>
                  </a:schemeClr>
                </a:solidFill>
                <a:latin typeface="Arial"/>
                <a:cs typeface="Arial"/>
              </a:rPr>
              <a:t>Doba</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smtClean="0">
                <a:solidFill>
                  <a:schemeClr val="bg1">
                    <a:lumMod val="50000"/>
                  </a:schemeClr>
                </a:solidFill>
                <a:latin typeface="Arial"/>
                <a:cs typeface="Arial"/>
              </a:rPr>
              <a:t> BENEL</a:t>
            </a:r>
            <a:endParaRPr sz="1400" dirty="0">
              <a:solidFill>
                <a:schemeClr val="bg1">
                  <a:lumMod val="50000"/>
                </a:schemeClr>
              </a:solidFill>
              <a:latin typeface="Arial"/>
              <a:cs typeface="Arial"/>
            </a:endParaRPr>
          </a:p>
        </p:txBody>
      </p:sp>
      <p:cxnSp>
        <p:nvCxnSpPr>
          <p:cNvPr id="34" name="Straight Connector 33"/>
          <p:cNvCxnSpPr/>
          <p:nvPr/>
        </p:nvCxnSpPr>
        <p:spPr>
          <a:xfrm flipV="1">
            <a:off x="457200" y="906508"/>
            <a:ext cx="40386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rotWithShape="1">
          <a:blip r:embed="rId5" cstate="print">
            <a:biLevel thresh="75000"/>
            <a:extLst>
              <a:ext uri="{28A0092B-C50C-407E-A947-70E740481C1C}">
                <a14:useLocalDpi xmlns:a14="http://schemas.microsoft.com/office/drawing/2010/main" val="0"/>
              </a:ext>
            </a:extLst>
          </a:blip>
          <a:srcRect t="23452" b="22624"/>
          <a:stretch/>
        </p:blipFill>
        <p:spPr>
          <a:xfrm>
            <a:off x="10668001" y="472469"/>
            <a:ext cx="935620" cy="394794"/>
          </a:xfrm>
          <a:prstGeom prst="rect">
            <a:avLst/>
          </a:prstGeom>
        </p:spPr>
      </p:pic>
      <p:sp>
        <p:nvSpPr>
          <p:cNvPr id="40" name="object 6"/>
          <p:cNvSpPr txBox="1"/>
          <p:nvPr/>
        </p:nvSpPr>
        <p:spPr>
          <a:xfrm>
            <a:off x="8514161" y="5608811"/>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smtClean="0">
                <a:solidFill>
                  <a:schemeClr val="bg1">
                    <a:lumMod val="50000"/>
                  </a:schemeClr>
                </a:solidFill>
                <a:latin typeface="Arial"/>
                <a:cs typeface="Arial"/>
              </a:rPr>
              <a:t>Bay</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smtClean="0">
                <a:solidFill>
                  <a:schemeClr val="bg1">
                    <a:lumMod val="50000"/>
                  </a:schemeClr>
                </a:solidFill>
                <a:latin typeface="Arial"/>
                <a:cs typeface="Arial"/>
              </a:rPr>
              <a:t> BENEL</a:t>
            </a:r>
            <a:endParaRPr sz="1400" dirty="0">
              <a:solidFill>
                <a:schemeClr val="bg1">
                  <a:lumMod val="50000"/>
                </a:schemeClr>
              </a:solidFill>
              <a:latin typeface="Arial"/>
              <a:cs typeface="Arial"/>
            </a:endParaRPr>
          </a:p>
        </p:txBody>
      </p:sp>
      <p:pic>
        <p:nvPicPr>
          <p:cNvPr id="26626" name="Picture 2" descr="http://www.benel.com.sg/sites/default/files/lounge/duelle-2.png"/>
          <p:cNvPicPr>
            <a:picLocks noChangeAspect="1" noChangeArrowheads="1"/>
          </p:cNvPicPr>
          <p:nvPr/>
        </p:nvPicPr>
        <p:blipFill rotWithShape="1">
          <a:blip r:embed="rId6">
            <a:extLst>
              <a:ext uri="{28A0092B-C50C-407E-A947-70E740481C1C}">
                <a14:useLocalDpi xmlns:a14="http://schemas.microsoft.com/office/drawing/2010/main" val="0"/>
              </a:ext>
            </a:extLst>
          </a:blip>
          <a:srcRect l="6958" t="32000" r="8041" b="6001"/>
          <a:stretch/>
        </p:blipFill>
        <p:spPr bwMode="auto">
          <a:xfrm>
            <a:off x="457200" y="1272398"/>
            <a:ext cx="5014452" cy="1828800"/>
          </a:xfrm>
          <a:prstGeom prst="rect">
            <a:avLst/>
          </a:prstGeom>
          <a:noFill/>
          <a:extLst>
            <a:ext uri="{909E8E84-426E-40DD-AFC4-6F175D3DCCD1}">
              <a14:hiddenFill xmlns:a14="http://schemas.microsoft.com/office/drawing/2010/main">
                <a:solidFill>
                  <a:srgbClr val="FFFFFF"/>
                </a:solidFill>
              </a14:hiddenFill>
            </a:ext>
          </a:extLst>
        </p:spPr>
      </p:pic>
      <p:sp>
        <p:nvSpPr>
          <p:cNvPr id="25" name="object 6"/>
          <p:cNvSpPr txBox="1"/>
          <p:nvPr/>
        </p:nvSpPr>
        <p:spPr>
          <a:xfrm>
            <a:off x="2363919" y="3101198"/>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err="1" smtClean="0">
                <a:solidFill>
                  <a:schemeClr val="bg1">
                    <a:lumMod val="50000"/>
                  </a:schemeClr>
                </a:solidFill>
                <a:latin typeface="Arial"/>
                <a:cs typeface="Arial"/>
              </a:rPr>
              <a:t>Duelle</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smtClean="0">
                <a:solidFill>
                  <a:schemeClr val="bg1">
                    <a:lumMod val="50000"/>
                  </a:schemeClr>
                </a:solidFill>
                <a:latin typeface="Arial"/>
                <a:cs typeface="Arial"/>
              </a:rPr>
              <a:t> BENEL</a:t>
            </a:r>
            <a:endParaRPr sz="1400" dirty="0">
              <a:solidFill>
                <a:schemeClr val="bg1">
                  <a:lumMod val="50000"/>
                </a:schemeClr>
              </a:solidFill>
              <a:latin typeface="Arial"/>
              <a:cs typeface="Arial"/>
            </a:endParaRPr>
          </a:p>
        </p:txBody>
      </p:sp>
      <p:pic>
        <p:nvPicPr>
          <p:cNvPr id="26628" name="Picture 4" descr="http://www.benel.com.sg/sites/default/files/lounge/Abay_Main_02.png"/>
          <p:cNvPicPr>
            <a:picLocks noChangeAspect="1" noChangeArrowheads="1"/>
          </p:cNvPicPr>
          <p:nvPr/>
        </p:nvPicPr>
        <p:blipFill rotWithShape="1">
          <a:blip r:embed="rId7">
            <a:extLst>
              <a:ext uri="{28A0092B-C50C-407E-A947-70E740481C1C}">
                <a14:useLocalDpi xmlns:a14="http://schemas.microsoft.com/office/drawing/2010/main" val="0"/>
              </a:ext>
            </a:extLst>
          </a:blip>
          <a:srcRect l="3958" t="14000" r="3042" b="4000"/>
          <a:stretch/>
        </p:blipFill>
        <p:spPr bwMode="auto">
          <a:xfrm>
            <a:off x="6625715" y="914400"/>
            <a:ext cx="4977906" cy="2194560"/>
          </a:xfrm>
          <a:prstGeom prst="rect">
            <a:avLst/>
          </a:prstGeom>
          <a:noFill/>
          <a:extLst>
            <a:ext uri="{909E8E84-426E-40DD-AFC4-6F175D3DCCD1}">
              <a14:hiddenFill xmlns:a14="http://schemas.microsoft.com/office/drawing/2010/main">
                <a:solidFill>
                  <a:srgbClr val="FFFFFF"/>
                </a:solidFill>
              </a14:hiddenFill>
            </a:ext>
          </a:extLst>
        </p:spPr>
      </p:pic>
      <p:sp>
        <p:nvSpPr>
          <p:cNvPr id="27" name="object 6"/>
          <p:cNvSpPr txBox="1"/>
          <p:nvPr/>
        </p:nvSpPr>
        <p:spPr>
          <a:xfrm>
            <a:off x="8514161" y="3108960"/>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err="1" smtClean="0">
                <a:solidFill>
                  <a:schemeClr val="bg1">
                    <a:lumMod val="50000"/>
                  </a:schemeClr>
                </a:solidFill>
                <a:latin typeface="Arial"/>
                <a:cs typeface="Arial"/>
              </a:rPr>
              <a:t>Abay</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smtClean="0">
                <a:solidFill>
                  <a:schemeClr val="bg1">
                    <a:lumMod val="50000"/>
                  </a:schemeClr>
                </a:solidFill>
                <a:latin typeface="Arial"/>
                <a:cs typeface="Arial"/>
              </a:rPr>
              <a:t> BENEL</a:t>
            </a:r>
            <a:endParaRPr sz="1400" dirty="0">
              <a:solidFill>
                <a:schemeClr val="bg1">
                  <a:lumMod val="50000"/>
                </a:schemeClr>
              </a:solidFill>
              <a:latin typeface="Arial"/>
              <a:cs typeface="Arial"/>
            </a:endParaRPr>
          </a:p>
        </p:txBody>
      </p:sp>
      <p:pic>
        <p:nvPicPr>
          <p:cNvPr id="26630" name="Picture 6" descr="http://www.benel.com.sg/sites/default/files/lounge/Doba_Main_01.png"/>
          <p:cNvPicPr>
            <a:picLocks noChangeAspect="1" noChangeArrowheads="1"/>
          </p:cNvPicPr>
          <p:nvPr/>
        </p:nvPicPr>
        <p:blipFill rotWithShape="1">
          <a:blip r:embed="rId8">
            <a:extLst>
              <a:ext uri="{28A0092B-C50C-407E-A947-70E740481C1C}">
                <a14:useLocalDpi xmlns:a14="http://schemas.microsoft.com/office/drawing/2010/main" val="0"/>
              </a:ext>
            </a:extLst>
          </a:blip>
          <a:srcRect l="2957" t="22000" r="3042" b="10000"/>
          <a:stretch/>
        </p:blipFill>
        <p:spPr bwMode="auto">
          <a:xfrm>
            <a:off x="457200" y="3680197"/>
            <a:ext cx="505609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http://www.benel.com.sg/sites/default/files/lounge/Bay_Main_02.png"/>
          <p:cNvPicPr>
            <a:picLocks noChangeAspect="1" noChangeArrowheads="1"/>
          </p:cNvPicPr>
          <p:nvPr/>
        </p:nvPicPr>
        <p:blipFill rotWithShape="1">
          <a:blip r:embed="rId9">
            <a:extLst>
              <a:ext uri="{28A0092B-C50C-407E-A947-70E740481C1C}">
                <a14:useLocalDpi xmlns:a14="http://schemas.microsoft.com/office/drawing/2010/main" val="0"/>
              </a:ext>
            </a:extLst>
          </a:blip>
          <a:srcRect l="2958" t="14000" r="2042" b="10000"/>
          <a:stretch/>
        </p:blipFill>
        <p:spPr bwMode="auto">
          <a:xfrm>
            <a:off x="6828667" y="3648821"/>
            <a:ext cx="4572001" cy="182880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Sofa</a:t>
            </a:r>
            <a:endParaRPr lang="en-US" sz="2400" dirty="0">
              <a:solidFill>
                <a:schemeClr val="bg1">
                  <a:lumMod val="50000"/>
                </a:schemeClr>
              </a:solidFill>
            </a:endParaRPr>
          </a:p>
        </p:txBody>
      </p:sp>
    </p:spTree>
    <p:extLst>
      <p:ext uri="{BB962C8B-B14F-4D97-AF65-F5344CB8AC3E}">
        <p14:creationId xmlns:p14="http://schemas.microsoft.com/office/powerpoint/2010/main" val="8338114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78001" y="3459197"/>
            <a:ext cx="138313" cy="705394"/>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4"/>
          </a:p>
        </p:txBody>
      </p:sp>
      <p:sp>
        <p:nvSpPr>
          <p:cNvPr id="4" name="object 4"/>
          <p:cNvSpPr/>
          <p:nvPr/>
        </p:nvSpPr>
        <p:spPr>
          <a:xfrm>
            <a:off x="3629331" y="2009683"/>
            <a:ext cx="125864" cy="77455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4"/>
          </a:p>
        </p:txBody>
      </p:sp>
      <p:sp>
        <p:nvSpPr>
          <p:cNvPr id="5" name="object 5"/>
          <p:cNvSpPr/>
          <p:nvPr/>
        </p:nvSpPr>
        <p:spPr>
          <a:xfrm>
            <a:off x="4803606" y="2012450"/>
            <a:ext cx="105117" cy="77178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4"/>
          </a:p>
        </p:txBody>
      </p:sp>
      <p:sp>
        <p:nvSpPr>
          <p:cNvPr id="41" name="object 6"/>
          <p:cNvSpPr txBox="1"/>
          <p:nvPr/>
        </p:nvSpPr>
        <p:spPr>
          <a:xfrm>
            <a:off x="2390813" y="5608811"/>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err="1" smtClean="0">
                <a:solidFill>
                  <a:schemeClr val="bg1">
                    <a:lumMod val="50000"/>
                  </a:schemeClr>
                </a:solidFill>
                <a:latin typeface="Arial"/>
                <a:cs typeface="Arial"/>
              </a:rPr>
              <a:t>Wynnstan</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smtClean="0">
                <a:solidFill>
                  <a:schemeClr val="bg1">
                    <a:lumMod val="50000"/>
                  </a:schemeClr>
                </a:solidFill>
                <a:latin typeface="Arial"/>
                <a:cs typeface="Arial"/>
              </a:rPr>
              <a:t> BENEL</a:t>
            </a:r>
            <a:endParaRPr sz="1400" dirty="0">
              <a:solidFill>
                <a:schemeClr val="bg1">
                  <a:lumMod val="50000"/>
                </a:schemeClr>
              </a:solidFill>
              <a:latin typeface="Arial"/>
              <a:cs typeface="Arial"/>
            </a:endParaRPr>
          </a:p>
        </p:txBody>
      </p:sp>
      <p:cxnSp>
        <p:nvCxnSpPr>
          <p:cNvPr id="34" name="Straight Connector 33"/>
          <p:cNvCxnSpPr/>
          <p:nvPr/>
        </p:nvCxnSpPr>
        <p:spPr>
          <a:xfrm flipV="1">
            <a:off x="457200" y="906508"/>
            <a:ext cx="40386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rotWithShape="1">
          <a:blip r:embed="rId5" cstate="print">
            <a:biLevel thresh="75000"/>
            <a:extLst>
              <a:ext uri="{28A0092B-C50C-407E-A947-70E740481C1C}">
                <a14:useLocalDpi xmlns:a14="http://schemas.microsoft.com/office/drawing/2010/main" val="0"/>
              </a:ext>
            </a:extLst>
          </a:blip>
          <a:srcRect t="23452" b="22624"/>
          <a:stretch/>
        </p:blipFill>
        <p:spPr>
          <a:xfrm>
            <a:off x="10668001" y="472469"/>
            <a:ext cx="935620" cy="394794"/>
          </a:xfrm>
          <a:prstGeom prst="rect">
            <a:avLst/>
          </a:prstGeom>
        </p:spPr>
      </p:pic>
      <p:sp>
        <p:nvSpPr>
          <p:cNvPr id="40" name="object 6"/>
          <p:cNvSpPr txBox="1"/>
          <p:nvPr/>
        </p:nvSpPr>
        <p:spPr>
          <a:xfrm>
            <a:off x="8514161" y="5608811"/>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smtClean="0">
                <a:solidFill>
                  <a:schemeClr val="bg1">
                    <a:lumMod val="50000"/>
                  </a:schemeClr>
                </a:solidFill>
                <a:latin typeface="Arial"/>
                <a:cs typeface="Arial"/>
              </a:rPr>
              <a:t>Mauri</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smtClean="0">
                <a:solidFill>
                  <a:schemeClr val="bg1">
                    <a:lumMod val="50000"/>
                  </a:schemeClr>
                </a:solidFill>
                <a:latin typeface="Arial"/>
                <a:cs typeface="Arial"/>
              </a:rPr>
              <a:t> BENEL</a:t>
            </a:r>
            <a:endParaRPr sz="1400" dirty="0">
              <a:solidFill>
                <a:schemeClr val="bg1">
                  <a:lumMod val="50000"/>
                </a:schemeClr>
              </a:solidFill>
              <a:latin typeface="Arial"/>
              <a:cs typeface="Arial"/>
            </a:endParaRPr>
          </a:p>
        </p:txBody>
      </p:sp>
      <p:sp>
        <p:nvSpPr>
          <p:cNvPr id="25" name="object 6"/>
          <p:cNvSpPr txBox="1"/>
          <p:nvPr/>
        </p:nvSpPr>
        <p:spPr>
          <a:xfrm>
            <a:off x="2363919" y="3101198"/>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smtClean="0">
                <a:solidFill>
                  <a:schemeClr val="bg1">
                    <a:lumMod val="50000"/>
                  </a:schemeClr>
                </a:solidFill>
                <a:latin typeface="Arial"/>
                <a:cs typeface="Arial"/>
              </a:rPr>
              <a:t>Res</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smtClean="0">
                <a:solidFill>
                  <a:schemeClr val="bg1">
                    <a:lumMod val="50000"/>
                  </a:schemeClr>
                </a:solidFill>
                <a:latin typeface="Arial"/>
                <a:cs typeface="Arial"/>
              </a:rPr>
              <a:t> BENEL</a:t>
            </a:r>
            <a:endParaRPr sz="1400" dirty="0">
              <a:solidFill>
                <a:schemeClr val="bg1">
                  <a:lumMod val="50000"/>
                </a:schemeClr>
              </a:solidFill>
              <a:latin typeface="Arial"/>
              <a:cs typeface="Arial"/>
            </a:endParaRPr>
          </a:p>
        </p:txBody>
      </p:sp>
      <p:sp>
        <p:nvSpPr>
          <p:cNvPr id="27" name="object 6"/>
          <p:cNvSpPr txBox="1"/>
          <p:nvPr/>
        </p:nvSpPr>
        <p:spPr>
          <a:xfrm>
            <a:off x="8514161" y="3108960"/>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smtClean="0">
                <a:solidFill>
                  <a:schemeClr val="bg1">
                    <a:lumMod val="50000"/>
                  </a:schemeClr>
                </a:solidFill>
                <a:latin typeface="Arial"/>
                <a:cs typeface="Arial"/>
              </a:rPr>
              <a:t>Ada</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smtClean="0">
                <a:solidFill>
                  <a:schemeClr val="bg1">
                    <a:lumMod val="50000"/>
                  </a:schemeClr>
                </a:solidFill>
                <a:latin typeface="Arial"/>
                <a:cs typeface="Arial"/>
              </a:rPr>
              <a:t> BENEL</a:t>
            </a:r>
            <a:endParaRPr sz="1400" dirty="0">
              <a:solidFill>
                <a:schemeClr val="bg1">
                  <a:lumMod val="50000"/>
                </a:schemeClr>
              </a:solidFill>
              <a:latin typeface="Arial"/>
              <a:cs typeface="Arial"/>
            </a:endParaRPr>
          </a:p>
        </p:txBody>
      </p:sp>
      <p:pic>
        <p:nvPicPr>
          <p:cNvPr id="27650" name="Picture 2" descr="http://www.benel.com.sg/sites/default/files/lounge/Res_Main_02.png"/>
          <p:cNvPicPr>
            <a:picLocks noChangeAspect="1" noChangeArrowheads="1"/>
          </p:cNvPicPr>
          <p:nvPr/>
        </p:nvPicPr>
        <p:blipFill rotWithShape="1">
          <a:blip r:embed="rId6">
            <a:extLst>
              <a:ext uri="{28A0092B-C50C-407E-A947-70E740481C1C}">
                <a14:useLocalDpi xmlns:a14="http://schemas.microsoft.com/office/drawing/2010/main" val="0"/>
              </a:ext>
            </a:extLst>
          </a:blip>
          <a:srcRect l="7959" t="22000" r="9041" b="8000"/>
          <a:stretch/>
        </p:blipFill>
        <p:spPr bwMode="auto">
          <a:xfrm>
            <a:off x="822885" y="1181558"/>
            <a:ext cx="433686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www.benel.com.sg/sites/default/files/lounge/ada%20feature_0.jpg"/>
          <p:cNvPicPr>
            <a:picLocks noChangeAspect="1" noChangeArrowheads="1"/>
          </p:cNvPicPr>
          <p:nvPr/>
        </p:nvPicPr>
        <p:blipFill rotWithShape="1">
          <a:blip r:embed="rId7">
            <a:extLst>
              <a:ext uri="{28A0092B-C50C-407E-A947-70E740481C1C}">
                <a14:useLocalDpi xmlns:a14="http://schemas.microsoft.com/office/drawing/2010/main" val="0"/>
              </a:ext>
            </a:extLst>
          </a:blip>
          <a:srcRect l="12773" t="17280" r="12986" b="13600"/>
          <a:stretch/>
        </p:blipFill>
        <p:spPr bwMode="auto">
          <a:xfrm>
            <a:off x="7150401" y="1097280"/>
            <a:ext cx="392853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http://www.benel.com.sg/sites/default/files/lounge/Wynnstan-2-Seater.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639" t="18666" r="24694" b="4000"/>
          <a:stretch/>
        </p:blipFill>
        <p:spPr bwMode="auto">
          <a:xfrm>
            <a:off x="822885" y="3780011"/>
            <a:ext cx="239635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http://www.benel.com.sg/sites/default/files/lounge/Wynnstan-1-Seater.jpg"/>
          <p:cNvPicPr>
            <a:picLocks noChangeAspect="1" noChangeArrowheads="1"/>
          </p:cNvPicPr>
          <p:nvPr/>
        </p:nvPicPr>
        <p:blipFill rotWithShape="1">
          <a:blip r:embed="rId9">
            <a:extLst>
              <a:ext uri="{28A0092B-C50C-407E-A947-70E740481C1C}">
                <a14:useLocalDpi xmlns:a14="http://schemas.microsoft.com/office/drawing/2010/main" val="0"/>
              </a:ext>
            </a:extLst>
          </a:blip>
          <a:srcRect l="32639" t="18666" r="32027" b="9333"/>
          <a:stretch/>
        </p:blipFill>
        <p:spPr bwMode="auto">
          <a:xfrm flipH="1">
            <a:off x="3375817" y="3780011"/>
            <a:ext cx="179493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descr="http://www.benel.com.sg/sites/default/files/lounge/mauri_2seater_front_side_2_1_NEW.jpg"/>
          <p:cNvPicPr>
            <a:picLocks noChangeAspect="1" noChangeArrowheads="1"/>
          </p:cNvPicPr>
          <p:nvPr/>
        </p:nvPicPr>
        <p:blipFill rotWithShape="1">
          <a:blip r:embed="rId10">
            <a:extLst>
              <a:ext uri="{28A0092B-C50C-407E-A947-70E740481C1C}">
                <a14:useLocalDpi xmlns:a14="http://schemas.microsoft.com/office/drawing/2010/main" val="0"/>
              </a:ext>
            </a:extLst>
          </a:blip>
          <a:srcRect l="25306" t="25333" r="25361" b="17334"/>
          <a:stretch/>
        </p:blipFill>
        <p:spPr bwMode="auto">
          <a:xfrm>
            <a:off x="7541048" y="3780011"/>
            <a:ext cx="3147237" cy="18288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Sofa</a:t>
            </a:r>
            <a:endParaRPr lang="en-US" sz="2400" dirty="0">
              <a:solidFill>
                <a:schemeClr val="bg1">
                  <a:lumMod val="50000"/>
                </a:schemeClr>
              </a:solidFill>
            </a:endParaRPr>
          </a:p>
        </p:txBody>
      </p:sp>
    </p:spTree>
    <p:extLst>
      <p:ext uri="{BB962C8B-B14F-4D97-AF65-F5344CB8AC3E}">
        <p14:creationId xmlns:p14="http://schemas.microsoft.com/office/powerpoint/2010/main" val="18688870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78001" y="3459197"/>
            <a:ext cx="138313" cy="705394"/>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4"/>
          </a:p>
        </p:txBody>
      </p:sp>
      <p:sp>
        <p:nvSpPr>
          <p:cNvPr id="4" name="object 4"/>
          <p:cNvSpPr/>
          <p:nvPr/>
        </p:nvSpPr>
        <p:spPr>
          <a:xfrm>
            <a:off x="4563785" y="2009683"/>
            <a:ext cx="125864" cy="77455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4"/>
          </a:p>
        </p:txBody>
      </p:sp>
      <p:sp>
        <p:nvSpPr>
          <p:cNvPr id="5" name="object 5"/>
          <p:cNvSpPr/>
          <p:nvPr/>
        </p:nvSpPr>
        <p:spPr>
          <a:xfrm>
            <a:off x="5738060" y="2012450"/>
            <a:ext cx="105117" cy="77178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4"/>
          </a:p>
        </p:txBody>
      </p:sp>
      <p:sp>
        <p:nvSpPr>
          <p:cNvPr id="41" name="object 6"/>
          <p:cNvSpPr txBox="1"/>
          <p:nvPr/>
        </p:nvSpPr>
        <p:spPr>
          <a:xfrm>
            <a:off x="3975973" y="6045930"/>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err="1" smtClean="0">
                <a:solidFill>
                  <a:schemeClr val="bg1">
                    <a:lumMod val="50000"/>
                  </a:schemeClr>
                </a:solidFill>
                <a:latin typeface="Arial"/>
                <a:cs typeface="Arial"/>
              </a:rPr>
              <a:t>Cala</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smtClean="0">
                <a:solidFill>
                  <a:schemeClr val="bg1">
                    <a:lumMod val="50000"/>
                  </a:schemeClr>
                </a:solidFill>
                <a:latin typeface="Arial"/>
                <a:cs typeface="Arial"/>
              </a:rPr>
              <a:t> BENEL</a:t>
            </a:r>
            <a:endParaRPr sz="1400" dirty="0">
              <a:solidFill>
                <a:schemeClr val="bg1">
                  <a:lumMod val="50000"/>
                </a:schemeClr>
              </a:solidFill>
              <a:latin typeface="Arial"/>
              <a:cs typeface="Arial"/>
            </a:endParaRPr>
          </a:p>
        </p:txBody>
      </p:sp>
      <p:cxnSp>
        <p:nvCxnSpPr>
          <p:cNvPr id="34" name="Straight Connector 33"/>
          <p:cNvCxnSpPr/>
          <p:nvPr/>
        </p:nvCxnSpPr>
        <p:spPr>
          <a:xfrm flipV="1">
            <a:off x="457200" y="906508"/>
            <a:ext cx="40386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rotWithShape="1">
          <a:blip r:embed="rId5" cstate="print">
            <a:biLevel thresh="75000"/>
            <a:extLst>
              <a:ext uri="{28A0092B-C50C-407E-A947-70E740481C1C}">
                <a14:useLocalDpi xmlns:a14="http://schemas.microsoft.com/office/drawing/2010/main" val="0"/>
              </a:ext>
            </a:extLst>
          </a:blip>
          <a:srcRect t="23452" b="22624"/>
          <a:stretch/>
        </p:blipFill>
        <p:spPr>
          <a:xfrm>
            <a:off x="10668001" y="472469"/>
            <a:ext cx="935620" cy="394794"/>
          </a:xfrm>
          <a:prstGeom prst="rect">
            <a:avLst/>
          </a:prstGeom>
        </p:spPr>
      </p:pic>
      <p:sp>
        <p:nvSpPr>
          <p:cNvPr id="25" name="object 6"/>
          <p:cNvSpPr txBox="1"/>
          <p:nvPr/>
        </p:nvSpPr>
        <p:spPr>
          <a:xfrm>
            <a:off x="859844" y="4733365"/>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smtClean="0">
                <a:solidFill>
                  <a:schemeClr val="bg1">
                    <a:lumMod val="50000"/>
                  </a:schemeClr>
                </a:solidFill>
                <a:latin typeface="Arial"/>
                <a:cs typeface="Arial"/>
              </a:rPr>
              <a:t>Belden</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smtClean="0">
                <a:solidFill>
                  <a:schemeClr val="bg1">
                    <a:lumMod val="50000"/>
                  </a:schemeClr>
                </a:solidFill>
                <a:latin typeface="Arial"/>
                <a:cs typeface="Arial"/>
              </a:rPr>
              <a:t> BENEL</a:t>
            </a:r>
            <a:endParaRPr sz="1400" dirty="0">
              <a:solidFill>
                <a:schemeClr val="bg1">
                  <a:lumMod val="50000"/>
                </a:schemeClr>
              </a:solidFill>
              <a:latin typeface="Arial"/>
              <a:cs typeface="Arial"/>
            </a:endParaRPr>
          </a:p>
        </p:txBody>
      </p:sp>
      <p:sp>
        <p:nvSpPr>
          <p:cNvPr id="27" name="object 6"/>
          <p:cNvSpPr txBox="1"/>
          <p:nvPr/>
        </p:nvSpPr>
        <p:spPr>
          <a:xfrm>
            <a:off x="10672483" y="4199690"/>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err="1" smtClean="0">
                <a:solidFill>
                  <a:schemeClr val="bg1">
                    <a:lumMod val="50000"/>
                  </a:schemeClr>
                </a:solidFill>
                <a:latin typeface="Arial"/>
                <a:cs typeface="Arial"/>
              </a:rPr>
              <a:t>Genessa</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smtClean="0">
                <a:solidFill>
                  <a:schemeClr val="bg1">
                    <a:lumMod val="50000"/>
                  </a:schemeClr>
                </a:solidFill>
                <a:latin typeface="Arial"/>
                <a:cs typeface="Arial"/>
              </a:rPr>
              <a:t> BENEL</a:t>
            </a:r>
            <a:endParaRPr sz="1400" dirty="0">
              <a:solidFill>
                <a:schemeClr val="bg1">
                  <a:lumMod val="50000"/>
                </a:schemeClr>
              </a:solidFill>
              <a:latin typeface="Arial"/>
              <a:cs typeface="Arial"/>
            </a:endParaRPr>
          </a:p>
        </p:txBody>
      </p:sp>
      <p:pic>
        <p:nvPicPr>
          <p:cNvPr id="28674" name="Picture 2" descr="http://www.benel.com.sg/sites/default/files/lounge/Belden_BOTH_NEW_3.jpg"/>
          <p:cNvPicPr>
            <a:picLocks noChangeAspect="1" noChangeArrowheads="1"/>
          </p:cNvPicPr>
          <p:nvPr/>
        </p:nvPicPr>
        <p:blipFill rotWithShape="1">
          <a:blip r:embed="rId6">
            <a:extLst>
              <a:ext uri="{28A0092B-C50C-407E-A947-70E740481C1C}">
                <a14:useLocalDpi xmlns:a14="http://schemas.microsoft.com/office/drawing/2010/main" val="0"/>
              </a:ext>
            </a:extLst>
          </a:blip>
          <a:srcRect l="12639" t="28000" r="58083" b="21334"/>
          <a:stretch/>
        </p:blipFill>
        <p:spPr bwMode="auto">
          <a:xfrm>
            <a:off x="805653" y="1890005"/>
            <a:ext cx="317032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http://www.benel.com.sg/sites/default/files/lounge/Genessa-1-Seater-Side-View.jpg"/>
          <p:cNvPicPr>
            <a:picLocks noChangeAspect="1" noChangeArrowheads="1"/>
          </p:cNvPicPr>
          <p:nvPr/>
        </p:nvPicPr>
        <p:blipFill rotWithShape="1">
          <a:blip r:embed="rId7">
            <a:extLst>
              <a:ext uri="{28A0092B-C50C-407E-A947-70E740481C1C}">
                <a14:useLocalDpi xmlns:a14="http://schemas.microsoft.com/office/drawing/2010/main" val="0"/>
              </a:ext>
            </a:extLst>
          </a:blip>
          <a:srcRect l="33306" t="23999" r="33361" b="9334"/>
          <a:stretch/>
        </p:blipFill>
        <p:spPr bwMode="auto">
          <a:xfrm flipH="1">
            <a:off x="8523239" y="1425873"/>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http://www.benel.com.sg/sites/default/files/lounge/Cala_Front_Side_S_NEW.jpg"/>
          <p:cNvPicPr>
            <a:picLocks noChangeAspect="1" noChangeArrowheads="1"/>
          </p:cNvPicPr>
          <p:nvPr/>
        </p:nvPicPr>
        <p:blipFill rotWithShape="1">
          <a:blip r:embed="rId8">
            <a:extLst>
              <a:ext uri="{28A0092B-C50C-407E-A947-70E740481C1C}">
                <a14:useLocalDpi xmlns:a14="http://schemas.microsoft.com/office/drawing/2010/main" val="0"/>
              </a:ext>
            </a:extLst>
          </a:blip>
          <a:srcRect l="33972" t="21333" r="34027" b="5333"/>
          <a:stretch/>
        </p:blipFill>
        <p:spPr bwMode="auto">
          <a:xfrm>
            <a:off x="5128454" y="3802442"/>
            <a:ext cx="2394065" cy="27432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Sofa</a:t>
            </a:r>
            <a:endParaRPr lang="en-US" sz="2400" dirty="0">
              <a:solidFill>
                <a:schemeClr val="bg1">
                  <a:lumMod val="50000"/>
                </a:schemeClr>
              </a:solidFill>
            </a:endParaRPr>
          </a:p>
        </p:txBody>
      </p:sp>
    </p:spTree>
    <p:extLst>
      <p:ext uri="{BB962C8B-B14F-4D97-AF65-F5344CB8AC3E}">
        <p14:creationId xmlns:p14="http://schemas.microsoft.com/office/powerpoint/2010/main" val="32245236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78001" y="3459197"/>
            <a:ext cx="138313" cy="705394"/>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4"/>
          </a:p>
        </p:txBody>
      </p:sp>
      <p:sp>
        <p:nvSpPr>
          <p:cNvPr id="4" name="object 4"/>
          <p:cNvSpPr/>
          <p:nvPr/>
        </p:nvSpPr>
        <p:spPr>
          <a:xfrm>
            <a:off x="4563785" y="2009683"/>
            <a:ext cx="125864" cy="77455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4"/>
          </a:p>
        </p:txBody>
      </p:sp>
      <p:sp>
        <p:nvSpPr>
          <p:cNvPr id="5" name="object 5"/>
          <p:cNvSpPr/>
          <p:nvPr/>
        </p:nvSpPr>
        <p:spPr>
          <a:xfrm>
            <a:off x="5738060" y="2012450"/>
            <a:ext cx="105117" cy="77178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4"/>
          </a:p>
        </p:txBody>
      </p:sp>
      <p:sp>
        <p:nvSpPr>
          <p:cNvPr id="41" name="object 6"/>
          <p:cNvSpPr txBox="1"/>
          <p:nvPr/>
        </p:nvSpPr>
        <p:spPr>
          <a:xfrm>
            <a:off x="2685186" y="6030614"/>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smtClean="0">
                <a:solidFill>
                  <a:schemeClr val="bg1">
                    <a:lumMod val="50000"/>
                  </a:schemeClr>
                </a:solidFill>
                <a:latin typeface="Arial"/>
                <a:cs typeface="Arial"/>
              </a:rPr>
              <a:t>Waltz</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smtClean="0">
                <a:solidFill>
                  <a:schemeClr val="bg1">
                    <a:lumMod val="50000"/>
                  </a:schemeClr>
                </a:solidFill>
                <a:latin typeface="Arial"/>
                <a:cs typeface="Arial"/>
              </a:rPr>
              <a:t> BENEL</a:t>
            </a:r>
            <a:endParaRPr sz="1400" dirty="0">
              <a:solidFill>
                <a:schemeClr val="bg1">
                  <a:lumMod val="50000"/>
                </a:schemeClr>
              </a:solidFill>
              <a:latin typeface="Arial"/>
              <a:cs typeface="Arial"/>
            </a:endParaRPr>
          </a:p>
        </p:txBody>
      </p:sp>
      <p:cxnSp>
        <p:nvCxnSpPr>
          <p:cNvPr id="34" name="Straight Connector 33"/>
          <p:cNvCxnSpPr/>
          <p:nvPr/>
        </p:nvCxnSpPr>
        <p:spPr>
          <a:xfrm flipV="1">
            <a:off x="457200" y="906508"/>
            <a:ext cx="40386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rotWithShape="1">
          <a:blip r:embed="rId5" cstate="print">
            <a:biLevel thresh="75000"/>
            <a:extLst>
              <a:ext uri="{28A0092B-C50C-407E-A947-70E740481C1C}">
                <a14:useLocalDpi xmlns:a14="http://schemas.microsoft.com/office/drawing/2010/main" val="0"/>
              </a:ext>
            </a:extLst>
          </a:blip>
          <a:srcRect t="23452" b="22624"/>
          <a:stretch/>
        </p:blipFill>
        <p:spPr>
          <a:xfrm>
            <a:off x="10668001" y="472469"/>
            <a:ext cx="935620" cy="394794"/>
          </a:xfrm>
          <a:prstGeom prst="rect">
            <a:avLst/>
          </a:prstGeom>
        </p:spPr>
      </p:pic>
      <p:sp>
        <p:nvSpPr>
          <p:cNvPr id="27" name="object 6"/>
          <p:cNvSpPr txBox="1"/>
          <p:nvPr/>
        </p:nvSpPr>
        <p:spPr>
          <a:xfrm>
            <a:off x="9912385" y="3124200"/>
            <a:ext cx="1201014" cy="527993"/>
          </a:xfrm>
          <a:prstGeom prst="rect">
            <a:avLst/>
          </a:prstGeom>
        </p:spPr>
        <p:txBody>
          <a:bodyPr vert="horz" wrap="square" lIns="0" tIns="10950" rIns="0" bIns="0" rtlCol="0">
            <a:spAutoFit/>
          </a:bodyPr>
          <a:lstStyle/>
          <a:p>
            <a:pPr marL="439737" marR="4611" indent="-428787" algn="ctr">
              <a:lnSpc>
                <a:spcPct val="116799"/>
              </a:lnSpc>
              <a:spcBef>
                <a:spcPts val="86"/>
              </a:spcBef>
            </a:pPr>
            <a:r>
              <a:rPr lang="en-US" sz="1400" spc="-9" dirty="0" err="1" smtClean="0">
                <a:solidFill>
                  <a:schemeClr val="bg1">
                    <a:lumMod val="50000"/>
                  </a:schemeClr>
                </a:solidFill>
                <a:latin typeface="Arial"/>
                <a:cs typeface="Arial"/>
              </a:rPr>
              <a:t>MiMax</a:t>
            </a:r>
            <a:endParaRPr lang="en-US" sz="1400" spc="-9" dirty="0">
              <a:solidFill>
                <a:schemeClr val="bg1">
                  <a:lumMod val="50000"/>
                </a:schemeClr>
              </a:solidFill>
              <a:latin typeface="Arial"/>
              <a:cs typeface="Arial"/>
            </a:endParaRPr>
          </a:p>
          <a:p>
            <a:pPr marL="439737" marR="4611" indent="-428787" algn="ctr">
              <a:lnSpc>
                <a:spcPct val="116799"/>
              </a:lnSpc>
              <a:spcBef>
                <a:spcPts val="86"/>
              </a:spcBef>
            </a:pPr>
            <a:r>
              <a:rPr lang="en-US" sz="1400" dirty="0" smtClean="0">
                <a:solidFill>
                  <a:schemeClr val="bg1">
                    <a:lumMod val="50000"/>
                  </a:schemeClr>
                </a:solidFill>
                <a:latin typeface="Arial"/>
                <a:cs typeface="Arial"/>
              </a:rPr>
              <a:t> BENEL</a:t>
            </a:r>
            <a:endParaRPr sz="1400" dirty="0">
              <a:solidFill>
                <a:schemeClr val="bg1">
                  <a:lumMod val="50000"/>
                </a:schemeClr>
              </a:solidFill>
              <a:latin typeface="Arial"/>
              <a:cs typeface="Arial"/>
            </a:endParaRPr>
          </a:p>
        </p:txBody>
      </p:sp>
      <p:pic>
        <p:nvPicPr>
          <p:cNvPr id="29698" name="Picture 2" descr="http://www.benel.com.sg/sites/default/files/workspaces/Mimax2_Manager.jpg"/>
          <p:cNvPicPr>
            <a:picLocks noChangeAspect="1" noChangeArrowheads="1"/>
          </p:cNvPicPr>
          <p:nvPr/>
        </p:nvPicPr>
        <p:blipFill rotWithShape="1">
          <a:blip r:embed="rId6">
            <a:extLst>
              <a:ext uri="{28A0092B-C50C-407E-A947-70E740481C1C}">
                <a14:useLocalDpi xmlns:a14="http://schemas.microsoft.com/office/drawing/2010/main" val="0"/>
              </a:ext>
            </a:extLst>
          </a:blip>
          <a:srcRect l="5573" t="34899" r="5743" b="18634"/>
          <a:stretch/>
        </p:blipFill>
        <p:spPr bwMode="auto">
          <a:xfrm>
            <a:off x="457200" y="1066800"/>
            <a:ext cx="9601193" cy="2549358"/>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http://www.benel.com.sg/sites/default/files/workspaces/list/Waltz-Office-Furniture_0.jpg"/>
          <p:cNvPicPr>
            <a:picLocks noChangeAspect="1" noChangeArrowheads="1"/>
          </p:cNvPicPr>
          <p:nvPr/>
        </p:nvPicPr>
        <p:blipFill rotWithShape="1">
          <a:blip r:embed="rId7">
            <a:extLst>
              <a:ext uri="{28A0092B-C50C-407E-A947-70E740481C1C}">
                <a14:useLocalDpi xmlns:a14="http://schemas.microsoft.com/office/drawing/2010/main" val="0"/>
              </a:ext>
            </a:extLst>
          </a:blip>
          <a:srcRect l="4768" t="33521" r="4833" b="4225"/>
          <a:stretch/>
        </p:blipFill>
        <p:spPr bwMode="auto">
          <a:xfrm>
            <a:off x="3886200" y="3733800"/>
            <a:ext cx="7948247" cy="27432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Workstation</a:t>
            </a:r>
            <a:endParaRPr lang="en-US" sz="2400" dirty="0">
              <a:solidFill>
                <a:schemeClr val="bg1">
                  <a:lumMod val="50000"/>
                </a:schemeClr>
              </a:solidFill>
            </a:endParaRPr>
          </a:p>
        </p:txBody>
      </p:sp>
    </p:spTree>
    <p:extLst>
      <p:ext uri="{BB962C8B-B14F-4D97-AF65-F5344CB8AC3E}">
        <p14:creationId xmlns:p14="http://schemas.microsoft.com/office/powerpoint/2010/main" val="39547205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4864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9290" y="1371600"/>
            <a:ext cx="4615417" cy="646331"/>
          </a:xfrm>
          <a:prstGeom prst="rect">
            <a:avLst/>
          </a:prstGeom>
        </p:spPr>
        <p:txBody>
          <a:bodyPr wrap="square">
            <a:spAutoFit/>
          </a:bodyPr>
          <a:lstStyle/>
          <a:p>
            <a:r>
              <a:rPr lang="en-US" b="1" i="1" dirty="0" smtClean="0">
                <a:solidFill>
                  <a:schemeClr val="bg1"/>
                </a:solidFill>
              </a:rPr>
              <a:t>Turns seating </a:t>
            </a:r>
            <a:r>
              <a:rPr lang="en-US" b="1" i="1" dirty="0">
                <a:solidFill>
                  <a:schemeClr val="bg1"/>
                </a:solidFill>
              </a:rPr>
              <a:t>into a design icon in any work </a:t>
            </a:r>
            <a:r>
              <a:rPr lang="en-US" b="1" i="1" dirty="0" smtClean="0">
                <a:solidFill>
                  <a:schemeClr val="bg1"/>
                </a:solidFill>
              </a:rPr>
              <a:t>environment</a:t>
            </a:r>
            <a:endParaRPr lang="en-US" b="1" i="1" dirty="0">
              <a:solidFill>
                <a:schemeClr val="bg1"/>
              </a:solidFill>
            </a:endParaRPr>
          </a:p>
        </p:txBody>
      </p:sp>
      <p:cxnSp>
        <p:nvCxnSpPr>
          <p:cNvPr id="13" name="Straight Connector 12"/>
          <p:cNvCxnSpPr/>
          <p:nvPr/>
        </p:nvCxnSpPr>
        <p:spPr>
          <a:xfrm>
            <a:off x="381000" y="1211997"/>
            <a:ext cx="4571999" cy="720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24417" y="5486400"/>
            <a:ext cx="44523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24956" y="2286000"/>
            <a:ext cx="452804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20" descr="Image result for flokk"/>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337583" y="381000"/>
            <a:ext cx="1828800" cy="62053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05517" y="5638800"/>
            <a:ext cx="3785483" cy="923330"/>
          </a:xfrm>
          <a:prstGeom prst="rect">
            <a:avLst/>
          </a:prstGeom>
        </p:spPr>
        <p:txBody>
          <a:bodyPr wrap="square">
            <a:spAutoFit/>
          </a:bodyPr>
          <a:lstStyle/>
          <a:p>
            <a:r>
              <a:rPr lang="en-US" i="1" dirty="0" smtClean="0">
                <a:solidFill>
                  <a:schemeClr val="bg1"/>
                </a:solidFill>
              </a:rPr>
              <a:t>Lead time: 10-12 weeks</a:t>
            </a:r>
          </a:p>
          <a:p>
            <a:r>
              <a:rPr lang="en-US" i="1" dirty="0" smtClean="0">
                <a:solidFill>
                  <a:schemeClr val="bg1"/>
                </a:solidFill>
              </a:rPr>
              <a:t>Warranty: 10 years</a:t>
            </a:r>
          </a:p>
          <a:p>
            <a:r>
              <a:rPr lang="en-US" i="1" dirty="0" smtClean="0">
                <a:solidFill>
                  <a:schemeClr val="bg1"/>
                </a:solidFill>
              </a:rPr>
              <a:t>Country of origin: Norway </a:t>
            </a:r>
            <a:endParaRPr lang="en-US" i="1" dirty="0">
              <a:solidFill>
                <a:schemeClr val="bg1"/>
              </a:solidFill>
            </a:endParaRPr>
          </a:p>
        </p:txBody>
      </p:sp>
      <p:sp>
        <p:nvSpPr>
          <p:cNvPr id="11" name="Rectangle 10"/>
          <p:cNvSpPr/>
          <p:nvPr/>
        </p:nvSpPr>
        <p:spPr>
          <a:xfrm>
            <a:off x="337582" y="2362200"/>
            <a:ext cx="4615417" cy="2970044"/>
          </a:xfrm>
          <a:prstGeom prst="rect">
            <a:avLst/>
          </a:prstGeom>
        </p:spPr>
        <p:txBody>
          <a:bodyPr wrap="square">
            <a:spAutoFit/>
          </a:bodyPr>
          <a:lstStyle/>
          <a:p>
            <a:r>
              <a:rPr lang="en-US" sz="1700" i="1" dirty="0" smtClean="0">
                <a:solidFill>
                  <a:schemeClr val="bg1"/>
                </a:solidFill>
              </a:rPr>
              <a:t>Norwegian </a:t>
            </a:r>
            <a:r>
              <a:rPr lang="en-US" sz="1700" i="1" dirty="0">
                <a:solidFill>
                  <a:schemeClr val="bg1"/>
                </a:solidFill>
              </a:rPr>
              <a:t>brand FLOKK can furnish practically any space for work or public use with their seating brands such as </a:t>
            </a:r>
            <a:r>
              <a:rPr lang="en-US" sz="1700" i="1" dirty="0" err="1">
                <a:solidFill>
                  <a:schemeClr val="bg1"/>
                </a:solidFill>
              </a:rPr>
              <a:t>Profim</a:t>
            </a:r>
            <a:r>
              <a:rPr lang="en-US" sz="1700" i="1" dirty="0">
                <a:solidFill>
                  <a:schemeClr val="bg1"/>
                </a:solidFill>
              </a:rPr>
              <a:t>, HÅG, RH, BMA, RBM </a:t>
            </a:r>
            <a:r>
              <a:rPr lang="en-US" sz="1700" i="1" dirty="0" smtClean="0">
                <a:solidFill>
                  <a:schemeClr val="bg1"/>
                </a:solidFill>
              </a:rPr>
              <a:t>and </a:t>
            </a:r>
            <a:r>
              <a:rPr lang="en-US" sz="1700" i="1" dirty="0" err="1" smtClean="0">
                <a:solidFill>
                  <a:schemeClr val="bg1"/>
                </a:solidFill>
              </a:rPr>
              <a:t>Malmstolen</a:t>
            </a:r>
            <a:r>
              <a:rPr lang="en-US" sz="1700" i="1" dirty="0" smtClean="0">
                <a:solidFill>
                  <a:schemeClr val="bg1"/>
                </a:solidFill>
              </a:rPr>
              <a:t>. They </a:t>
            </a:r>
            <a:r>
              <a:rPr lang="en-US" sz="1700" i="1" dirty="0">
                <a:solidFill>
                  <a:schemeClr val="bg1"/>
                </a:solidFill>
              </a:rPr>
              <a:t>are known to create innovative visual concepts and turning them into fulfilling environments in collaboration with skillful professionals. </a:t>
            </a:r>
            <a:endParaRPr lang="en-US" sz="1700" i="1" dirty="0" smtClean="0">
              <a:solidFill>
                <a:schemeClr val="bg1"/>
              </a:solidFill>
            </a:endParaRPr>
          </a:p>
          <a:p>
            <a:endParaRPr lang="en-US" sz="1700" i="1" dirty="0">
              <a:solidFill>
                <a:schemeClr val="bg1"/>
              </a:solidFill>
            </a:endParaRPr>
          </a:p>
          <a:p>
            <a:r>
              <a:rPr lang="en-US" sz="1700" i="1" dirty="0" smtClean="0">
                <a:solidFill>
                  <a:schemeClr val="bg1"/>
                </a:solidFill>
              </a:rPr>
              <a:t>Their </a:t>
            </a:r>
            <a:r>
              <a:rPr lang="en-US" sz="1700" i="1" dirty="0">
                <a:solidFill>
                  <a:schemeClr val="bg1"/>
                </a:solidFill>
              </a:rPr>
              <a:t>flagship chair, HÅG Capisco with its pioneering saddle seat and overall unique shape offers endless ways to sit or half stand.</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6443" y="0"/>
            <a:ext cx="7135749" cy="6858000"/>
          </a:xfrm>
          <a:prstGeom prst="rect">
            <a:avLst/>
          </a:prstGeom>
        </p:spPr>
      </p:pic>
      <p:grpSp>
        <p:nvGrpSpPr>
          <p:cNvPr id="15" name="Group 14"/>
          <p:cNvGrpSpPr/>
          <p:nvPr/>
        </p:nvGrpSpPr>
        <p:grpSpPr>
          <a:xfrm>
            <a:off x="2264290" y="5285494"/>
            <a:ext cx="381000" cy="398298"/>
            <a:chOff x="6096000" y="5562600"/>
            <a:chExt cx="762000" cy="762000"/>
          </a:xfrm>
        </p:grpSpPr>
        <p:sp>
          <p:nvSpPr>
            <p:cNvPr id="16"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grpSp>
        <p:nvGrpSpPr>
          <p:cNvPr id="19" name="Group 18"/>
          <p:cNvGrpSpPr/>
          <p:nvPr/>
        </p:nvGrpSpPr>
        <p:grpSpPr>
          <a:xfrm>
            <a:off x="2251206" y="1008219"/>
            <a:ext cx="381000" cy="398298"/>
            <a:chOff x="6096000" y="5562600"/>
            <a:chExt cx="762000" cy="762000"/>
          </a:xfrm>
        </p:grpSpPr>
        <p:sp>
          <p:nvSpPr>
            <p:cNvPr id="20"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spTree>
    <p:extLst>
      <p:ext uri="{BB962C8B-B14F-4D97-AF65-F5344CB8AC3E}">
        <p14:creationId xmlns:p14="http://schemas.microsoft.com/office/powerpoint/2010/main" val="23430269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9561" y="2964466"/>
            <a:ext cx="2018675" cy="738664"/>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Capisco</a:t>
            </a:r>
            <a:r>
              <a:rPr lang="en-US" sz="1400" dirty="0" smtClean="0">
                <a:solidFill>
                  <a:schemeClr val="bg1">
                    <a:lumMod val="50000"/>
                  </a:schemeClr>
                </a:solidFill>
                <a:latin typeface="Arial" panose="020B0604020202020204" pitchFamily="34" charset="0"/>
                <a:cs typeface="Arial" panose="020B0604020202020204" pitchFamily="34" charset="0"/>
              </a:rPr>
              <a:t> 8106</a:t>
            </a:r>
          </a:p>
          <a:p>
            <a:pPr algn="ctr"/>
            <a:r>
              <a:rPr lang="en-US" sz="1400" dirty="0">
                <a:solidFill>
                  <a:schemeClr val="bg1">
                    <a:lumMod val="50000"/>
                  </a:schemeClr>
                </a:solidFill>
                <a:latin typeface="Arial" panose="020B0604020202020204" pitchFamily="34" charset="0"/>
                <a:cs typeface="Arial" panose="020B0604020202020204" pitchFamily="34" charset="0"/>
              </a:rPr>
              <a:t>HÅG</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2857500" y="2946427"/>
            <a:ext cx="2018675" cy="523220"/>
          </a:xfrm>
          <a:prstGeom prst="rect">
            <a:avLst/>
          </a:prstGeom>
          <a:noFill/>
        </p:spPr>
        <p:txBody>
          <a:bodyPr wrap="square" rtlCol="0">
            <a:spAutoFit/>
          </a:bodyPr>
          <a:lstStyle/>
          <a:p>
            <a:pPr algn="ctr"/>
            <a:r>
              <a:rPr lang="en-US" sz="1400" dirty="0" err="1">
                <a:solidFill>
                  <a:schemeClr val="bg1">
                    <a:lumMod val="50000"/>
                  </a:schemeClr>
                </a:solidFill>
                <a:latin typeface="Arial" panose="020B0604020202020204" pitchFamily="34" charset="0"/>
                <a:cs typeface="Arial" panose="020B0604020202020204" pitchFamily="34" charset="0"/>
              </a:rPr>
              <a:t>Capisco</a:t>
            </a:r>
            <a:r>
              <a:rPr lang="en-US" sz="1400" dirty="0">
                <a:solidFill>
                  <a:schemeClr val="bg1">
                    <a:lumMod val="50000"/>
                  </a:schemeClr>
                </a:solidFill>
                <a:latin typeface="Arial" panose="020B0604020202020204" pitchFamily="34" charset="0"/>
                <a:cs typeface="Arial" panose="020B0604020202020204" pitchFamily="34" charset="0"/>
              </a:rPr>
              <a:t> </a:t>
            </a:r>
            <a:r>
              <a:rPr lang="en-US" sz="1400" dirty="0" smtClean="0">
                <a:solidFill>
                  <a:schemeClr val="bg1">
                    <a:lumMod val="50000"/>
                  </a:schemeClr>
                </a:solidFill>
                <a:latin typeface="Arial" panose="020B0604020202020204" pitchFamily="34" charset="0"/>
                <a:cs typeface="Arial" panose="020B0604020202020204" pitchFamily="34" charset="0"/>
              </a:rPr>
              <a:t>8105</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HÅG</a:t>
            </a:r>
          </a:p>
        </p:txBody>
      </p:sp>
      <p:sp>
        <p:nvSpPr>
          <p:cNvPr id="10" name="TextBox 9"/>
          <p:cNvSpPr txBox="1"/>
          <p:nvPr/>
        </p:nvSpPr>
        <p:spPr>
          <a:xfrm>
            <a:off x="5372412" y="2964517"/>
            <a:ext cx="2018675" cy="523220"/>
          </a:xfrm>
          <a:prstGeom prst="rect">
            <a:avLst/>
          </a:prstGeom>
          <a:noFill/>
        </p:spPr>
        <p:txBody>
          <a:bodyPr wrap="square" rtlCol="0">
            <a:spAutoFit/>
          </a:bodyPr>
          <a:lstStyle/>
          <a:p>
            <a:pPr algn="ctr"/>
            <a:r>
              <a:rPr lang="en-US" sz="1400" dirty="0" err="1">
                <a:solidFill>
                  <a:schemeClr val="bg1">
                    <a:lumMod val="50000"/>
                  </a:schemeClr>
                </a:solidFill>
                <a:latin typeface="Arial" panose="020B0604020202020204" pitchFamily="34" charset="0"/>
                <a:cs typeface="Arial" panose="020B0604020202020204" pitchFamily="34" charset="0"/>
              </a:rPr>
              <a:t>Capisco</a:t>
            </a:r>
            <a:r>
              <a:rPr lang="en-US" sz="1400" dirty="0">
                <a:solidFill>
                  <a:schemeClr val="bg1">
                    <a:lumMod val="50000"/>
                  </a:schemeClr>
                </a:solidFill>
                <a:latin typeface="Arial" panose="020B0604020202020204" pitchFamily="34" charset="0"/>
                <a:cs typeface="Arial" panose="020B0604020202020204" pitchFamily="34" charset="0"/>
              </a:rPr>
              <a:t> </a:t>
            </a:r>
            <a:r>
              <a:rPr lang="en-US" sz="1400" dirty="0" smtClean="0">
                <a:solidFill>
                  <a:schemeClr val="bg1">
                    <a:lumMod val="50000"/>
                  </a:schemeClr>
                </a:solidFill>
                <a:latin typeface="Arial" panose="020B0604020202020204" pitchFamily="34" charset="0"/>
                <a:cs typeface="Arial" panose="020B0604020202020204" pitchFamily="34" charset="0"/>
              </a:rPr>
              <a:t>8107</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HÅG</a:t>
            </a:r>
          </a:p>
        </p:txBody>
      </p:sp>
      <p:sp>
        <p:nvSpPr>
          <p:cNvPr id="12" name="TextBox 11"/>
          <p:cNvSpPr txBox="1"/>
          <p:nvPr/>
        </p:nvSpPr>
        <p:spPr>
          <a:xfrm>
            <a:off x="7730612" y="2974882"/>
            <a:ext cx="2018675" cy="523220"/>
          </a:xfrm>
          <a:prstGeom prst="rect">
            <a:avLst/>
          </a:prstGeom>
          <a:noFill/>
        </p:spPr>
        <p:txBody>
          <a:bodyPr wrap="square" rtlCol="0">
            <a:spAutoFit/>
          </a:bodyPr>
          <a:lstStyle/>
          <a:p>
            <a:pPr algn="ctr"/>
            <a:r>
              <a:rPr lang="en-US" sz="1400" dirty="0" err="1">
                <a:solidFill>
                  <a:schemeClr val="bg1">
                    <a:lumMod val="50000"/>
                  </a:schemeClr>
                </a:solidFill>
                <a:latin typeface="Arial" panose="020B0604020202020204" pitchFamily="34" charset="0"/>
                <a:cs typeface="Arial" panose="020B0604020202020204" pitchFamily="34" charset="0"/>
              </a:rPr>
              <a:t>Capisco</a:t>
            </a:r>
            <a:r>
              <a:rPr lang="en-US" sz="1400" dirty="0">
                <a:solidFill>
                  <a:schemeClr val="bg1">
                    <a:lumMod val="50000"/>
                  </a:schemeClr>
                </a:solidFill>
                <a:latin typeface="Arial" panose="020B0604020202020204" pitchFamily="34" charset="0"/>
                <a:cs typeface="Arial" panose="020B0604020202020204" pitchFamily="34" charset="0"/>
              </a:rPr>
              <a:t> </a:t>
            </a:r>
            <a:r>
              <a:rPr lang="en-US" sz="1400" dirty="0" smtClean="0">
                <a:solidFill>
                  <a:schemeClr val="bg1">
                    <a:lumMod val="50000"/>
                  </a:schemeClr>
                </a:solidFill>
                <a:latin typeface="Arial" panose="020B0604020202020204" pitchFamily="34" charset="0"/>
                <a:cs typeface="Arial" panose="020B0604020202020204" pitchFamily="34" charset="0"/>
              </a:rPr>
              <a:t>8126</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HÅG</a:t>
            </a:r>
          </a:p>
        </p:txBody>
      </p:sp>
      <p:sp>
        <p:nvSpPr>
          <p:cNvPr id="14" name="TextBox 13"/>
          <p:cNvSpPr txBox="1"/>
          <p:nvPr/>
        </p:nvSpPr>
        <p:spPr>
          <a:xfrm>
            <a:off x="990600" y="57300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Capisco</a:t>
            </a:r>
            <a:r>
              <a:rPr lang="en-US" sz="1400" dirty="0" smtClean="0">
                <a:solidFill>
                  <a:schemeClr val="bg1">
                    <a:lumMod val="50000"/>
                  </a:schemeClr>
                </a:solidFill>
                <a:latin typeface="Arial" panose="020B0604020202020204" pitchFamily="34" charset="0"/>
                <a:cs typeface="Arial" panose="020B0604020202020204" pitchFamily="34" charset="0"/>
              </a:rPr>
              <a:t> </a:t>
            </a:r>
            <a:r>
              <a:rPr lang="en-US" sz="1400" dirty="0" err="1" smtClean="0">
                <a:solidFill>
                  <a:schemeClr val="bg1">
                    <a:lumMod val="50000"/>
                  </a:schemeClr>
                </a:solidFill>
                <a:latin typeface="Arial" panose="020B0604020202020204" pitchFamily="34" charset="0"/>
                <a:cs typeface="Arial" panose="020B0604020202020204" pitchFamily="34" charset="0"/>
              </a:rPr>
              <a:t>Puls</a:t>
            </a:r>
            <a:r>
              <a:rPr lang="en-US" sz="1400" dirty="0" smtClean="0">
                <a:solidFill>
                  <a:schemeClr val="bg1">
                    <a:lumMod val="50000"/>
                  </a:schemeClr>
                </a:solidFill>
                <a:latin typeface="Arial" panose="020B0604020202020204" pitchFamily="34" charset="0"/>
                <a:cs typeface="Arial" panose="020B0604020202020204" pitchFamily="34" charset="0"/>
              </a:rPr>
              <a:t> 8001</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HÅG</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3733800" y="5731677"/>
            <a:ext cx="2018675" cy="523220"/>
          </a:xfrm>
          <a:prstGeom prst="rect">
            <a:avLst/>
          </a:prstGeom>
          <a:noFill/>
        </p:spPr>
        <p:txBody>
          <a:bodyPr wrap="square" rtlCol="0">
            <a:spAutoFit/>
          </a:bodyPr>
          <a:lstStyle/>
          <a:p>
            <a:pPr algn="ctr"/>
            <a:r>
              <a:rPr lang="en-US" sz="1400" dirty="0" err="1">
                <a:solidFill>
                  <a:schemeClr val="bg1">
                    <a:lumMod val="50000"/>
                  </a:schemeClr>
                </a:solidFill>
                <a:latin typeface="Arial" panose="020B0604020202020204" pitchFamily="34" charset="0"/>
                <a:cs typeface="Arial" panose="020B0604020202020204" pitchFamily="34" charset="0"/>
              </a:rPr>
              <a:t>Capisco</a:t>
            </a:r>
            <a:r>
              <a:rPr lang="en-US" sz="1400" dirty="0">
                <a:solidFill>
                  <a:schemeClr val="bg1">
                    <a:lumMod val="50000"/>
                  </a:schemeClr>
                </a:solidFill>
                <a:latin typeface="Arial" panose="020B0604020202020204" pitchFamily="34" charset="0"/>
                <a:cs typeface="Arial" panose="020B0604020202020204" pitchFamily="34" charset="0"/>
              </a:rPr>
              <a:t> </a:t>
            </a:r>
            <a:r>
              <a:rPr lang="en-US" sz="1400" dirty="0" err="1">
                <a:solidFill>
                  <a:schemeClr val="bg1">
                    <a:lumMod val="50000"/>
                  </a:schemeClr>
                </a:solidFill>
                <a:latin typeface="Arial" panose="020B0604020202020204" pitchFamily="34" charset="0"/>
                <a:cs typeface="Arial" panose="020B0604020202020204" pitchFamily="34" charset="0"/>
              </a:rPr>
              <a:t>Puls</a:t>
            </a:r>
            <a:r>
              <a:rPr lang="en-US" sz="1400" dirty="0">
                <a:solidFill>
                  <a:schemeClr val="bg1">
                    <a:lumMod val="50000"/>
                  </a:schemeClr>
                </a:solidFill>
                <a:latin typeface="Arial" panose="020B0604020202020204" pitchFamily="34" charset="0"/>
                <a:cs typeface="Arial" panose="020B0604020202020204" pitchFamily="34" charset="0"/>
              </a:rPr>
              <a:t> </a:t>
            </a:r>
            <a:r>
              <a:rPr lang="en-US" sz="1400" dirty="0" smtClean="0">
                <a:solidFill>
                  <a:schemeClr val="bg1">
                    <a:lumMod val="50000"/>
                  </a:schemeClr>
                </a:solidFill>
                <a:latin typeface="Arial" panose="020B0604020202020204" pitchFamily="34" charset="0"/>
                <a:cs typeface="Arial" panose="020B0604020202020204" pitchFamily="34" charset="0"/>
              </a:rPr>
              <a:t>8002</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HÅG</a:t>
            </a:r>
          </a:p>
        </p:txBody>
      </p:sp>
      <p:sp>
        <p:nvSpPr>
          <p:cNvPr id="18" name="TextBox 17"/>
          <p:cNvSpPr txBox="1"/>
          <p:nvPr/>
        </p:nvSpPr>
        <p:spPr>
          <a:xfrm>
            <a:off x="6780085" y="5702001"/>
            <a:ext cx="2018675" cy="523220"/>
          </a:xfrm>
          <a:prstGeom prst="rect">
            <a:avLst/>
          </a:prstGeom>
          <a:noFill/>
        </p:spPr>
        <p:txBody>
          <a:bodyPr wrap="square" rtlCol="0">
            <a:spAutoFit/>
          </a:bodyPr>
          <a:lstStyle/>
          <a:p>
            <a:pPr algn="ctr"/>
            <a:r>
              <a:rPr lang="en-US" sz="1400" dirty="0" err="1">
                <a:solidFill>
                  <a:schemeClr val="bg1">
                    <a:lumMod val="50000"/>
                  </a:schemeClr>
                </a:solidFill>
                <a:latin typeface="Arial" panose="020B0604020202020204" pitchFamily="34" charset="0"/>
                <a:cs typeface="Arial" panose="020B0604020202020204" pitchFamily="34" charset="0"/>
              </a:rPr>
              <a:t>Capisco</a:t>
            </a:r>
            <a:r>
              <a:rPr lang="en-US" sz="1400" dirty="0">
                <a:solidFill>
                  <a:schemeClr val="bg1">
                    <a:lumMod val="50000"/>
                  </a:schemeClr>
                </a:solidFill>
                <a:latin typeface="Arial" panose="020B0604020202020204" pitchFamily="34" charset="0"/>
                <a:cs typeface="Arial" panose="020B0604020202020204" pitchFamily="34" charset="0"/>
              </a:rPr>
              <a:t> </a:t>
            </a:r>
            <a:r>
              <a:rPr lang="en-US" sz="1400" dirty="0" err="1">
                <a:solidFill>
                  <a:schemeClr val="bg1">
                    <a:lumMod val="50000"/>
                  </a:schemeClr>
                </a:solidFill>
                <a:latin typeface="Arial" panose="020B0604020202020204" pitchFamily="34" charset="0"/>
                <a:cs typeface="Arial" panose="020B0604020202020204" pitchFamily="34" charset="0"/>
              </a:rPr>
              <a:t>Puls</a:t>
            </a:r>
            <a:r>
              <a:rPr lang="en-US" sz="1400" dirty="0">
                <a:solidFill>
                  <a:schemeClr val="bg1">
                    <a:lumMod val="50000"/>
                  </a:schemeClr>
                </a:solidFill>
                <a:latin typeface="Arial" panose="020B0604020202020204" pitchFamily="34" charset="0"/>
                <a:cs typeface="Arial" panose="020B0604020202020204" pitchFamily="34" charset="0"/>
              </a:rPr>
              <a:t> </a:t>
            </a:r>
            <a:r>
              <a:rPr lang="en-US" sz="1400" dirty="0" smtClean="0">
                <a:solidFill>
                  <a:schemeClr val="bg1">
                    <a:lumMod val="50000"/>
                  </a:schemeClr>
                </a:solidFill>
                <a:latin typeface="Arial" panose="020B0604020202020204" pitchFamily="34" charset="0"/>
                <a:cs typeface="Arial" panose="020B0604020202020204" pitchFamily="34" charset="0"/>
              </a:rPr>
              <a:t>8010</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HÅG</a:t>
            </a:r>
          </a:p>
        </p:txBody>
      </p:sp>
      <p:sp>
        <p:nvSpPr>
          <p:cNvPr id="29" name="TextBox 28"/>
          <p:cNvSpPr txBox="1"/>
          <p:nvPr/>
        </p:nvSpPr>
        <p:spPr>
          <a:xfrm>
            <a:off x="9157613" y="5716997"/>
            <a:ext cx="2018675" cy="523220"/>
          </a:xfrm>
          <a:prstGeom prst="rect">
            <a:avLst/>
          </a:prstGeom>
          <a:noFill/>
        </p:spPr>
        <p:txBody>
          <a:bodyPr wrap="square" rtlCol="0">
            <a:spAutoFit/>
          </a:bodyPr>
          <a:lstStyle/>
          <a:p>
            <a:pPr algn="ctr"/>
            <a:r>
              <a:rPr lang="en-US" sz="1400" dirty="0" err="1">
                <a:solidFill>
                  <a:schemeClr val="bg1">
                    <a:lumMod val="50000"/>
                  </a:schemeClr>
                </a:solidFill>
                <a:latin typeface="Arial" panose="020B0604020202020204" pitchFamily="34" charset="0"/>
                <a:cs typeface="Arial" panose="020B0604020202020204" pitchFamily="34" charset="0"/>
              </a:rPr>
              <a:t>Capisco</a:t>
            </a:r>
            <a:r>
              <a:rPr lang="en-US" sz="1400" dirty="0">
                <a:solidFill>
                  <a:schemeClr val="bg1">
                    <a:lumMod val="50000"/>
                  </a:schemeClr>
                </a:solidFill>
                <a:latin typeface="Arial" panose="020B0604020202020204" pitchFamily="34" charset="0"/>
                <a:cs typeface="Arial" panose="020B0604020202020204" pitchFamily="34" charset="0"/>
              </a:rPr>
              <a:t> </a:t>
            </a:r>
            <a:r>
              <a:rPr lang="en-US" sz="1400" dirty="0" err="1">
                <a:solidFill>
                  <a:schemeClr val="bg1">
                    <a:lumMod val="50000"/>
                  </a:schemeClr>
                </a:solidFill>
                <a:latin typeface="Arial" panose="020B0604020202020204" pitchFamily="34" charset="0"/>
                <a:cs typeface="Arial" panose="020B0604020202020204" pitchFamily="34" charset="0"/>
              </a:rPr>
              <a:t>Puls</a:t>
            </a:r>
            <a:r>
              <a:rPr lang="en-US" sz="1400" dirty="0">
                <a:solidFill>
                  <a:schemeClr val="bg1">
                    <a:lumMod val="50000"/>
                  </a:schemeClr>
                </a:solidFill>
                <a:latin typeface="Arial" panose="020B0604020202020204" pitchFamily="34" charset="0"/>
                <a:cs typeface="Arial" panose="020B0604020202020204" pitchFamily="34" charset="0"/>
              </a:rPr>
              <a:t> </a:t>
            </a:r>
            <a:r>
              <a:rPr lang="en-US" sz="1400" dirty="0" smtClean="0">
                <a:solidFill>
                  <a:schemeClr val="bg1">
                    <a:lumMod val="50000"/>
                  </a:schemeClr>
                </a:solidFill>
                <a:latin typeface="Arial" panose="020B0604020202020204" pitchFamily="34" charset="0"/>
                <a:cs typeface="Arial" panose="020B0604020202020204" pitchFamily="34" charset="0"/>
              </a:rPr>
              <a:t>8020</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HÅG</a:t>
            </a:r>
          </a:p>
        </p:txBody>
      </p:sp>
      <p:sp>
        <p:nvSpPr>
          <p:cNvPr id="32" name="TextBox 31"/>
          <p:cNvSpPr txBox="1"/>
          <p:nvPr/>
        </p:nvSpPr>
        <p:spPr>
          <a:xfrm>
            <a:off x="9906000" y="2974882"/>
            <a:ext cx="2018675" cy="523220"/>
          </a:xfrm>
          <a:prstGeom prst="rect">
            <a:avLst/>
          </a:prstGeom>
          <a:noFill/>
        </p:spPr>
        <p:txBody>
          <a:bodyPr wrap="square" rtlCol="0">
            <a:spAutoFit/>
          </a:bodyPr>
          <a:lstStyle/>
          <a:p>
            <a:pPr algn="ctr"/>
            <a:r>
              <a:rPr lang="en-US" sz="1400" dirty="0" err="1">
                <a:solidFill>
                  <a:schemeClr val="bg1">
                    <a:lumMod val="50000"/>
                  </a:schemeClr>
                </a:solidFill>
                <a:latin typeface="Arial" panose="020B0604020202020204" pitchFamily="34" charset="0"/>
                <a:cs typeface="Arial" panose="020B0604020202020204" pitchFamily="34" charset="0"/>
              </a:rPr>
              <a:t>Capisco</a:t>
            </a:r>
            <a:r>
              <a:rPr lang="en-US" sz="1400" dirty="0">
                <a:solidFill>
                  <a:schemeClr val="bg1">
                    <a:lumMod val="50000"/>
                  </a:schemeClr>
                </a:solidFill>
                <a:latin typeface="Arial" panose="020B0604020202020204" pitchFamily="34" charset="0"/>
                <a:cs typeface="Arial" panose="020B0604020202020204" pitchFamily="34" charset="0"/>
              </a:rPr>
              <a:t> </a:t>
            </a:r>
            <a:r>
              <a:rPr lang="en-US" sz="1400" dirty="0" smtClean="0">
                <a:solidFill>
                  <a:schemeClr val="bg1">
                    <a:lumMod val="50000"/>
                  </a:schemeClr>
                </a:solidFill>
                <a:latin typeface="Arial" panose="020B0604020202020204" pitchFamily="34" charset="0"/>
                <a:cs typeface="Arial" panose="020B0604020202020204" pitchFamily="34" charset="0"/>
              </a:rPr>
              <a:t>8127</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HÅG</a:t>
            </a:r>
          </a:p>
        </p:txBody>
      </p:sp>
      <p:pic>
        <p:nvPicPr>
          <p:cNvPr id="30722" name="Picture 2" descr="HÃG Capisco 810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684" t="18465" r="20760"/>
          <a:stretch/>
        </p:blipFill>
        <p:spPr bwMode="auto">
          <a:xfrm>
            <a:off x="797005" y="1154668"/>
            <a:ext cx="118378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HÃG Capisco 810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842" t="44444" r="22527"/>
          <a:stretch/>
        </p:blipFill>
        <p:spPr bwMode="auto">
          <a:xfrm>
            <a:off x="3043877" y="1135666"/>
            <a:ext cx="164592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HÃG Capisco 810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619" t="3357" r="23749"/>
          <a:stretch/>
        </p:blipFill>
        <p:spPr bwMode="auto">
          <a:xfrm>
            <a:off x="5908666" y="1154668"/>
            <a:ext cx="94616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HÃG Capisco 812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784" t="16282" r="22661"/>
          <a:stretch/>
        </p:blipFill>
        <p:spPr bwMode="auto">
          <a:xfrm>
            <a:off x="8163489" y="1154668"/>
            <a:ext cx="115291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30" name="Picture 10" descr="HÃG Capisco 812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653" r="21791"/>
          <a:stretch/>
        </p:blipFill>
        <p:spPr bwMode="auto">
          <a:xfrm>
            <a:off x="10432737" y="1146082"/>
            <a:ext cx="965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32" name="Picture 12" descr="HÃG Capisco Puls 800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022" t="47353" r="20346"/>
          <a:stretch/>
        </p:blipFill>
        <p:spPr bwMode="auto">
          <a:xfrm>
            <a:off x="1131503" y="3901262"/>
            <a:ext cx="173686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34" name="Picture 14" descr="HÃG Capisco Puls 800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766" t="47510" r="22527"/>
          <a:stretch/>
        </p:blipFill>
        <p:spPr bwMode="auto">
          <a:xfrm>
            <a:off x="3920505" y="3901262"/>
            <a:ext cx="164526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36" name="Picture 16" descr="HÃG Capisco Puls 8010"/>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048" t="22353" r="21396"/>
          <a:stretch/>
        </p:blipFill>
        <p:spPr bwMode="auto">
          <a:xfrm>
            <a:off x="7167887" y="3901262"/>
            <a:ext cx="124307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38" name="Picture 18" descr="HÃG Capisco Puls 8020"/>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5236" t="27778" r="22133"/>
          <a:stretch/>
        </p:blipFill>
        <p:spPr bwMode="auto">
          <a:xfrm>
            <a:off x="9533904" y="3892679"/>
            <a:ext cx="126609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40" name="Picture 20" descr="Image result for flok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1725" y="439320"/>
            <a:ext cx="1188720" cy="403345"/>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spTree>
    <p:extLst>
      <p:ext uri="{BB962C8B-B14F-4D97-AF65-F5344CB8AC3E}">
        <p14:creationId xmlns:p14="http://schemas.microsoft.com/office/powerpoint/2010/main" val="16783694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9561" y="2964466"/>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Sofi 7200</a:t>
            </a:r>
          </a:p>
          <a:p>
            <a:pPr algn="ctr"/>
            <a:r>
              <a:rPr lang="en-US" sz="1400" dirty="0">
                <a:solidFill>
                  <a:schemeClr val="bg1">
                    <a:lumMod val="50000"/>
                  </a:schemeClr>
                </a:solidFill>
                <a:latin typeface="Arial" panose="020B0604020202020204" pitchFamily="34" charset="0"/>
                <a:cs typeface="Arial" panose="020B0604020202020204" pitchFamily="34" charset="0"/>
              </a:rPr>
              <a:t>HÅG</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2857500" y="294642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Sofi 7300</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HÅG</a:t>
            </a:r>
          </a:p>
        </p:txBody>
      </p:sp>
      <p:sp>
        <p:nvSpPr>
          <p:cNvPr id="10" name="TextBox 9"/>
          <p:cNvSpPr txBox="1"/>
          <p:nvPr/>
        </p:nvSpPr>
        <p:spPr>
          <a:xfrm>
            <a:off x="5372412" y="296451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Sofi Mesh 7500</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HÅG</a:t>
            </a:r>
          </a:p>
        </p:txBody>
      </p:sp>
      <p:sp>
        <p:nvSpPr>
          <p:cNvPr id="12" name="TextBox 11"/>
          <p:cNvSpPr txBox="1"/>
          <p:nvPr/>
        </p:nvSpPr>
        <p:spPr>
          <a:xfrm>
            <a:off x="7730612"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Tribute 9021</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HÅG</a:t>
            </a:r>
          </a:p>
        </p:txBody>
      </p:sp>
      <p:sp>
        <p:nvSpPr>
          <p:cNvPr id="14" name="TextBox 13"/>
          <p:cNvSpPr txBox="1"/>
          <p:nvPr/>
        </p:nvSpPr>
        <p:spPr>
          <a:xfrm>
            <a:off x="990600" y="57300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Futu</a:t>
            </a:r>
            <a:r>
              <a:rPr lang="en-US" sz="1400" dirty="0" smtClean="0">
                <a:solidFill>
                  <a:schemeClr val="bg1">
                    <a:lumMod val="50000"/>
                  </a:schemeClr>
                </a:solidFill>
                <a:latin typeface="Arial" panose="020B0604020202020204" pitchFamily="34" charset="0"/>
                <a:cs typeface="Arial" panose="020B0604020202020204" pitchFamily="34" charset="0"/>
              </a:rPr>
              <a:t> 1200</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HÅG</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3733800" y="573167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Futu</a:t>
            </a:r>
            <a:r>
              <a:rPr lang="en-US" sz="1400" dirty="0" smtClean="0">
                <a:solidFill>
                  <a:schemeClr val="bg1">
                    <a:lumMod val="50000"/>
                  </a:schemeClr>
                </a:solidFill>
                <a:latin typeface="Arial" panose="020B0604020202020204" pitchFamily="34" charset="0"/>
                <a:cs typeface="Arial" panose="020B0604020202020204" pitchFamily="34" charset="0"/>
              </a:rPr>
              <a:t> Mesh 1100</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HÅG</a:t>
            </a:r>
          </a:p>
        </p:txBody>
      </p:sp>
      <p:sp>
        <p:nvSpPr>
          <p:cNvPr id="18" name="TextBox 17"/>
          <p:cNvSpPr txBox="1"/>
          <p:nvPr/>
        </p:nvSpPr>
        <p:spPr>
          <a:xfrm>
            <a:off x="6780085" y="570200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Noor 6075S</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RBM</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9157613" y="571699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Ballet 6030</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RBM</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9906000"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Tribute 9031</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HÅG</a:t>
            </a:r>
          </a:p>
        </p:txBody>
      </p:sp>
      <p:pic>
        <p:nvPicPr>
          <p:cNvPr id="32770" name="Picture 2" descr="HÃG SoFi 720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080" t="25000" r="23289"/>
          <a:stretch/>
        </p:blipFill>
        <p:spPr bwMode="auto">
          <a:xfrm>
            <a:off x="704223" y="908853"/>
            <a:ext cx="1371601"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Image result for hag sofi 730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82" t="16713" r="22374" b="11554"/>
          <a:stretch/>
        </p:blipFill>
        <p:spPr bwMode="auto">
          <a:xfrm>
            <a:off x="3257237" y="978674"/>
            <a:ext cx="1219200" cy="1967753"/>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HÃG SoFi 750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143" t="19419" r="26150"/>
          <a:stretch/>
        </p:blipFill>
        <p:spPr bwMode="auto">
          <a:xfrm>
            <a:off x="5778907" y="953864"/>
            <a:ext cx="1205684"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HÃG Tribute 902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750" t="12235" r="20694"/>
          <a:stretch/>
        </p:blipFill>
        <p:spPr bwMode="auto">
          <a:xfrm>
            <a:off x="8121335" y="953864"/>
            <a:ext cx="1237228"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descr="HÃG Tribute 903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672" r="22773"/>
          <a:stretch/>
        </p:blipFill>
        <p:spPr bwMode="auto">
          <a:xfrm>
            <a:off x="10372412" y="953864"/>
            <a:ext cx="108585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2780" name="Picture 12" descr="HÃG Futu 120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967" t="26145" r="26250"/>
          <a:stretch/>
        </p:blipFill>
        <p:spPr bwMode="auto">
          <a:xfrm>
            <a:off x="1390336" y="3691000"/>
            <a:ext cx="1219201" cy="2025997"/>
          </a:xfrm>
          <a:prstGeom prst="rect">
            <a:avLst/>
          </a:prstGeom>
          <a:noFill/>
          <a:extLst>
            <a:ext uri="{909E8E84-426E-40DD-AFC4-6F175D3DCCD1}">
              <a14:hiddenFill xmlns:a14="http://schemas.microsoft.com/office/drawing/2010/main">
                <a:solidFill>
                  <a:srgbClr val="FFFFFF"/>
                </a:solidFill>
              </a14:hiddenFill>
            </a:ext>
          </a:extLst>
        </p:spPr>
      </p:pic>
      <p:pic>
        <p:nvPicPr>
          <p:cNvPr id="32782" name="Picture 14" descr="HÃG Futu mesh 110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598" t="26876" r="24695"/>
          <a:stretch/>
        </p:blipFill>
        <p:spPr bwMode="auto">
          <a:xfrm>
            <a:off x="4078820" y="3669634"/>
            <a:ext cx="1328634"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2784" name="Picture 16" descr="RBM Noor 6075S"/>
          <p:cNvPicPr>
            <a:picLocks noChangeAspect="1" noChangeArrowheads="1"/>
          </p:cNvPicPr>
          <p:nvPr/>
        </p:nvPicPr>
        <p:blipFill rotWithShape="1">
          <a:blip r:embed="rId9">
            <a:extLst>
              <a:ext uri="{28A0092B-C50C-407E-A947-70E740481C1C}">
                <a14:useLocalDpi xmlns:a14="http://schemas.microsoft.com/office/drawing/2010/main" val="0"/>
              </a:ext>
            </a:extLst>
          </a:blip>
          <a:srcRect l="23158" t="20000" r="24210" b="6000"/>
          <a:stretch/>
        </p:blipFill>
        <p:spPr bwMode="auto">
          <a:xfrm>
            <a:off x="7097448" y="3644907"/>
            <a:ext cx="1390135"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2786" name="Picture 18" descr="RBM Ballet 6030"/>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5028" t="23893" r="22340"/>
          <a:stretch/>
        </p:blipFill>
        <p:spPr bwMode="auto">
          <a:xfrm>
            <a:off x="9491125" y="3669634"/>
            <a:ext cx="1351649"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0" descr="Image result for flok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1725" y="439320"/>
            <a:ext cx="1188720" cy="403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2956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9561" y="2964466"/>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Ana 4340</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RBM</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2857500" y="294642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Noor Up 6095SB</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RBM</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5372412" y="296451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Noor 6085SB</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RBM</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2" name="TextBox 11"/>
          <p:cNvSpPr txBox="1"/>
          <p:nvPr/>
        </p:nvSpPr>
        <p:spPr>
          <a:xfrm>
            <a:off x="7730612"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Noor 6060S</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RBM</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990600" y="573006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Ballet 6040S</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RBM</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3733800" y="573167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Bella 4445</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RBM</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6780085" y="5702001"/>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Twisted Little Star 5680</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RBM</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9826370" y="5730510"/>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Ultima</a:t>
            </a:r>
            <a:r>
              <a:rPr lang="en-US" sz="1400" dirty="0" smtClean="0">
                <a:solidFill>
                  <a:schemeClr val="bg1">
                    <a:lumMod val="50000"/>
                  </a:schemeClr>
                </a:solidFill>
                <a:latin typeface="Arial" panose="020B0604020202020204" pitchFamily="34" charset="0"/>
                <a:cs typeface="Arial" panose="020B0604020202020204" pitchFamily="34" charset="0"/>
              </a:rPr>
              <a:t> 4084</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RBM</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9906000"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Noor 6050F</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RBM</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33794" name="Picture 2" descr="RBM Ana 434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915" t="25000" r="22454"/>
          <a:stretch/>
        </p:blipFill>
        <p:spPr bwMode="auto">
          <a:xfrm>
            <a:off x="774259" y="1122219"/>
            <a:ext cx="1219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RBM Noor Up 6095SB"/>
          <p:cNvPicPr>
            <a:picLocks noChangeAspect="1" noChangeArrowheads="1"/>
          </p:cNvPicPr>
          <p:nvPr/>
        </p:nvPicPr>
        <p:blipFill rotWithShape="1">
          <a:blip r:embed="rId3">
            <a:extLst>
              <a:ext uri="{28A0092B-C50C-407E-A947-70E740481C1C}">
                <a14:useLocalDpi xmlns:a14="http://schemas.microsoft.com/office/drawing/2010/main" val="0"/>
              </a:ext>
            </a:extLst>
          </a:blip>
          <a:srcRect l="23070" t="12000" r="22193" b="4000"/>
          <a:stretch/>
        </p:blipFill>
        <p:spPr bwMode="auto">
          <a:xfrm>
            <a:off x="3300779" y="1125519"/>
            <a:ext cx="113211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RBM Noor 6085SB"/>
          <p:cNvPicPr>
            <a:picLocks noChangeAspect="1" noChangeArrowheads="1"/>
          </p:cNvPicPr>
          <p:nvPr/>
        </p:nvPicPr>
        <p:blipFill rotWithShape="1">
          <a:blip r:embed="rId4">
            <a:extLst>
              <a:ext uri="{28A0092B-C50C-407E-A947-70E740481C1C}">
                <a14:useLocalDpi xmlns:a14="http://schemas.microsoft.com/office/drawing/2010/main" val="0"/>
              </a:ext>
            </a:extLst>
          </a:blip>
          <a:srcRect l="23070" t="16000" r="24298" b="6001"/>
          <a:stretch/>
        </p:blipFill>
        <p:spPr bwMode="auto">
          <a:xfrm>
            <a:off x="5795595" y="1122219"/>
            <a:ext cx="117230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3800" name="Picture 8" descr="RBM Noor 6060S"/>
          <p:cNvPicPr>
            <a:picLocks noChangeAspect="1" noChangeArrowheads="1"/>
          </p:cNvPicPr>
          <p:nvPr/>
        </p:nvPicPr>
        <p:blipFill rotWithShape="1">
          <a:blip r:embed="rId5">
            <a:extLst>
              <a:ext uri="{28A0092B-C50C-407E-A947-70E740481C1C}">
                <a14:useLocalDpi xmlns:a14="http://schemas.microsoft.com/office/drawing/2010/main" val="0"/>
              </a:ext>
            </a:extLst>
          </a:blip>
          <a:srcRect l="23070" t="22001" r="22193" b="5999"/>
          <a:stretch/>
        </p:blipFill>
        <p:spPr bwMode="auto">
          <a:xfrm>
            <a:off x="8079549" y="1122219"/>
            <a:ext cx="1320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3802" name="Picture 10" descr="RBM Noor 6050F"/>
          <p:cNvPicPr>
            <a:picLocks noChangeAspect="1" noChangeArrowheads="1"/>
          </p:cNvPicPr>
          <p:nvPr/>
        </p:nvPicPr>
        <p:blipFill rotWithShape="1">
          <a:blip r:embed="rId6">
            <a:extLst>
              <a:ext uri="{28A0092B-C50C-407E-A947-70E740481C1C}">
                <a14:useLocalDpi xmlns:a14="http://schemas.microsoft.com/office/drawing/2010/main" val="0"/>
              </a:ext>
            </a:extLst>
          </a:blip>
          <a:srcRect l="23070" t="24000" r="22193" b="6000"/>
          <a:stretch/>
        </p:blipFill>
        <p:spPr bwMode="auto">
          <a:xfrm>
            <a:off x="10236068" y="1125519"/>
            <a:ext cx="135853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3804" name="Picture 12" descr="RBM Ballet 6040S"/>
          <p:cNvPicPr>
            <a:picLocks noChangeAspect="1" noChangeArrowheads="1"/>
          </p:cNvPicPr>
          <p:nvPr/>
        </p:nvPicPr>
        <p:blipFill rotWithShape="1">
          <a:blip r:embed="rId7">
            <a:extLst>
              <a:ext uri="{28A0092B-C50C-407E-A947-70E740481C1C}">
                <a14:useLocalDpi xmlns:a14="http://schemas.microsoft.com/office/drawing/2010/main" val="0"/>
              </a:ext>
            </a:extLst>
          </a:blip>
          <a:srcRect l="23070" t="23999" r="20088" b="2001"/>
          <a:stretch/>
        </p:blipFill>
        <p:spPr bwMode="auto">
          <a:xfrm>
            <a:off x="1332672" y="3901262"/>
            <a:ext cx="13345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3806" name="Picture 14" descr="RBM Bella 4445"/>
          <p:cNvPicPr>
            <a:picLocks noChangeAspect="1" noChangeArrowheads="1"/>
          </p:cNvPicPr>
          <p:nvPr/>
        </p:nvPicPr>
        <p:blipFill rotWithShape="1">
          <a:blip r:embed="rId8">
            <a:extLst>
              <a:ext uri="{28A0092B-C50C-407E-A947-70E740481C1C}">
                <a14:useLocalDpi xmlns:a14="http://schemas.microsoft.com/office/drawing/2010/main" val="0"/>
              </a:ext>
            </a:extLst>
          </a:blip>
          <a:srcRect l="25176" t="24000" r="24298"/>
          <a:stretch/>
        </p:blipFill>
        <p:spPr bwMode="auto">
          <a:xfrm>
            <a:off x="4165621" y="3901262"/>
            <a:ext cx="115503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3808" name="Picture 16" descr="RBM Twisted Little Star 5680"/>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294" r="10122"/>
          <a:stretch/>
        </p:blipFill>
        <p:spPr bwMode="auto">
          <a:xfrm>
            <a:off x="6692142" y="4139802"/>
            <a:ext cx="2194560" cy="1590260"/>
          </a:xfrm>
          <a:prstGeom prst="rect">
            <a:avLst/>
          </a:prstGeom>
          <a:noFill/>
          <a:extLst>
            <a:ext uri="{909E8E84-426E-40DD-AFC4-6F175D3DCCD1}">
              <a14:hiddenFill xmlns:a14="http://schemas.microsoft.com/office/drawing/2010/main">
                <a:solidFill>
                  <a:srgbClr val="FFFFFF"/>
                </a:solidFill>
              </a14:hiddenFill>
            </a:ext>
          </a:extLst>
        </p:spPr>
      </p:pic>
      <p:pic>
        <p:nvPicPr>
          <p:cNvPr id="33810" name="Picture 18" descr="RBM Ultima 408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566" t="19178" r="5634"/>
          <a:stretch/>
        </p:blipFill>
        <p:spPr bwMode="auto">
          <a:xfrm>
            <a:off x="9547235" y="4387308"/>
            <a:ext cx="2377440" cy="12636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0" descr="Image result for flok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1725" y="439320"/>
            <a:ext cx="1188720" cy="403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3518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3066" y="537666"/>
            <a:ext cx="4724400" cy="1569660"/>
          </a:xfrm>
          <a:prstGeom prst="rect">
            <a:avLst/>
          </a:prstGeom>
        </p:spPr>
        <p:txBody>
          <a:bodyPr wrap="square">
            <a:spAutoFit/>
          </a:bodyPr>
          <a:lstStyle/>
          <a:p>
            <a:r>
              <a:rPr lang="en-US" sz="4800" b="1" dirty="0" smtClean="0">
                <a:latin typeface="HelveticaNeueCyr-Bold"/>
              </a:rPr>
              <a:t>KEY </a:t>
            </a:r>
          </a:p>
          <a:p>
            <a:r>
              <a:rPr lang="en-US" sz="4800" b="1" dirty="0" smtClean="0">
                <a:latin typeface="HelveticaNeueCyr-Bold"/>
              </a:rPr>
              <a:t>SECTORS</a:t>
            </a:r>
            <a:endParaRPr lang="en-US" sz="4800" dirty="0"/>
          </a:p>
        </p:txBody>
      </p:sp>
      <p:sp>
        <p:nvSpPr>
          <p:cNvPr id="6" name="Rectangle 5"/>
          <p:cNvSpPr/>
          <p:nvPr/>
        </p:nvSpPr>
        <p:spPr>
          <a:xfrm>
            <a:off x="381000" y="2679377"/>
            <a:ext cx="3160753" cy="2031325"/>
          </a:xfrm>
          <a:prstGeom prst="rect">
            <a:avLst/>
          </a:prstGeom>
        </p:spPr>
        <p:txBody>
          <a:bodyPr wrap="square">
            <a:spAutoFit/>
          </a:bodyPr>
          <a:lstStyle/>
          <a:p>
            <a:r>
              <a:rPr lang="en-US" dirty="0" smtClean="0">
                <a:latin typeface="HelveticaNeueCyr-Light"/>
              </a:rPr>
              <a:t>WORKPLACE</a:t>
            </a:r>
          </a:p>
          <a:p>
            <a:endParaRPr lang="en-US" dirty="0">
              <a:latin typeface="HelveticaNeueCyr-Light"/>
            </a:endParaRPr>
          </a:p>
          <a:p>
            <a:r>
              <a:rPr lang="en-US" dirty="0" smtClean="0">
                <a:latin typeface="HelveticaNeueCyr-Light"/>
              </a:rPr>
              <a:t>HOSPITALITY</a:t>
            </a:r>
          </a:p>
          <a:p>
            <a:endParaRPr lang="en-US" dirty="0">
              <a:latin typeface="HelveticaNeueCyr-Light"/>
            </a:endParaRPr>
          </a:p>
          <a:p>
            <a:r>
              <a:rPr lang="en-US" dirty="0" smtClean="0">
                <a:latin typeface="HelveticaNeueCyr-Light"/>
              </a:rPr>
              <a:t>EDUCATION</a:t>
            </a:r>
          </a:p>
          <a:p>
            <a:endParaRPr lang="en-US" dirty="0">
              <a:latin typeface="HelveticaNeueCyr-Light"/>
            </a:endParaRPr>
          </a:p>
          <a:p>
            <a:r>
              <a:rPr lang="en-US" dirty="0">
                <a:latin typeface="HelveticaNeueCyr-Light"/>
              </a:rPr>
              <a:t>HEALTHCARE</a:t>
            </a:r>
            <a:endParaRPr lang="en-US"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6437" y="0"/>
            <a:ext cx="7201250" cy="6858000"/>
          </a:xfrm>
          <a:prstGeom prst="rect">
            <a:avLst/>
          </a:prstGeom>
        </p:spPr>
      </p:pic>
      <p:cxnSp>
        <p:nvCxnSpPr>
          <p:cNvPr id="23" name="Straight Connector 22"/>
          <p:cNvCxnSpPr>
            <a:endCxn id="25" idx="1"/>
          </p:cNvCxnSpPr>
          <p:nvPr/>
        </p:nvCxnSpPr>
        <p:spPr>
          <a:xfrm>
            <a:off x="457200" y="2256907"/>
            <a:ext cx="15949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5" idx="3"/>
          </p:cNvCxnSpPr>
          <p:nvPr/>
        </p:nvCxnSpPr>
        <p:spPr>
          <a:xfrm>
            <a:off x="2471558" y="2256907"/>
            <a:ext cx="15949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2052142" y="2133600"/>
            <a:ext cx="419416" cy="246614"/>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4545" t="22586" r="8333" b="30270"/>
          <a:stretch/>
        </p:blipFill>
        <p:spPr>
          <a:xfrm>
            <a:off x="414021" y="6324600"/>
            <a:ext cx="945937" cy="254992"/>
          </a:xfrm>
          <a:prstGeom prst="rect">
            <a:avLst/>
          </a:prstGeom>
        </p:spPr>
      </p:pic>
      <p:cxnSp>
        <p:nvCxnSpPr>
          <p:cNvPr id="4" name="Straight Connector 3"/>
          <p:cNvCxnSpPr/>
          <p:nvPr/>
        </p:nvCxnSpPr>
        <p:spPr>
          <a:xfrm>
            <a:off x="520700" y="5181600"/>
            <a:ext cx="3746500" cy="0"/>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7602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4864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381000" y="1211997"/>
            <a:ext cx="4114800" cy="720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334000"/>
            <a:ext cx="4038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20" descr="Image result for okamura logo"/>
          <p:cNvPicPr>
            <a:picLocks noChangeAspect="1" noChangeArrowheads="1"/>
          </p:cNvPicPr>
          <p:nvPr/>
        </p:nvPicPr>
        <p:blipFill rotWithShape="1">
          <a:blip r:embed="rId3" cstate="print">
            <a:biLevel thresh="25000"/>
            <a:extLst>
              <a:ext uri="{28A0092B-C50C-407E-A947-70E740481C1C}">
                <a14:useLocalDpi xmlns:a14="http://schemas.microsoft.com/office/drawing/2010/main" val="0"/>
              </a:ext>
            </a:extLst>
          </a:blip>
          <a:srcRect t="32014" b="34652"/>
          <a:stretch/>
        </p:blipFill>
        <p:spPr bwMode="auto">
          <a:xfrm>
            <a:off x="377933" y="533400"/>
            <a:ext cx="1828800" cy="60960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05517" y="5638800"/>
            <a:ext cx="3785483" cy="923330"/>
          </a:xfrm>
          <a:prstGeom prst="rect">
            <a:avLst/>
          </a:prstGeom>
        </p:spPr>
        <p:txBody>
          <a:bodyPr wrap="square">
            <a:spAutoFit/>
          </a:bodyPr>
          <a:lstStyle/>
          <a:p>
            <a:r>
              <a:rPr lang="en-US" i="1" dirty="0" smtClean="0">
                <a:solidFill>
                  <a:schemeClr val="bg1"/>
                </a:solidFill>
              </a:rPr>
              <a:t>Lead time: 10-12 weeks</a:t>
            </a:r>
          </a:p>
          <a:p>
            <a:r>
              <a:rPr lang="en-US" i="1" dirty="0" smtClean="0">
                <a:solidFill>
                  <a:schemeClr val="bg1"/>
                </a:solidFill>
              </a:rPr>
              <a:t>Warranty: 5 years</a:t>
            </a:r>
          </a:p>
          <a:p>
            <a:r>
              <a:rPr lang="en-US" i="1" dirty="0" smtClean="0">
                <a:solidFill>
                  <a:schemeClr val="bg1"/>
                </a:solidFill>
              </a:rPr>
              <a:t>Country of Origin: Japan </a:t>
            </a:r>
            <a:endParaRPr lang="en-US" i="1" dirty="0">
              <a:solidFill>
                <a:schemeClr val="bg1"/>
              </a:solidFill>
            </a:endParaRPr>
          </a:p>
        </p:txBody>
      </p:sp>
      <p:cxnSp>
        <p:nvCxnSpPr>
          <p:cNvPr id="12" name="Straight Connector 11"/>
          <p:cNvCxnSpPr/>
          <p:nvPr/>
        </p:nvCxnSpPr>
        <p:spPr>
          <a:xfrm>
            <a:off x="381000" y="2438400"/>
            <a:ext cx="4114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67775" y="2761776"/>
            <a:ext cx="4441310" cy="2308324"/>
          </a:xfrm>
          <a:prstGeom prst="rect">
            <a:avLst/>
          </a:prstGeom>
        </p:spPr>
        <p:txBody>
          <a:bodyPr wrap="square">
            <a:spAutoFit/>
          </a:bodyPr>
          <a:lstStyle/>
          <a:p>
            <a:r>
              <a:rPr lang="en-US" i="1" dirty="0">
                <a:solidFill>
                  <a:schemeClr val="bg1"/>
                </a:solidFill>
              </a:rPr>
              <a:t>This is one of our newer brands that </a:t>
            </a:r>
            <a:r>
              <a:rPr lang="en-US" i="1" dirty="0" smtClean="0">
                <a:solidFill>
                  <a:schemeClr val="bg1"/>
                </a:solidFill>
              </a:rPr>
              <a:t>is </a:t>
            </a:r>
            <a:r>
              <a:rPr lang="en-US" i="1" dirty="0">
                <a:solidFill>
                  <a:schemeClr val="bg1"/>
                </a:solidFill>
              </a:rPr>
              <a:t>gaining increasing popularity </a:t>
            </a:r>
            <a:r>
              <a:rPr lang="en-US" i="1" dirty="0" smtClean="0">
                <a:solidFill>
                  <a:schemeClr val="bg1"/>
                </a:solidFill>
              </a:rPr>
              <a:t>within </a:t>
            </a:r>
            <a:r>
              <a:rPr lang="en-US" i="1" dirty="0">
                <a:solidFill>
                  <a:schemeClr val="bg1"/>
                </a:solidFill>
              </a:rPr>
              <a:t>the government entities </a:t>
            </a:r>
            <a:r>
              <a:rPr lang="en-US" i="1" dirty="0" smtClean="0">
                <a:solidFill>
                  <a:schemeClr val="bg1"/>
                </a:solidFill>
              </a:rPr>
              <a:t>of </a:t>
            </a:r>
            <a:r>
              <a:rPr lang="en-US" i="1" dirty="0">
                <a:solidFill>
                  <a:schemeClr val="bg1"/>
                </a:solidFill>
              </a:rPr>
              <a:t>the region. Specializing in chairs, meeting tables and furniture from </a:t>
            </a:r>
            <a:r>
              <a:rPr lang="en-US" i="1" dirty="0" smtClean="0">
                <a:solidFill>
                  <a:schemeClr val="bg1"/>
                </a:solidFill>
              </a:rPr>
              <a:t>Japan</a:t>
            </a:r>
            <a:r>
              <a:rPr lang="en-US" i="1" dirty="0">
                <a:solidFill>
                  <a:schemeClr val="bg1"/>
                </a:solidFill>
              </a:rPr>
              <a:t>,</a:t>
            </a:r>
            <a:r>
              <a:rPr lang="en-US" i="1" dirty="0" smtClean="0">
                <a:solidFill>
                  <a:schemeClr val="bg1"/>
                </a:solidFill>
              </a:rPr>
              <a:t> </a:t>
            </a:r>
          </a:p>
          <a:p>
            <a:r>
              <a:rPr lang="en-US" i="1" dirty="0" smtClean="0">
                <a:solidFill>
                  <a:schemeClr val="bg1"/>
                </a:solidFill>
              </a:rPr>
              <a:t>Okamura provides </a:t>
            </a:r>
            <a:r>
              <a:rPr lang="en-US" i="1" dirty="0">
                <a:solidFill>
                  <a:schemeClr val="bg1"/>
                </a:solidFill>
              </a:rPr>
              <a:t>high-quality products and services </a:t>
            </a:r>
            <a:r>
              <a:rPr lang="en-US" i="1" dirty="0" smtClean="0">
                <a:solidFill>
                  <a:schemeClr val="bg1"/>
                </a:solidFill>
              </a:rPr>
              <a:t>to </a:t>
            </a:r>
            <a:r>
              <a:rPr lang="en-US" i="1" dirty="0">
                <a:solidFill>
                  <a:schemeClr val="bg1"/>
                </a:solidFill>
              </a:rPr>
              <a:t>offices, education, healthcare, </a:t>
            </a:r>
            <a:r>
              <a:rPr lang="en-US" i="1" dirty="0" smtClean="0">
                <a:solidFill>
                  <a:schemeClr val="bg1"/>
                </a:solidFill>
              </a:rPr>
              <a:t>R&amp;D &amp; </a:t>
            </a:r>
            <a:r>
              <a:rPr lang="en-US" i="1" dirty="0">
                <a:solidFill>
                  <a:schemeClr val="bg1"/>
                </a:solidFill>
              </a:rPr>
              <a:t>commercial </a:t>
            </a:r>
            <a:r>
              <a:rPr lang="en-US" i="1" dirty="0" smtClean="0">
                <a:solidFill>
                  <a:schemeClr val="bg1"/>
                </a:solidFill>
              </a:rPr>
              <a:t>facilities</a:t>
            </a:r>
            <a:endParaRPr lang="en-US" i="1" dirty="0">
              <a:solidFill>
                <a:schemeClr val="bg1"/>
              </a:solidFill>
            </a:endParaRPr>
          </a:p>
        </p:txBody>
      </p:sp>
      <p:sp>
        <p:nvSpPr>
          <p:cNvPr id="16" name="Rectangle 15"/>
          <p:cNvSpPr/>
          <p:nvPr/>
        </p:nvSpPr>
        <p:spPr>
          <a:xfrm>
            <a:off x="359290" y="1434188"/>
            <a:ext cx="4615417" cy="646331"/>
          </a:xfrm>
          <a:prstGeom prst="rect">
            <a:avLst/>
          </a:prstGeom>
        </p:spPr>
        <p:txBody>
          <a:bodyPr wrap="square">
            <a:spAutoFit/>
          </a:bodyPr>
          <a:lstStyle/>
          <a:p>
            <a:r>
              <a:rPr lang="en-US" b="1" i="1" dirty="0" smtClean="0">
                <a:solidFill>
                  <a:schemeClr val="bg1"/>
                </a:solidFill>
              </a:rPr>
              <a:t>Okamura </a:t>
            </a:r>
            <a:r>
              <a:rPr lang="en-US" b="1" i="1" dirty="0">
                <a:solidFill>
                  <a:schemeClr val="bg1"/>
                </a:solidFill>
              </a:rPr>
              <a:t>products are brimming with the creative </a:t>
            </a:r>
            <a:r>
              <a:rPr lang="en-US" b="1" i="1" dirty="0" smtClean="0">
                <a:solidFill>
                  <a:schemeClr val="bg1"/>
                </a:solidFill>
              </a:rPr>
              <a:t>spirit</a:t>
            </a:r>
            <a:r>
              <a:rPr lang="en-US" b="1" i="1" dirty="0">
                <a:solidFill>
                  <a:schemeClr val="bg1"/>
                </a:solidFill>
              </a:rPr>
              <a:t> from concept to </a:t>
            </a:r>
            <a:r>
              <a:rPr lang="en-US" b="1" i="1" dirty="0" smtClean="0">
                <a:solidFill>
                  <a:schemeClr val="bg1"/>
                </a:solidFill>
              </a:rPr>
              <a:t>completion.</a:t>
            </a:r>
            <a:endParaRPr lang="en-US" b="1" i="1" dirty="0">
              <a:solidFill>
                <a:schemeClr val="bg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4621" y="0"/>
            <a:ext cx="7135749" cy="6858000"/>
          </a:xfrm>
          <a:prstGeom prst="rect">
            <a:avLst/>
          </a:prstGeom>
        </p:spPr>
      </p:pic>
      <p:grpSp>
        <p:nvGrpSpPr>
          <p:cNvPr id="15" name="Group 14"/>
          <p:cNvGrpSpPr/>
          <p:nvPr/>
        </p:nvGrpSpPr>
        <p:grpSpPr>
          <a:xfrm>
            <a:off x="2198107" y="5134851"/>
            <a:ext cx="381000" cy="398298"/>
            <a:chOff x="6096000" y="5562600"/>
            <a:chExt cx="762000" cy="762000"/>
          </a:xfrm>
        </p:grpSpPr>
        <p:sp>
          <p:nvSpPr>
            <p:cNvPr id="18"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grpSp>
        <p:nvGrpSpPr>
          <p:cNvPr id="20" name="Group 19"/>
          <p:cNvGrpSpPr/>
          <p:nvPr/>
        </p:nvGrpSpPr>
        <p:grpSpPr>
          <a:xfrm>
            <a:off x="2173533" y="1012848"/>
            <a:ext cx="381000" cy="398298"/>
            <a:chOff x="6096000" y="5562600"/>
            <a:chExt cx="762000" cy="762000"/>
          </a:xfrm>
        </p:grpSpPr>
        <p:sp>
          <p:nvSpPr>
            <p:cNvPr id="21"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spTree>
    <p:extLst>
      <p:ext uri="{BB962C8B-B14F-4D97-AF65-F5344CB8AC3E}">
        <p14:creationId xmlns:p14="http://schemas.microsoft.com/office/powerpoint/2010/main" val="37166206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9561" y="2964466"/>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Contessa II</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OKAMURA</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2857500" y="294642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Sabrina</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OKAMURA</a:t>
            </a:r>
          </a:p>
        </p:txBody>
      </p:sp>
      <p:sp>
        <p:nvSpPr>
          <p:cNvPr id="10" name="TextBox 9"/>
          <p:cNvSpPr txBox="1"/>
          <p:nvPr/>
        </p:nvSpPr>
        <p:spPr>
          <a:xfrm>
            <a:off x="5372412" y="296451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Plimode</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OKAMURA</a:t>
            </a:r>
          </a:p>
        </p:txBody>
      </p:sp>
      <p:sp>
        <p:nvSpPr>
          <p:cNvPr id="12" name="TextBox 11"/>
          <p:cNvSpPr txBox="1"/>
          <p:nvPr/>
        </p:nvSpPr>
        <p:spPr>
          <a:xfrm>
            <a:off x="7730612"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Choral</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OKAMURA</a:t>
            </a:r>
          </a:p>
        </p:txBody>
      </p:sp>
      <p:sp>
        <p:nvSpPr>
          <p:cNvPr id="14" name="TextBox 13"/>
          <p:cNvSpPr txBox="1"/>
          <p:nvPr/>
        </p:nvSpPr>
        <p:spPr>
          <a:xfrm>
            <a:off x="990600" y="57300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Sylphy</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OKAMURA</a:t>
            </a:r>
          </a:p>
        </p:txBody>
      </p:sp>
      <p:sp>
        <p:nvSpPr>
          <p:cNvPr id="16" name="TextBox 15"/>
          <p:cNvSpPr txBox="1"/>
          <p:nvPr/>
        </p:nvSpPr>
        <p:spPr>
          <a:xfrm>
            <a:off x="3733800" y="573167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Luce</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OKAMURA</a:t>
            </a:r>
          </a:p>
        </p:txBody>
      </p:sp>
      <p:sp>
        <p:nvSpPr>
          <p:cNvPr id="18" name="TextBox 17"/>
          <p:cNvSpPr txBox="1"/>
          <p:nvPr/>
        </p:nvSpPr>
        <p:spPr>
          <a:xfrm>
            <a:off x="6780085" y="570200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Runa</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OKAMURA</a:t>
            </a:r>
          </a:p>
        </p:txBody>
      </p:sp>
      <p:sp>
        <p:nvSpPr>
          <p:cNvPr id="29" name="TextBox 28"/>
          <p:cNvSpPr txBox="1"/>
          <p:nvPr/>
        </p:nvSpPr>
        <p:spPr>
          <a:xfrm>
            <a:off x="9157613" y="571699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Zart</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OKAMURA</a:t>
            </a:r>
          </a:p>
        </p:txBody>
      </p:sp>
      <p:sp>
        <p:nvSpPr>
          <p:cNvPr id="32" name="TextBox 31"/>
          <p:cNvSpPr txBox="1"/>
          <p:nvPr/>
        </p:nvSpPr>
        <p:spPr>
          <a:xfrm>
            <a:off x="9906000"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Baron</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OKAMURA</a:t>
            </a:r>
          </a:p>
        </p:txBody>
      </p:sp>
      <p:pic>
        <p:nvPicPr>
          <p:cNvPr id="34818" name="Picture 2" descr="https://www.okamura.com/en_mea/products/categories/seating/task/contessa2/sp/img/img_types_chiar_5_legs.png"/>
          <p:cNvPicPr>
            <a:picLocks noChangeAspect="1" noChangeArrowheads="1"/>
          </p:cNvPicPr>
          <p:nvPr/>
        </p:nvPicPr>
        <p:blipFill rotWithShape="1">
          <a:blip r:embed="rId2">
            <a:extLst>
              <a:ext uri="{28A0092B-C50C-407E-A947-70E740481C1C}">
                <a14:useLocalDpi xmlns:a14="http://schemas.microsoft.com/office/drawing/2010/main" val="0"/>
              </a:ext>
            </a:extLst>
          </a:blip>
          <a:srcRect l="12322" t="16001" r="12970" b="9333"/>
          <a:stretch/>
        </p:blipFill>
        <p:spPr bwMode="auto">
          <a:xfrm>
            <a:off x="761881" y="1117627"/>
            <a:ext cx="125403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Image result for OKAMURA SABRIN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10" t="6666" r="26905" b="5333"/>
          <a:stretch/>
        </p:blipFill>
        <p:spPr bwMode="auto">
          <a:xfrm>
            <a:off x="3257237" y="1135666"/>
            <a:ext cx="1219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22551" t="6519" r="22989" b="8122"/>
          <a:stretch/>
        </p:blipFill>
        <p:spPr bwMode="auto">
          <a:xfrm>
            <a:off x="5765060" y="1146082"/>
            <a:ext cx="123337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8" descr="Image result for okamura chora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198" t="3262" r="30052"/>
          <a:stretch/>
        </p:blipFill>
        <p:spPr bwMode="auto">
          <a:xfrm>
            <a:off x="8235826" y="1117627"/>
            <a:ext cx="100824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4826" name="Picture 10" descr="Image result for okamura baro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880" t="4191" r="2907" b="3801"/>
          <a:stretch/>
        </p:blipFill>
        <p:spPr bwMode="auto">
          <a:xfrm>
            <a:off x="10341899" y="1117627"/>
            <a:ext cx="114687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4828" name="Picture 12" descr="Image result for okamura sylphy"/>
          <p:cNvPicPr>
            <a:picLocks noChangeAspect="1" noChangeArrowheads="1"/>
          </p:cNvPicPr>
          <p:nvPr/>
        </p:nvPicPr>
        <p:blipFill rotWithShape="1">
          <a:blip r:embed="rId7">
            <a:extLst>
              <a:ext uri="{28A0092B-C50C-407E-A947-70E740481C1C}">
                <a14:useLocalDpi xmlns:a14="http://schemas.microsoft.com/office/drawing/2010/main" val="0"/>
              </a:ext>
            </a:extLst>
          </a:blip>
          <a:srcRect l="29528" t="9725" r="28028" b="8713"/>
          <a:stretch/>
        </p:blipFill>
        <p:spPr bwMode="auto">
          <a:xfrm>
            <a:off x="1357911" y="3873201"/>
            <a:ext cx="128405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4830" name="Picture 14" descr="Image result for okamura luc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761" r="20128" b="8274"/>
          <a:stretch/>
        </p:blipFill>
        <p:spPr bwMode="auto">
          <a:xfrm>
            <a:off x="4133934" y="3901262"/>
            <a:ext cx="121840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4832" name="Picture 16" descr="Related imag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4834" t="10603" r="27405" b="5815"/>
          <a:stretch/>
        </p:blipFill>
        <p:spPr bwMode="auto">
          <a:xfrm>
            <a:off x="7005650" y="3876283"/>
            <a:ext cx="156754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4834" name="Picture 18" descr="Image result for okamura zart"/>
          <p:cNvPicPr>
            <a:picLocks noChangeAspect="1" noChangeArrowheads="1"/>
          </p:cNvPicPr>
          <p:nvPr/>
        </p:nvPicPr>
        <p:blipFill rotWithShape="1">
          <a:blip r:embed="rId10">
            <a:extLst>
              <a:ext uri="{28A0092B-C50C-407E-A947-70E740481C1C}">
                <a14:useLocalDpi xmlns:a14="http://schemas.microsoft.com/office/drawing/2010/main" val="0"/>
              </a:ext>
            </a:extLst>
          </a:blip>
          <a:srcRect l="26956" t="13196" r="25455" b="6978"/>
          <a:stretch/>
        </p:blipFill>
        <p:spPr bwMode="auto">
          <a:xfrm>
            <a:off x="9431454" y="3873201"/>
            <a:ext cx="147099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4836" name="Picture 20" descr="Image result for okamura logo"/>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32014" b="34652"/>
          <a:stretch/>
        </p:blipFill>
        <p:spPr bwMode="auto">
          <a:xfrm>
            <a:off x="10902445" y="378748"/>
            <a:ext cx="914400" cy="30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3120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9561" y="2964466"/>
            <a:ext cx="2018675" cy="738664"/>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Perlutz</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OKAMURA</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2857500" y="294642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Grata</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OKAMURA</a:t>
            </a:r>
          </a:p>
        </p:txBody>
      </p:sp>
      <p:sp>
        <p:nvSpPr>
          <p:cNvPr id="10" name="TextBox 9"/>
          <p:cNvSpPr txBox="1"/>
          <p:nvPr/>
        </p:nvSpPr>
        <p:spPr>
          <a:xfrm>
            <a:off x="5372412" y="296451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Luxos</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OKAMURA</a:t>
            </a:r>
          </a:p>
        </p:txBody>
      </p:sp>
      <p:sp>
        <p:nvSpPr>
          <p:cNvPr id="12" name="TextBox 11"/>
          <p:cNvSpPr txBox="1"/>
          <p:nvPr/>
        </p:nvSpPr>
        <p:spPr>
          <a:xfrm>
            <a:off x="7730612"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Choral</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OKAMURA</a:t>
            </a:r>
          </a:p>
        </p:txBody>
      </p:sp>
      <p:sp>
        <p:nvSpPr>
          <p:cNvPr id="14" name="TextBox 13"/>
          <p:cNvSpPr txBox="1"/>
          <p:nvPr/>
        </p:nvSpPr>
        <p:spPr>
          <a:xfrm>
            <a:off x="685800" y="57300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Repiroue</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OKAMURA</a:t>
            </a:r>
          </a:p>
        </p:txBody>
      </p:sp>
      <p:sp>
        <p:nvSpPr>
          <p:cNvPr id="16" name="TextBox 15"/>
          <p:cNvSpPr txBox="1"/>
          <p:nvPr/>
        </p:nvSpPr>
        <p:spPr>
          <a:xfrm>
            <a:off x="3429000" y="573167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Risefit</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OKAMURA</a:t>
            </a:r>
          </a:p>
        </p:txBody>
      </p:sp>
      <p:sp>
        <p:nvSpPr>
          <p:cNvPr id="18" name="TextBox 17"/>
          <p:cNvSpPr txBox="1"/>
          <p:nvPr/>
        </p:nvSpPr>
        <p:spPr>
          <a:xfrm>
            <a:off x="6475285" y="570200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V Conference</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OKAMURA</a:t>
            </a:r>
          </a:p>
        </p:txBody>
      </p:sp>
      <p:sp>
        <p:nvSpPr>
          <p:cNvPr id="29" name="TextBox 28"/>
          <p:cNvSpPr txBox="1"/>
          <p:nvPr/>
        </p:nvSpPr>
        <p:spPr>
          <a:xfrm>
            <a:off x="9601200" y="570200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Alt Piazza</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OKAMURA</a:t>
            </a:r>
          </a:p>
        </p:txBody>
      </p:sp>
      <p:sp>
        <p:nvSpPr>
          <p:cNvPr id="32" name="TextBox 31"/>
          <p:cNvSpPr txBox="1"/>
          <p:nvPr/>
        </p:nvSpPr>
        <p:spPr>
          <a:xfrm>
            <a:off x="9906000"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Muffle</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OKAMURA</a:t>
            </a:r>
          </a:p>
        </p:txBody>
      </p:sp>
      <p:pic>
        <p:nvPicPr>
          <p:cNvPr id="35842"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21597" t="11319" r="20069" b="12014"/>
          <a:stretch/>
        </p:blipFill>
        <p:spPr bwMode="auto">
          <a:xfrm>
            <a:off x="693159" y="1135666"/>
            <a:ext cx="139147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67" t="4000" r="14334"/>
          <a:stretch/>
        </p:blipFill>
        <p:spPr bwMode="auto">
          <a:xfrm>
            <a:off x="2844800" y="1125519"/>
            <a:ext cx="17780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18935" t="10068" r="18385" b="7457"/>
          <a:stretch/>
        </p:blipFill>
        <p:spPr bwMode="auto">
          <a:xfrm>
            <a:off x="4991861" y="1117627"/>
            <a:ext cx="277977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5848" name="Picture 8" descr="Related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306" r="20361"/>
          <a:stretch/>
        </p:blipFill>
        <p:spPr bwMode="auto">
          <a:xfrm>
            <a:off x="8140698" y="1013124"/>
            <a:ext cx="1188720" cy="2037805"/>
          </a:xfrm>
          <a:prstGeom prst="rect">
            <a:avLst/>
          </a:prstGeom>
          <a:noFill/>
          <a:extLst>
            <a:ext uri="{909E8E84-426E-40DD-AFC4-6F175D3DCCD1}">
              <a14:hiddenFill xmlns:a14="http://schemas.microsoft.com/office/drawing/2010/main">
                <a:solidFill>
                  <a:srgbClr val="FFFFFF"/>
                </a:solidFill>
              </a14:hiddenFill>
            </a:ext>
          </a:extLst>
        </p:spPr>
      </p:pic>
      <p:pic>
        <p:nvPicPr>
          <p:cNvPr id="35850" name="Picture 10" descr="Image result for okamura muffle"/>
          <p:cNvPicPr>
            <a:picLocks noChangeAspect="1" noChangeArrowheads="1"/>
          </p:cNvPicPr>
          <p:nvPr/>
        </p:nvPicPr>
        <p:blipFill rotWithShape="1">
          <a:blip r:embed="rId6">
            <a:extLst>
              <a:ext uri="{28A0092B-C50C-407E-A947-70E740481C1C}">
                <a14:useLocalDpi xmlns:a14="http://schemas.microsoft.com/office/drawing/2010/main" val="0"/>
              </a:ext>
            </a:extLst>
          </a:blip>
          <a:srcRect l="21667" t="16000" r="18905" b="13333"/>
          <a:stretch/>
        </p:blipFill>
        <p:spPr bwMode="auto">
          <a:xfrm>
            <a:off x="10018190" y="1117626"/>
            <a:ext cx="179429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5852" name="Picture 12" descr="Image result for okamura repiroue"/>
          <p:cNvPicPr>
            <a:picLocks noChangeAspect="1" noChangeArrowheads="1"/>
          </p:cNvPicPr>
          <p:nvPr/>
        </p:nvPicPr>
        <p:blipFill rotWithShape="1">
          <a:blip r:embed="rId7">
            <a:extLst>
              <a:ext uri="{28A0092B-C50C-407E-A947-70E740481C1C}">
                <a14:useLocalDpi xmlns:a14="http://schemas.microsoft.com/office/drawing/2010/main" val="0"/>
              </a:ext>
            </a:extLst>
          </a:blip>
          <a:srcRect l="10759" r="13241"/>
          <a:stretch/>
        </p:blipFill>
        <p:spPr bwMode="auto">
          <a:xfrm>
            <a:off x="1000193" y="3873201"/>
            <a:ext cx="138988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5854" name="Picture 14" descr="Risefit"/>
          <p:cNvPicPr>
            <a:picLocks noChangeAspect="1" noChangeArrowheads="1"/>
          </p:cNvPicPr>
          <p:nvPr/>
        </p:nvPicPr>
        <p:blipFill rotWithShape="1">
          <a:blip r:embed="rId8">
            <a:extLst>
              <a:ext uri="{28A0092B-C50C-407E-A947-70E740481C1C}">
                <a14:useLocalDpi xmlns:a14="http://schemas.microsoft.com/office/drawing/2010/main" val="0"/>
              </a:ext>
            </a:extLst>
          </a:blip>
          <a:srcRect l="19760" t="5120" r="20859" b="7457"/>
          <a:stretch/>
        </p:blipFill>
        <p:spPr bwMode="auto">
          <a:xfrm>
            <a:off x="3196133" y="3884787"/>
            <a:ext cx="248440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5856" name="Picture 16" descr="Image result for okamura v conferenc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0936" r="5555" b="27397"/>
          <a:stretch/>
        </p:blipFill>
        <p:spPr bwMode="auto">
          <a:xfrm>
            <a:off x="6189222" y="4589191"/>
            <a:ext cx="25908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5858" name="Picture 18" descr="Image result for okamura alt piazza"/>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935" t="18935" r="6176" b="22731"/>
          <a:stretch/>
        </p:blipFill>
        <p:spPr bwMode="auto">
          <a:xfrm>
            <a:off x="9181475" y="4129861"/>
            <a:ext cx="2438400" cy="16002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0" descr="Image result for okamura logo"/>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32014" b="34652"/>
          <a:stretch/>
        </p:blipFill>
        <p:spPr bwMode="auto">
          <a:xfrm>
            <a:off x="10902445" y="378748"/>
            <a:ext cx="914400" cy="30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8927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051938"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37583" y="1371600"/>
            <a:ext cx="4005817" cy="1477328"/>
          </a:xfrm>
          <a:prstGeom prst="rect">
            <a:avLst/>
          </a:prstGeom>
        </p:spPr>
        <p:txBody>
          <a:bodyPr wrap="square">
            <a:spAutoFit/>
          </a:bodyPr>
          <a:lstStyle/>
          <a:p>
            <a:r>
              <a:rPr lang="en-US" b="1" i="1" dirty="0" smtClean="0">
                <a:solidFill>
                  <a:schemeClr val="bg1"/>
                </a:solidFill>
              </a:rPr>
              <a:t>A </a:t>
            </a:r>
            <a:r>
              <a:rPr lang="en-US" b="1" i="1" dirty="0">
                <a:solidFill>
                  <a:schemeClr val="bg1"/>
                </a:solidFill>
              </a:rPr>
              <a:t>furniture range for those who value a modern, fresh look and appreciate quality .</a:t>
            </a:r>
          </a:p>
          <a:p>
            <a:endParaRPr lang="en-US" b="1" i="1" dirty="0">
              <a:solidFill>
                <a:schemeClr val="bg1"/>
              </a:solidFill>
            </a:endParaRPr>
          </a:p>
          <a:p>
            <a:endParaRPr lang="en-US" b="1" i="1" dirty="0">
              <a:solidFill>
                <a:schemeClr val="bg1"/>
              </a:solidFill>
            </a:endParaRPr>
          </a:p>
        </p:txBody>
      </p:sp>
      <p:cxnSp>
        <p:nvCxnSpPr>
          <p:cNvPr id="13" name="Straight Connector 12"/>
          <p:cNvCxnSpPr/>
          <p:nvPr/>
        </p:nvCxnSpPr>
        <p:spPr>
          <a:xfrm>
            <a:off x="381000" y="1211997"/>
            <a:ext cx="4191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81000" y="2438400"/>
            <a:ext cx="4191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1938" y="0"/>
            <a:ext cx="7135749" cy="6858000"/>
          </a:xfrm>
          <a:prstGeom prst="rect">
            <a:avLst/>
          </a:prstGeom>
        </p:spPr>
      </p:pic>
      <p:sp>
        <p:nvSpPr>
          <p:cNvPr id="9" name="Rectangle 8"/>
          <p:cNvSpPr/>
          <p:nvPr/>
        </p:nvSpPr>
        <p:spPr>
          <a:xfrm>
            <a:off x="284121" y="2493287"/>
            <a:ext cx="4440279" cy="2585323"/>
          </a:xfrm>
          <a:prstGeom prst="rect">
            <a:avLst/>
          </a:prstGeom>
        </p:spPr>
        <p:txBody>
          <a:bodyPr wrap="square">
            <a:spAutoFit/>
          </a:bodyPr>
          <a:lstStyle/>
          <a:p>
            <a:r>
              <a:rPr lang="en-US" i="1" dirty="0">
                <a:solidFill>
                  <a:schemeClr val="bg1"/>
                </a:solidFill>
              </a:rPr>
              <a:t>German group, Dauphin </a:t>
            </a:r>
            <a:r>
              <a:rPr lang="en-US" i="1" dirty="0" err="1">
                <a:solidFill>
                  <a:schemeClr val="bg1"/>
                </a:solidFill>
              </a:rPr>
              <a:t>HumanDesign</a:t>
            </a:r>
            <a:r>
              <a:rPr lang="en-US" i="1" dirty="0">
                <a:solidFill>
                  <a:schemeClr val="bg1"/>
                </a:solidFill>
              </a:rPr>
              <a:t>, offers a wide range of high-quality task chairs while the </a:t>
            </a:r>
            <a:r>
              <a:rPr lang="en-US" i="1" dirty="0" err="1">
                <a:solidFill>
                  <a:schemeClr val="bg1"/>
                </a:solidFill>
              </a:rPr>
              <a:t>Trendoffice</a:t>
            </a:r>
            <a:r>
              <a:rPr lang="en-US" i="1" dirty="0">
                <a:solidFill>
                  <a:schemeClr val="bg1"/>
                </a:solidFill>
              </a:rPr>
              <a:t> range is aimed at anyone who values a modern design, appreciates quality and yet is still price conscious. </a:t>
            </a:r>
            <a:endParaRPr lang="en-US" i="1" dirty="0" smtClean="0">
              <a:solidFill>
                <a:schemeClr val="bg1"/>
              </a:solidFill>
            </a:endParaRPr>
          </a:p>
          <a:p>
            <a:endParaRPr lang="en-US" i="1" dirty="0">
              <a:solidFill>
                <a:schemeClr val="bg1"/>
              </a:solidFill>
            </a:endParaRPr>
          </a:p>
          <a:p>
            <a:r>
              <a:rPr lang="en-US" i="1" dirty="0" smtClean="0">
                <a:solidFill>
                  <a:schemeClr val="bg1"/>
                </a:solidFill>
              </a:rPr>
              <a:t>Products </a:t>
            </a:r>
            <a:r>
              <a:rPr lang="en-US" i="1" dirty="0">
                <a:solidFill>
                  <a:schemeClr val="bg1"/>
                </a:solidFill>
              </a:rPr>
              <a:t>from </a:t>
            </a:r>
            <a:r>
              <a:rPr lang="en-US" i="1" dirty="0" err="1">
                <a:solidFill>
                  <a:schemeClr val="bg1"/>
                </a:solidFill>
              </a:rPr>
              <a:t>Züco</a:t>
            </a:r>
            <a:r>
              <a:rPr lang="en-US" i="1" dirty="0">
                <a:solidFill>
                  <a:schemeClr val="bg1"/>
                </a:solidFill>
              </a:rPr>
              <a:t>, such as iconic Perillo, are not just designed to look good, but to feel great</a:t>
            </a:r>
          </a:p>
        </p:txBody>
      </p:sp>
      <p:pic>
        <p:nvPicPr>
          <p:cNvPr id="5" name="Picture 4"/>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t="19113" b="21603"/>
          <a:stretch/>
        </p:blipFill>
        <p:spPr>
          <a:xfrm>
            <a:off x="151548" y="381000"/>
            <a:ext cx="3753746" cy="685800"/>
          </a:xfrm>
          <a:prstGeom prst="rect">
            <a:avLst/>
          </a:prstGeom>
        </p:spPr>
      </p:pic>
      <p:sp>
        <p:nvSpPr>
          <p:cNvPr id="10" name="Rectangle 9"/>
          <p:cNvSpPr/>
          <p:nvPr/>
        </p:nvSpPr>
        <p:spPr>
          <a:xfrm>
            <a:off x="304800" y="5486400"/>
            <a:ext cx="3785483" cy="923330"/>
          </a:xfrm>
          <a:prstGeom prst="rect">
            <a:avLst/>
          </a:prstGeom>
        </p:spPr>
        <p:txBody>
          <a:bodyPr wrap="square">
            <a:spAutoFit/>
          </a:bodyPr>
          <a:lstStyle/>
          <a:p>
            <a:r>
              <a:rPr lang="en-US" i="1" dirty="0" smtClean="0">
                <a:solidFill>
                  <a:schemeClr val="bg1"/>
                </a:solidFill>
              </a:rPr>
              <a:t>Lead time: 10-12 weeks</a:t>
            </a:r>
          </a:p>
          <a:p>
            <a:r>
              <a:rPr lang="en-US" i="1" dirty="0" smtClean="0">
                <a:solidFill>
                  <a:schemeClr val="bg1"/>
                </a:solidFill>
              </a:rPr>
              <a:t>Warranty: 5 years</a:t>
            </a:r>
          </a:p>
          <a:p>
            <a:r>
              <a:rPr lang="en-US" i="1" dirty="0" smtClean="0">
                <a:solidFill>
                  <a:schemeClr val="bg1"/>
                </a:solidFill>
              </a:rPr>
              <a:t>Country of origin: Germany </a:t>
            </a:r>
            <a:endParaRPr lang="en-US" i="1" dirty="0">
              <a:solidFill>
                <a:schemeClr val="bg1"/>
              </a:solidFill>
            </a:endParaRPr>
          </a:p>
        </p:txBody>
      </p:sp>
      <p:cxnSp>
        <p:nvCxnSpPr>
          <p:cNvPr id="12" name="Straight Connector 11"/>
          <p:cNvCxnSpPr/>
          <p:nvPr/>
        </p:nvCxnSpPr>
        <p:spPr>
          <a:xfrm>
            <a:off x="381000" y="5181600"/>
            <a:ext cx="4114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144335" y="5034269"/>
            <a:ext cx="381000" cy="398298"/>
            <a:chOff x="6096000" y="5562600"/>
            <a:chExt cx="762000" cy="762000"/>
          </a:xfrm>
        </p:grpSpPr>
        <p:sp>
          <p:nvSpPr>
            <p:cNvPr id="15"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grpSp>
        <p:nvGrpSpPr>
          <p:cNvPr id="18" name="Group 17"/>
          <p:cNvGrpSpPr/>
          <p:nvPr/>
        </p:nvGrpSpPr>
        <p:grpSpPr>
          <a:xfrm>
            <a:off x="2055195" y="1002319"/>
            <a:ext cx="381000" cy="398298"/>
            <a:chOff x="6096000" y="5562600"/>
            <a:chExt cx="762000" cy="762000"/>
          </a:xfrm>
        </p:grpSpPr>
        <p:sp>
          <p:nvSpPr>
            <p:cNvPr id="19"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spTree>
    <p:extLst>
      <p:ext uri="{BB962C8B-B14F-4D97-AF65-F5344CB8AC3E}">
        <p14:creationId xmlns:p14="http://schemas.microsoft.com/office/powerpoint/2010/main" val="25987342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9561" y="2964466"/>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In Touch</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DAUPHIN</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2857500" y="294642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Lordo</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DAUPHIN</a:t>
            </a:r>
          </a:p>
        </p:txBody>
      </p:sp>
      <p:sp>
        <p:nvSpPr>
          <p:cNvPr id="10" name="TextBox 9"/>
          <p:cNvSpPr txBox="1"/>
          <p:nvPr/>
        </p:nvSpPr>
        <p:spPr>
          <a:xfrm>
            <a:off x="5372412" y="296451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X-Code</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DAUPHIN</a:t>
            </a:r>
          </a:p>
        </p:txBody>
      </p:sp>
      <p:sp>
        <p:nvSpPr>
          <p:cNvPr id="12" name="TextBox 11"/>
          <p:cNvSpPr txBox="1"/>
          <p:nvPr/>
        </p:nvSpPr>
        <p:spPr>
          <a:xfrm>
            <a:off x="7730612" y="297488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Stilo</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DAUPHIN</a:t>
            </a:r>
          </a:p>
        </p:txBody>
      </p:sp>
      <p:sp>
        <p:nvSpPr>
          <p:cNvPr id="14" name="TextBox 13"/>
          <p:cNvSpPr txBox="1"/>
          <p:nvPr/>
        </p:nvSpPr>
        <p:spPr>
          <a:xfrm>
            <a:off x="990600" y="573006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@Just Magic2</a:t>
            </a:r>
          </a:p>
          <a:p>
            <a:pPr algn="ctr"/>
            <a:r>
              <a:rPr lang="en-US" sz="1400" dirty="0">
                <a:solidFill>
                  <a:schemeClr val="bg1">
                    <a:lumMod val="50000"/>
                  </a:schemeClr>
                </a:solidFill>
                <a:latin typeface="Arial" panose="020B0604020202020204" pitchFamily="34" charset="0"/>
                <a:cs typeface="Arial" panose="020B0604020202020204" pitchFamily="34" charset="0"/>
              </a:rPr>
              <a:t>DAUPHIN</a:t>
            </a:r>
          </a:p>
        </p:txBody>
      </p:sp>
      <p:sp>
        <p:nvSpPr>
          <p:cNvPr id="16" name="TextBox 15"/>
          <p:cNvSpPr txBox="1"/>
          <p:nvPr/>
        </p:nvSpPr>
        <p:spPr>
          <a:xfrm>
            <a:off x="3733800" y="573167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Shape</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DAUPHIN</a:t>
            </a:r>
          </a:p>
        </p:txBody>
      </p:sp>
      <p:sp>
        <p:nvSpPr>
          <p:cNvPr id="18" name="TextBox 17"/>
          <p:cNvSpPr txBox="1"/>
          <p:nvPr/>
        </p:nvSpPr>
        <p:spPr>
          <a:xfrm>
            <a:off x="6780085" y="570200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Cento </a:t>
            </a:r>
            <a:r>
              <a:rPr lang="en-US" sz="1400" dirty="0" err="1" smtClean="0">
                <a:solidFill>
                  <a:schemeClr val="bg1">
                    <a:lumMod val="50000"/>
                  </a:schemeClr>
                </a:solidFill>
                <a:latin typeface="Arial" panose="020B0604020202020204" pitchFamily="34" charset="0"/>
                <a:cs typeface="Arial" panose="020B0604020202020204" pitchFamily="34" charset="0"/>
              </a:rPr>
              <a:t>Miglia</a:t>
            </a:r>
            <a:r>
              <a:rPr lang="en-US" sz="1400" dirty="0" smtClean="0">
                <a:solidFill>
                  <a:schemeClr val="bg1">
                    <a:lumMod val="50000"/>
                  </a:schemeClr>
                </a:solidFill>
                <a:latin typeface="Arial" panose="020B0604020202020204" pitchFamily="34" charset="0"/>
                <a:cs typeface="Arial" panose="020B0604020202020204" pitchFamily="34" charset="0"/>
              </a:rPr>
              <a:t> XXL</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DAUPHIN</a:t>
            </a:r>
          </a:p>
        </p:txBody>
      </p:sp>
      <p:sp>
        <p:nvSpPr>
          <p:cNvPr id="29" name="TextBox 28"/>
          <p:cNvSpPr txBox="1"/>
          <p:nvPr/>
        </p:nvSpPr>
        <p:spPr>
          <a:xfrm>
            <a:off x="9157613" y="571699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Fiore</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DAUPHIN</a:t>
            </a:r>
          </a:p>
        </p:txBody>
      </p:sp>
      <p:sp>
        <p:nvSpPr>
          <p:cNvPr id="32" name="TextBox 31"/>
          <p:cNvSpPr txBox="1"/>
          <p:nvPr/>
        </p:nvSpPr>
        <p:spPr>
          <a:xfrm>
            <a:off x="9906000"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Kick-Off</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DAUPHIN</a:t>
            </a:r>
          </a:p>
        </p:txBody>
      </p:sp>
      <p:pic>
        <p:nvPicPr>
          <p:cNvPr id="36866" name="Picture 2" descr="https://www.dauphin.de/lib/php/exe/imgPrc.php?src=/dauphin/de/englisch/Produkte/Produktbilder/office/intouch/IT_5430__AGRrechts.jpg&amp;cmd=rib:550:55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821" r="10956"/>
          <a:stretch/>
        </p:blipFill>
        <p:spPr bwMode="auto">
          <a:xfrm>
            <a:off x="910085" y="1143558"/>
            <a:ext cx="95762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https://www.dauphin.de/lib/php/exe/imgPrc.php?src=/dauphin/de/englisch/Produkte/Produktbilder/office/lordo/LO_3027.jpg&amp;cmd=rib:550:55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21" t="1455" r="10956"/>
          <a:stretch/>
        </p:blipFill>
        <p:spPr bwMode="auto">
          <a:xfrm>
            <a:off x="3380956" y="1135666"/>
            <a:ext cx="97176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https://www.dauphin.de/lib/php/exe/imgPrc.php?src=/dauphin/de/englisch/Produkte/Produktbilder/office/xcode/XC_5320.jpg&amp;cmd=rib:550:55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92" t="14546" r="6500"/>
          <a:stretch/>
        </p:blipFill>
        <p:spPr bwMode="auto">
          <a:xfrm>
            <a:off x="5774743" y="1135666"/>
            <a:ext cx="121401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6872" name="Picture 8" descr="https://www.dauphin.de/lib/php/exe/imgPrc.php?src=/dauphin/de/englisch/Produkte/Produktbilder/office/stilo/ST_6814-2.jpg&amp;cmd=rib:550:55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21" t="18909" r="10956"/>
          <a:stretch/>
        </p:blipFill>
        <p:spPr bwMode="auto">
          <a:xfrm>
            <a:off x="8149484" y="1143558"/>
            <a:ext cx="118092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https://www.dauphin.de/lib/php/exe/imgPrc.php?src=/dauphin/de/englisch/Produkte/Produktbilder/office/kick-off/KO_5817.jpg&amp;cmd=rib:550:55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8909" r="8178"/>
          <a:stretch/>
        </p:blipFill>
        <p:spPr bwMode="auto">
          <a:xfrm>
            <a:off x="10303833" y="1143558"/>
            <a:ext cx="121236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6876" name="Picture 12" descr="https://www.dauphin.de/lib/php/exe/imgPrc.php?src=/dauphin/de/englisch/Produkte/Produktbilder/office/just/magic2/operator/AJ_4897.jpg&amp;cmd=rib:550:55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635" r="12525"/>
          <a:stretch/>
        </p:blipFill>
        <p:spPr bwMode="auto">
          <a:xfrm>
            <a:off x="1534424" y="3882166"/>
            <a:ext cx="93102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6878" name="Picture 14" descr="https://www.dauphin.de/lib/php/exe/imgPrc.php?src=/dauphin/de/englisch/Produkte/Produktbilder/office/shape/executive/SH_2895.jpg&amp;cmd=rib:550:55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129" r="16624" b="9819"/>
          <a:stretch/>
        </p:blipFill>
        <p:spPr bwMode="auto">
          <a:xfrm>
            <a:off x="4226943" y="3908491"/>
            <a:ext cx="103238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https://www.dauphin.de/lib/php/exe/imgPrc.php?src=/dauphin/de/englisch/Produkte/Produktbilder/office/centoMiglia/slider-cento-miglia-xxl-1.jpg&amp;cmd=rib:1200:426"/>
          <p:cNvPicPr>
            <a:picLocks noChangeAspect="1" noChangeArrowheads="1"/>
          </p:cNvPicPr>
          <p:nvPr/>
        </p:nvPicPr>
        <p:blipFill rotWithShape="1">
          <a:blip r:embed="rId9">
            <a:extLst>
              <a:ext uri="{28A0092B-C50C-407E-A947-70E740481C1C}">
                <a14:useLocalDpi xmlns:a14="http://schemas.microsoft.com/office/drawing/2010/main" val="0"/>
              </a:ext>
            </a:extLst>
          </a:blip>
          <a:srcRect l="37973" t="4695" r="43361" b="7043"/>
          <a:stretch/>
        </p:blipFill>
        <p:spPr bwMode="auto">
          <a:xfrm>
            <a:off x="7244673" y="3908491"/>
            <a:ext cx="108949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6882" name="Picture 18" descr="https://www.dauphin.de/lib/php/exe/imgPrc.php?src=/dauphin/de/englisch/Produkte/Produktbilder/project/fiore/FI_7550.jpg&amp;cmd=rib:550:550"/>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138" r="9084" b="6553"/>
          <a:stretch/>
        </p:blipFill>
        <p:spPr bwMode="auto">
          <a:xfrm>
            <a:off x="9435430" y="4078051"/>
            <a:ext cx="1463040" cy="162395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Image result for dauphin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53075" y="349923"/>
            <a:ext cx="1371600" cy="500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2094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9561" y="2964466"/>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Shape Elan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DAUPHIN</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2857500" y="294642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Fiore</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DAUPHIN</a:t>
            </a:r>
          </a:p>
        </p:txBody>
      </p:sp>
      <p:sp>
        <p:nvSpPr>
          <p:cNvPr id="10" name="TextBox 9"/>
          <p:cNvSpPr txBox="1"/>
          <p:nvPr/>
        </p:nvSpPr>
        <p:spPr>
          <a:xfrm>
            <a:off x="5372412" y="296451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Teo</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DAUPHIN</a:t>
            </a:r>
          </a:p>
        </p:txBody>
      </p:sp>
      <p:sp>
        <p:nvSpPr>
          <p:cNvPr id="12" name="TextBox 11"/>
          <p:cNvSpPr txBox="1"/>
          <p:nvPr/>
        </p:nvSpPr>
        <p:spPr>
          <a:xfrm>
            <a:off x="7730612"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Plenar2</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DAUPHIN</a:t>
            </a:r>
          </a:p>
        </p:txBody>
      </p:sp>
      <p:sp>
        <p:nvSpPr>
          <p:cNvPr id="14" name="TextBox 13"/>
          <p:cNvSpPr txBox="1"/>
          <p:nvPr/>
        </p:nvSpPr>
        <p:spPr>
          <a:xfrm>
            <a:off x="990600" y="57300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BackGround</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DAUPHIN</a:t>
            </a:r>
          </a:p>
        </p:txBody>
      </p:sp>
      <p:sp>
        <p:nvSpPr>
          <p:cNvPr id="16" name="TextBox 15"/>
          <p:cNvSpPr txBox="1"/>
          <p:nvPr/>
        </p:nvSpPr>
        <p:spPr>
          <a:xfrm>
            <a:off x="5142451" y="5732441"/>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Allora</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DAUPHIN</a:t>
            </a:r>
          </a:p>
        </p:txBody>
      </p:sp>
      <p:sp>
        <p:nvSpPr>
          <p:cNvPr id="29" name="TextBox 28"/>
          <p:cNvSpPr txBox="1"/>
          <p:nvPr/>
        </p:nvSpPr>
        <p:spPr>
          <a:xfrm>
            <a:off x="9157613" y="571699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Atelier</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DAUPHIN</a:t>
            </a:r>
          </a:p>
        </p:txBody>
      </p:sp>
      <p:sp>
        <p:nvSpPr>
          <p:cNvPr id="32" name="TextBox 31"/>
          <p:cNvSpPr txBox="1"/>
          <p:nvPr/>
        </p:nvSpPr>
        <p:spPr>
          <a:xfrm>
            <a:off x="9906000"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Highway Conference</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DAUPHIN</a:t>
            </a:r>
          </a:p>
        </p:txBody>
      </p:sp>
      <p:pic>
        <p:nvPicPr>
          <p:cNvPr id="37890" name="Picture 2" descr="https://www.dauphin.de/lib/php/exe/imgPrc.php?src=/dauphin/de/englisch/Produkte/Produktbilder/project/shape/SH_2823.jpg&amp;cmd=rib:550:550"/>
          <p:cNvPicPr>
            <a:picLocks noChangeAspect="1" noChangeArrowheads="1"/>
          </p:cNvPicPr>
          <p:nvPr/>
        </p:nvPicPr>
        <p:blipFill rotWithShape="1">
          <a:blip r:embed="rId2">
            <a:extLst>
              <a:ext uri="{28A0092B-C50C-407E-A947-70E740481C1C}">
                <a14:useLocalDpi xmlns:a14="http://schemas.microsoft.com/office/drawing/2010/main" val="0"/>
              </a:ext>
            </a:extLst>
          </a:blip>
          <a:srcRect l="9400" t="1050" r="10980" b="5036"/>
          <a:stretch/>
        </p:blipFill>
        <p:spPr bwMode="auto">
          <a:xfrm>
            <a:off x="677698" y="1117627"/>
            <a:ext cx="1422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https://www.dauphin.de/lib/php/exe/imgPrc.php?src=/dauphin/de/englisch/Produkte/Produktbilder/project/background/cubic/BA_4202_klein.jpg&amp;cmd=rib:550:550"/>
          <p:cNvPicPr>
            <a:picLocks noChangeAspect="1" noChangeArrowheads="1"/>
          </p:cNvPicPr>
          <p:nvPr/>
        </p:nvPicPr>
        <p:blipFill rotWithShape="1">
          <a:blip r:embed="rId3">
            <a:extLst>
              <a:ext uri="{28A0092B-C50C-407E-A947-70E740481C1C}">
                <a14:useLocalDpi xmlns:a14="http://schemas.microsoft.com/office/drawing/2010/main" val="0"/>
              </a:ext>
            </a:extLst>
          </a:blip>
          <a:srcRect t="39787"/>
          <a:stretch/>
        </p:blipFill>
        <p:spPr bwMode="auto">
          <a:xfrm>
            <a:off x="582617" y="4183198"/>
            <a:ext cx="2834640" cy="1533799"/>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https://www.dauphin.de/lib/php/exe/imgPrc.php?src=/dauphin/de/englisch/Produkte/Produktbilder/project/atelier/AL_5525_136.jpg&amp;cmd=rib:550:550"/>
          <p:cNvPicPr>
            <a:picLocks noChangeAspect="1" noChangeArrowheads="1"/>
          </p:cNvPicPr>
          <p:nvPr/>
        </p:nvPicPr>
        <p:blipFill rotWithShape="1">
          <a:blip r:embed="rId4">
            <a:extLst>
              <a:ext uri="{28A0092B-C50C-407E-A947-70E740481C1C}">
                <a14:useLocalDpi xmlns:a14="http://schemas.microsoft.com/office/drawing/2010/main" val="0"/>
              </a:ext>
            </a:extLst>
          </a:blip>
          <a:srcRect t="13311" b="1840"/>
          <a:stretch/>
        </p:blipFill>
        <p:spPr bwMode="auto">
          <a:xfrm>
            <a:off x="8886323" y="3888197"/>
            <a:ext cx="256125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7896" name="Picture 8" descr="https://www.dauphin.de/lib/php/exe/imgPrc.php?src=/dauphin/de/englisch/Produkte/Produktbilder/project/allora/AO_5912_klein.jpg&amp;cmd=rib:550:550"/>
          <p:cNvPicPr>
            <a:picLocks noChangeAspect="1" noChangeArrowheads="1"/>
          </p:cNvPicPr>
          <p:nvPr/>
        </p:nvPicPr>
        <p:blipFill rotWithShape="1">
          <a:blip r:embed="rId5">
            <a:extLst>
              <a:ext uri="{28A0092B-C50C-407E-A947-70E740481C1C}">
                <a14:useLocalDpi xmlns:a14="http://schemas.microsoft.com/office/drawing/2010/main" val="0"/>
              </a:ext>
            </a:extLst>
          </a:blip>
          <a:srcRect l="4343" t="31581" r="6116"/>
          <a:stretch/>
        </p:blipFill>
        <p:spPr bwMode="auto">
          <a:xfrm>
            <a:off x="4479483" y="3899859"/>
            <a:ext cx="334461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7898" name="Picture 10" descr="https://www.dauphin.de/lib/php/exe/imgPrc.php?src=/dauphin/de/englisch/Produkte/Produktbilder/project/fiore/FI_7550.jpg&amp;cmd=rib:550:550"/>
          <p:cNvPicPr>
            <a:picLocks noChangeAspect="1" noChangeArrowheads="1"/>
          </p:cNvPicPr>
          <p:nvPr/>
        </p:nvPicPr>
        <p:blipFill rotWithShape="1">
          <a:blip r:embed="rId6">
            <a:extLst>
              <a:ext uri="{28A0092B-C50C-407E-A947-70E740481C1C}">
                <a14:useLocalDpi xmlns:a14="http://schemas.microsoft.com/office/drawing/2010/main" val="0"/>
              </a:ext>
            </a:extLst>
          </a:blip>
          <a:srcRect l="5609" r="9084"/>
          <a:stretch/>
        </p:blipFill>
        <p:spPr bwMode="auto">
          <a:xfrm>
            <a:off x="3118691" y="1135666"/>
            <a:ext cx="149629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7900" name="Picture 12" descr="https://www.dauphin.de/lib/php/exe/imgPrc.php?src=/dauphin/de/englisch/Produkte/Produktbilder/project/teo2/TO_3937.jpg&amp;cmd=rib:550:55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442" t="5247" r="4671" b="4571"/>
          <a:stretch/>
        </p:blipFill>
        <p:spPr bwMode="auto">
          <a:xfrm>
            <a:off x="5633575" y="1117627"/>
            <a:ext cx="147483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7902" name="Picture 14" descr="https://www.dauphin.de/lib/php/exe/imgPrc.php?src=/dauphin/de/englisch/Produkte/Produktbilder/project/plenar2/executive/PN_2490_klein.jpg&amp;cmd=rib:550:550"/>
          <p:cNvPicPr>
            <a:picLocks noChangeAspect="1" noChangeArrowheads="1"/>
          </p:cNvPicPr>
          <p:nvPr/>
        </p:nvPicPr>
        <p:blipFill rotWithShape="1">
          <a:blip r:embed="rId8">
            <a:extLst>
              <a:ext uri="{28A0092B-C50C-407E-A947-70E740481C1C}">
                <a14:useLocalDpi xmlns:a14="http://schemas.microsoft.com/office/drawing/2010/main" val="0"/>
              </a:ext>
            </a:extLst>
          </a:blip>
          <a:srcRect l="6592" t="33455" r="13185"/>
          <a:stretch/>
        </p:blipFill>
        <p:spPr bwMode="auto">
          <a:xfrm>
            <a:off x="8020421" y="1146082"/>
            <a:ext cx="143905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7904" name="Picture 16" descr="Image result for dauphin highway conferenc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843" t="9098" r="15602" b="4236"/>
          <a:stretch/>
        </p:blipFill>
        <p:spPr bwMode="auto">
          <a:xfrm>
            <a:off x="10223675" y="1136672"/>
            <a:ext cx="138332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0" descr="Image result for dauphin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53075" y="349923"/>
            <a:ext cx="1371600" cy="500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2070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9561" y="2964466"/>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Join Me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DAUPHIN</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2857500" y="294642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Previo</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DAUPHIN</a:t>
            </a:r>
          </a:p>
        </p:txBody>
      </p:sp>
      <p:sp>
        <p:nvSpPr>
          <p:cNvPr id="10" name="TextBox 9"/>
          <p:cNvSpPr txBox="1"/>
          <p:nvPr/>
        </p:nvSpPr>
        <p:spPr>
          <a:xfrm>
            <a:off x="5372412" y="296451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Open End</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DAUPHIN</a:t>
            </a:r>
          </a:p>
        </p:txBody>
      </p:sp>
      <p:sp>
        <p:nvSpPr>
          <p:cNvPr id="12" name="TextBox 11"/>
          <p:cNvSpPr txBox="1"/>
          <p:nvPr/>
        </p:nvSpPr>
        <p:spPr>
          <a:xfrm>
            <a:off x="7730612"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Eddy</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DAUPHIN</a:t>
            </a:r>
          </a:p>
        </p:txBody>
      </p:sp>
      <p:sp>
        <p:nvSpPr>
          <p:cNvPr id="32" name="TextBox 31"/>
          <p:cNvSpPr txBox="1"/>
          <p:nvPr/>
        </p:nvSpPr>
        <p:spPr>
          <a:xfrm>
            <a:off x="9906000"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Basis</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DAUPHIN</a:t>
            </a:r>
          </a:p>
        </p:txBody>
      </p:sp>
      <p:pic>
        <p:nvPicPr>
          <p:cNvPr id="38914" name="Picture 2" descr="https://www.dauphin.de/lib/php/exe/imgPrc.php?src=/dauphin/de/englisch/Produkte/Produktbilder/project/joinMe/JM_1227-2.jpg&amp;cmd=rib:550:5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498" y="108322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ttps://www.dauphin.de/lib/php/exe/imgPrc.php?src=/dauphin/de/englisch/Produkte/Produktbilder/project/previo/PV_4103.jpg&amp;cmd=rib:550:55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00" t="8497" r="8079"/>
          <a:stretch/>
        </p:blipFill>
        <p:spPr bwMode="auto">
          <a:xfrm>
            <a:off x="3125535" y="1083223"/>
            <a:ext cx="148260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https://www.dauphin.de/lib/php/exe/imgPrc.php?src=/dauphin/de/englisch/Produkte/Produktbilder/project/openEnd/conference/OE_1208.jpg&amp;cmd=rib:550:5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7441" y="1117627"/>
            <a:ext cx="132861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920" name="Picture 8" descr="https://www.dauphin.de/lib/php/exe/imgPrc.php?src=/dauphin/de/englisch/Produkte/Produktbilder/project/eddy/ED_0400.jpg&amp;cmd=rib:550:55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9549" y="1083223"/>
            <a:ext cx="1320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922" name="Picture 10" descr="https://www.dauphin.de/lib/php/exe/imgPrc.php?src=/dauphin/de/englisch/Produkte/Produktbilder/project/basis/BL_0310.jpg&amp;cmd=rib:550:55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75257" y="1083223"/>
            <a:ext cx="1280160" cy="18288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81000" y="5738336"/>
            <a:ext cx="2018675" cy="738664"/>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Siamo</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DAUPHIN</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6" name="TextBox 25"/>
          <p:cNvSpPr txBox="1"/>
          <p:nvPr/>
        </p:nvSpPr>
        <p:spPr>
          <a:xfrm>
            <a:off x="2858939" y="572029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Amico</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DAUPHIN</a:t>
            </a:r>
          </a:p>
        </p:txBody>
      </p:sp>
      <p:sp>
        <p:nvSpPr>
          <p:cNvPr id="27" name="TextBox 26"/>
          <p:cNvSpPr txBox="1"/>
          <p:nvPr/>
        </p:nvSpPr>
        <p:spPr>
          <a:xfrm>
            <a:off x="5373851" y="5738387"/>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TEC Profile </a:t>
            </a:r>
            <a:r>
              <a:rPr lang="en-US" sz="1400" dirty="0" err="1" smtClean="0">
                <a:solidFill>
                  <a:schemeClr val="bg1">
                    <a:lumMod val="50000"/>
                  </a:schemeClr>
                </a:solidFill>
                <a:latin typeface="Arial" panose="020B0604020202020204" pitchFamily="34" charset="0"/>
                <a:cs typeface="Arial" panose="020B0604020202020204" pitchFamily="34" charset="0"/>
              </a:rPr>
              <a:t>MicroSilver</a:t>
            </a:r>
            <a:r>
              <a:rPr lang="en-US" sz="1400" dirty="0" smtClean="0">
                <a:solidFill>
                  <a:schemeClr val="bg1">
                    <a:lumMod val="50000"/>
                  </a:schemeClr>
                </a:solidFill>
                <a:latin typeface="Arial" panose="020B0604020202020204" pitchFamily="34" charset="0"/>
                <a:cs typeface="Arial" panose="020B0604020202020204" pitchFamily="34" charset="0"/>
              </a:rPr>
              <a:t> Anti-Bacterial Chair</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DAUPHIN</a:t>
            </a:r>
          </a:p>
        </p:txBody>
      </p:sp>
      <p:sp>
        <p:nvSpPr>
          <p:cNvPr id="28" name="TextBox 27"/>
          <p:cNvSpPr txBox="1"/>
          <p:nvPr/>
        </p:nvSpPr>
        <p:spPr>
          <a:xfrm>
            <a:off x="7732051" y="5748752"/>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TEC Profile Clean Room Chair</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DAUPHIN</a:t>
            </a:r>
          </a:p>
        </p:txBody>
      </p:sp>
      <p:sp>
        <p:nvSpPr>
          <p:cNvPr id="30" name="TextBox 29"/>
          <p:cNvSpPr txBox="1"/>
          <p:nvPr/>
        </p:nvSpPr>
        <p:spPr>
          <a:xfrm>
            <a:off x="9907439" y="574875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TEC Basic ESD Chair</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DAUPHIN</a:t>
            </a:r>
          </a:p>
        </p:txBody>
      </p:sp>
      <p:pic>
        <p:nvPicPr>
          <p:cNvPr id="38924" name="Picture 12" descr="https://www.dauphin.de/lib/php/exe/imgPrc.php?src=/dauphin/de/englisch/Produkte/Produktbilder/project/siamo/SI_1680-2.jpg&amp;cmd=rib:550:55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727" b="2545"/>
          <a:stretch/>
        </p:blipFill>
        <p:spPr bwMode="auto">
          <a:xfrm>
            <a:off x="703098" y="3919952"/>
            <a:ext cx="1371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926" name="Picture 14" descr="https://www.dauphin.de/lib/php/exe/imgPrc.php?src=/dauphin/de/englisch/Produkte/Produktbilder/project/amico/bench/AC_4320.jpg&amp;cmd=rib:550:550"/>
          <p:cNvPicPr>
            <a:picLocks noChangeAspect="1" noChangeArrowheads="1"/>
          </p:cNvPicPr>
          <p:nvPr/>
        </p:nvPicPr>
        <p:blipFill rotWithShape="1">
          <a:blip r:embed="rId8">
            <a:extLst>
              <a:ext uri="{28A0092B-C50C-407E-A947-70E740481C1C}">
                <a14:useLocalDpi xmlns:a14="http://schemas.microsoft.com/office/drawing/2010/main" val="0"/>
              </a:ext>
            </a:extLst>
          </a:blip>
          <a:srcRect l="4899" t="20363" r="5659" b="6909"/>
          <a:stretch/>
        </p:blipFill>
        <p:spPr bwMode="auto">
          <a:xfrm>
            <a:off x="2879285" y="3919952"/>
            <a:ext cx="197510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930" name="Picture 18" descr="https://www.dauphin.de/lib/php/exe/imgPrc.php?src=/dauphin/de/englisch/Produkte/Produktbilder/industry/reinraum/tec_profile/IS_2011__AGR.jpg&amp;cmd=rib:550:550"/>
          <p:cNvPicPr>
            <a:picLocks noChangeAspect="1" noChangeArrowheads="1"/>
          </p:cNvPicPr>
          <p:nvPr/>
        </p:nvPicPr>
        <p:blipFill rotWithShape="1">
          <a:blip r:embed="rId9">
            <a:extLst>
              <a:ext uri="{28A0092B-C50C-407E-A947-70E740481C1C}">
                <a14:useLocalDpi xmlns:a14="http://schemas.microsoft.com/office/drawing/2010/main" val="0"/>
              </a:ext>
            </a:extLst>
          </a:blip>
          <a:srcRect l="17872" t="17455" r="14297" b="2545"/>
          <a:stretch/>
        </p:blipFill>
        <p:spPr bwMode="auto">
          <a:xfrm>
            <a:off x="8174683" y="3887124"/>
            <a:ext cx="113053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932" name="Picture 20" descr="https://www.dauphin.de/lib/php/exe/imgPrc.php?src=/dauphin/de/englisch/Produkte/Produktbilder/industry/esd_bereich/tec_basic/IS_1906.jpg&amp;cmd=rib:550:550"/>
          <p:cNvPicPr>
            <a:picLocks noChangeAspect="1" noChangeArrowheads="1"/>
          </p:cNvPicPr>
          <p:nvPr/>
        </p:nvPicPr>
        <p:blipFill rotWithShape="1">
          <a:blip r:embed="rId10">
            <a:extLst>
              <a:ext uri="{28A0092B-C50C-407E-A947-70E740481C1C}">
                <a14:useLocalDpi xmlns:a14="http://schemas.microsoft.com/office/drawing/2010/main" val="0"/>
              </a:ext>
            </a:extLst>
          </a:blip>
          <a:srcRect l="15877" t="27636" r="12302"/>
          <a:stretch/>
        </p:blipFill>
        <p:spPr bwMode="auto">
          <a:xfrm>
            <a:off x="10250596" y="3924434"/>
            <a:ext cx="132335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934" name="Picture 22" descr="https://www.dauphin.de/lib/php/exe/imgPrc.php?src=/dauphin/de/englisch/Produkte/Produktbilder/industry/microsilver/tec_profile_basic/IS_2011_MCS__microSilver.jpg&amp;cmd=rib:550:550"/>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5877" t="10182" r="12302"/>
          <a:stretch/>
        </p:blipFill>
        <p:spPr bwMode="auto">
          <a:xfrm>
            <a:off x="5848656" y="3927589"/>
            <a:ext cx="106618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0" descr="Image result for dauphin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553075" y="349923"/>
            <a:ext cx="1371600" cy="500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9192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Tables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447800" y="2964466"/>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Join Me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DAUPHIN</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3925739" y="294642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Plenar2</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DAUPHIN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6153278" y="2965238"/>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Fiore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DAUPHIN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2" name="TextBox 11"/>
          <p:cNvSpPr txBox="1"/>
          <p:nvPr/>
        </p:nvSpPr>
        <p:spPr>
          <a:xfrm>
            <a:off x="8798851"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Open End</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DAUPHIN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2058839" y="57300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Allora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DAUPHIN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4802039" y="573167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Atelier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DAUPHIN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7848324" y="5702001"/>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Back</a:t>
            </a:r>
            <a:r>
              <a:rPr lang="en-US" sz="1400" b="1" dirty="0" err="1" smtClean="0">
                <a:solidFill>
                  <a:schemeClr val="bg1">
                    <a:lumMod val="50000"/>
                  </a:schemeClr>
                </a:solidFill>
                <a:latin typeface="Arial" panose="020B0604020202020204" pitchFamily="34" charset="0"/>
                <a:cs typeface="Arial" panose="020B0604020202020204" pitchFamily="34" charset="0"/>
              </a:rPr>
              <a:t>Ground</a:t>
            </a:r>
            <a:endParaRPr lang="en-US" sz="1400" b="1"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DAUPHIN</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39938" name="Picture 2" descr="https://www.dauphin.de/lib/php/exe/imgPrc.php?src=/dauphin/de/englisch/Produkte/Produktbilder/tables/joinMe/JM_1300-2.jpg&amp;cmd=rib:550:550"/>
          <p:cNvPicPr>
            <a:picLocks noChangeAspect="1" noChangeArrowheads="1"/>
          </p:cNvPicPr>
          <p:nvPr/>
        </p:nvPicPr>
        <p:blipFill rotWithShape="1">
          <a:blip r:embed="rId2">
            <a:extLst>
              <a:ext uri="{28A0092B-C50C-407E-A947-70E740481C1C}">
                <a14:useLocalDpi xmlns:a14="http://schemas.microsoft.com/office/drawing/2010/main" val="0"/>
              </a:ext>
            </a:extLst>
          </a:blip>
          <a:srcRect l="5329" t="17456" r="8183" b="6908"/>
          <a:stretch/>
        </p:blipFill>
        <p:spPr bwMode="auto">
          <a:xfrm>
            <a:off x="1613075" y="1117627"/>
            <a:ext cx="168812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https://www.dauphin.de/lib/php/exe/imgPrc.php?src=/dauphin/de/englisch/Produkte/Produktbilder/tables/plenar2/PN_0257-2.jpg&amp;cmd=rib:550:550"/>
          <p:cNvPicPr>
            <a:picLocks noChangeAspect="1" noChangeArrowheads="1"/>
          </p:cNvPicPr>
          <p:nvPr/>
        </p:nvPicPr>
        <p:blipFill rotWithShape="1">
          <a:blip r:embed="rId3">
            <a:extLst>
              <a:ext uri="{28A0092B-C50C-407E-A947-70E740481C1C}">
                <a14:useLocalDpi xmlns:a14="http://schemas.microsoft.com/office/drawing/2010/main" val="0"/>
              </a:ext>
            </a:extLst>
          </a:blip>
          <a:srcRect l="10099" t="17455" r="8545" b="8364"/>
          <a:stretch/>
        </p:blipFill>
        <p:spPr bwMode="auto">
          <a:xfrm>
            <a:off x="4069047" y="1135666"/>
            <a:ext cx="172122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9942" name="Picture 6" descr="https://www.dauphin.de/lib/php/exe/imgPrc.php?src=/dauphin/de/englisch/Produkte/Produktbilder/tables/fiore/FI_7540.jpg&amp;cmd=rib:550:550"/>
          <p:cNvPicPr>
            <a:picLocks noChangeAspect="1" noChangeArrowheads="1"/>
          </p:cNvPicPr>
          <p:nvPr/>
        </p:nvPicPr>
        <p:blipFill rotWithShape="1">
          <a:blip r:embed="rId4">
            <a:extLst>
              <a:ext uri="{28A0092B-C50C-407E-A947-70E740481C1C}">
                <a14:useLocalDpi xmlns:a14="http://schemas.microsoft.com/office/drawing/2010/main" val="0"/>
              </a:ext>
            </a:extLst>
          </a:blip>
          <a:srcRect l="15940" t="13704" r="14243" b="7494"/>
          <a:stretch/>
        </p:blipFill>
        <p:spPr bwMode="auto">
          <a:xfrm>
            <a:off x="6208458" y="1146082"/>
            <a:ext cx="190831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9944" name="Picture 8" descr="https://www.dauphin.de/lib/php/exe/imgPrc.php?src=/dauphin/de/englisch/Produkte/Produktbilder/tables/openEnd/OE_0753.jpg&amp;cmd=rib:550:550"/>
          <p:cNvPicPr>
            <a:picLocks noChangeAspect="1" noChangeArrowheads="1"/>
          </p:cNvPicPr>
          <p:nvPr/>
        </p:nvPicPr>
        <p:blipFill rotWithShape="1">
          <a:blip r:embed="rId5">
            <a:extLst>
              <a:ext uri="{28A0092B-C50C-407E-A947-70E740481C1C}">
                <a14:useLocalDpi xmlns:a14="http://schemas.microsoft.com/office/drawing/2010/main" val="0"/>
              </a:ext>
            </a:extLst>
          </a:blip>
          <a:srcRect l="4704" t="29091" r="6406" b="8364"/>
          <a:stretch/>
        </p:blipFill>
        <p:spPr bwMode="auto">
          <a:xfrm>
            <a:off x="9021378" y="1135666"/>
            <a:ext cx="157361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9946" name="Picture 10" descr="https://www.dauphin.de/lib/php/exe/imgPrc.php?src=/dauphin/de/englisch/Produkte/Produktbilder/tables/allora/AO_5933.jpg&amp;cmd=rib:550:550"/>
          <p:cNvPicPr>
            <a:picLocks noChangeAspect="1" noChangeArrowheads="1"/>
          </p:cNvPicPr>
          <p:nvPr/>
        </p:nvPicPr>
        <p:blipFill rotWithShape="1">
          <a:blip r:embed="rId6">
            <a:extLst>
              <a:ext uri="{28A0092B-C50C-407E-A947-70E740481C1C}">
                <a14:useLocalDpi xmlns:a14="http://schemas.microsoft.com/office/drawing/2010/main" val="0"/>
              </a:ext>
            </a:extLst>
          </a:blip>
          <a:srcRect t="40726" b="8364"/>
          <a:stretch/>
        </p:blipFill>
        <p:spPr bwMode="auto">
          <a:xfrm>
            <a:off x="1980693" y="3873201"/>
            <a:ext cx="217496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9948" name="Picture 12" descr="https://www.dauphin.de/lib/php/exe/imgPrc.php?src=/dauphin/de/englisch/Produkte/Produktbilder/tables/atelier/AL_0951.jpg&amp;cmd=rib:550:55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073" t="11636" r="8405" b="5454"/>
          <a:stretch/>
        </p:blipFill>
        <p:spPr bwMode="auto">
          <a:xfrm>
            <a:off x="5233860" y="3901262"/>
            <a:ext cx="115503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9950" name="Picture 14" descr="https://www.dauphin.de/lib/php/exe/imgPrc.php?src=/dauphin/de/englisch/Produkte/Produktbilder/tables/background/BA_1511_klein.jpg&amp;cmd=rib:550:550"/>
          <p:cNvPicPr>
            <a:picLocks noChangeAspect="1" noChangeArrowheads="1"/>
          </p:cNvPicPr>
          <p:nvPr/>
        </p:nvPicPr>
        <p:blipFill rotWithShape="1">
          <a:blip r:embed="rId8">
            <a:extLst>
              <a:ext uri="{28A0092B-C50C-407E-A947-70E740481C1C}">
                <a14:useLocalDpi xmlns:a14="http://schemas.microsoft.com/office/drawing/2010/main" val="0"/>
              </a:ext>
            </a:extLst>
          </a:blip>
          <a:srcRect t="39273" b="3999"/>
          <a:stretch/>
        </p:blipFill>
        <p:spPr bwMode="auto">
          <a:xfrm>
            <a:off x="7805515" y="3901262"/>
            <a:ext cx="210429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0" descr="Image result for dauphin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53075" y="349923"/>
            <a:ext cx="1371600" cy="500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9464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9561" y="2964466"/>
            <a:ext cx="2018675" cy="738664"/>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DucaRE</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ZUECO</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2857500" y="294642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Lacinta</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ZUECO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5372412" y="296451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Signo</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ZUECO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2" name="TextBox 11"/>
          <p:cNvSpPr txBox="1"/>
          <p:nvPr/>
        </p:nvSpPr>
        <p:spPr>
          <a:xfrm>
            <a:off x="7730612" y="297488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Effe</a:t>
            </a:r>
            <a:r>
              <a:rPr lang="en-US" sz="1400" dirty="0" smtClean="0">
                <a:solidFill>
                  <a:schemeClr val="bg1">
                    <a:lumMod val="50000"/>
                  </a:schemeClr>
                </a:solidFill>
                <a:latin typeface="Arial" panose="020B0604020202020204" pitchFamily="34" charset="0"/>
                <a:cs typeface="Arial" panose="020B0604020202020204" pitchFamily="34" charset="0"/>
              </a:rPr>
              <a:t> Two</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ZUECO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990600" y="573006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Riola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ZUECO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3733800" y="573167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4Plus</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ZUECO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6780085" y="5702001"/>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Reale</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ZUECO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9157613" y="571699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Bonito</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ZUECO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9906000"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Conte</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ZUECO</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40962" name="Picture 2" descr="http://www.zueco.com/website/var/tmp/image-thumbnails/0/2596/thumb__contentBigThumbnail/dr105_0_f_0044_2012_neu.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083" t="4309" r="9917" b="6679"/>
          <a:stretch/>
        </p:blipFill>
        <p:spPr bwMode="auto">
          <a:xfrm>
            <a:off x="926053" y="1143558"/>
            <a:ext cx="92568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http://www.zueco.com/website/var/tmp/image-thumbnails/0/2482/thumb__contentBigThumbnail/el_105_0_s_.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66" r="6350" b="2617"/>
          <a:stretch/>
        </p:blipFill>
        <p:spPr bwMode="auto">
          <a:xfrm>
            <a:off x="3438384" y="1144840"/>
            <a:ext cx="85690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http://www.zueco.com/website/var/tmp/image-thumbnails/0/6775/thumb__contentBigThumbnail/sg605_leder_45.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46" r="6736" b="6038"/>
          <a:stretch/>
        </p:blipFill>
        <p:spPr bwMode="auto">
          <a:xfrm>
            <a:off x="5950972" y="1143558"/>
            <a:ext cx="85314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0968" name="Picture 8" descr="http://www.zueco.com/website/var/tmp/image-thumbnails/0/2584/thumb__contentBigThumbnail/et_605_0.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16" t="2596" r="6084" b="7885"/>
          <a:stretch/>
        </p:blipFill>
        <p:spPr bwMode="auto">
          <a:xfrm>
            <a:off x="8219088" y="1117627"/>
            <a:ext cx="104172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0970" name="Picture 10" descr="http://www.zueco.com/website/var/tmp/image-thumbnails/0/2671/thumb__contentBigThumbnail/cc_505_schwarz_0.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916" t="2039" r="10083" b="7327"/>
          <a:stretch/>
        </p:blipFill>
        <p:spPr bwMode="auto">
          <a:xfrm>
            <a:off x="10439849" y="1143558"/>
            <a:ext cx="95097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0972" name="Picture 12" descr="http://www.zueco.com/website/var/tmp/image-thumbnails/0/2367/thumb__contentImage/ra512_90_si.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697" t="5275" r="13303" b="5836"/>
          <a:stretch/>
        </p:blipFill>
        <p:spPr bwMode="auto">
          <a:xfrm>
            <a:off x="1399862" y="3873201"/>
            <a:ext cx="12001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0974" name="Picture 14" descr="http://www.zueco.com/website/var/tmp/image-thumbnails/0/2810/thumb__contentBigThumbnail/aa212w_o8o11o-115782.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541" r="4084" b="10248"/>
          <a:stretch/>
        </p:blipFill>
        <p:spPr bwMode="auto">
          <a:xfrm>
            <a:off x="4098238" y="3901262"/>
            <a:ext cx="128979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0976" name="Picture 16" descr="http://www.zueco.com/website/var/tmp/image-thumbnails/0/2394/thumb__contentBigThumbnail/re213_90_300b_w.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917" t="3735" r="10083" b="13322"/>
          <a:stretch/>
        </p:blipFill>
        <p:spPr bwMode="auto">
          <a:xfrm>
            <a:off x="7169990" y="3900189"/>
            <a:ext cx="123886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0978" name="Picture 18" descr="http://www.zueco.com/website/var/tmp/image-thumbnails/0/6593/thumb__contentBigThumbnail/bn672_stoff_0.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916" t="3378" r="12083" b="12837"/>
          <a:stretch/>
        </p:blipFill>
        <p:spPr bwMode="auto">
          <a:xfrm>
            <a:off x="9606511" y="3900189"/>
            <a:ext cx="112087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0980" name="Picture 20" descr="Image result for zueco logo transparen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87000" y="344486"/>
            <a:ext cx="1463040" cy="33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3645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90600" y="2902607"/>
            <a:ext cx="2018675" cy="738664"/>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Perillo</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ZUECO</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3901448" y="2928498"/>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Little </a:t>
            </a:r>
            <a:r>
              <a:rPr lang="en-US" sz="1400" dirty="0" err="1" smtClean="0">
                <a:solidFill>
                  <a:schemeClr val="bg1">
                    <a:lumMod val="50000"/>
                  </a:schemeClr>
                </a:solidFill>
                <a:latin typeface="Arial" panose="020B0604020202020204" pitchFamily="34" charset="0"/>
                <a:cs typeface="Arial" panose="020B0604020202020204" pitchFamily="34" charset="0"/>
              </a:rPr>
              <a:t>Perillo</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ZUECO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6806373" y="296451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Little </a:t>
            </a:r>
            <a:r>
              <a:rPr lang="en-US" sz="1400" dirty="0" err="1" smtClean="0">
                <a:solidFill>
                  <a:schemeClr val="bg1">
                    <a:lumMod val="50000"/>
                  </a:schemeClr>
                </a:solidFill>
                <a:latin typeface="Arial" panose="020B0604020202020204" pitchFamily="34" charset="0"/>
                <a:cs typeface="Arial" panose="020B0604020202020204" pitchFamily="34" charset="0"/>
              </a:rPr>
              <a:t>Perillo</a:t>
            </a:r>
            <a:r>
              <a:rPr lang="en-US" sz="1400" dirty="0" smtClean="0">
                <a:solidFill>
                  <a:schemeClr val="bg1">
                    <a:lumMod val="50000"/>
                  </a:schemeClr>
                </a:solidFill>
                <a:latin typeface="Arial" panose="020B0604020202020204" pitchFamily="34" charset="0"/>
                <a:cs typeface="Arial" panose="020B0604020202020204" pitchFamily="34" charset="0"/>
              </a:rPr>
              <a:t> XS</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ZUECO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2" name="TextBox 11"/>
          <p:cNvSpPr txBox="1"/>
          <p:nvPr/>
        </p:nvSpPr>
        <p:spPr>
          <a:xfrm>
            <a:off x="9474830" y="2948951"/>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Rilasso</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ZUECO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8259449" y="5684763"/>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4+ Lounge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ZUECO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5255106" y="5695658"/>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Carat</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ZUECO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2070341" y="574545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4+ Relax</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ZUECO</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41986" name="Picture 2" descr="http://www.zueco.com/website/var/tmp/image-thumbnails/0/6997/thumb__contentImage/pr18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90" t="5556" r="4144" b="5556"/>
          <a:stretch/>
        </p:blipFill>
        <p:spPr bwMode="auto">
          <a:xfrm>
            <a:off x="1056962" y="1081699"/>
            <a:ext cx="18859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http://www.zueco.com/website/var/tmp/image-thumbnails/0/2466/thumb__contentBigThumbnail/pt_642_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917" t="6630" r="8083" b="6446"/>
          <a:stretch/>
        </p:blipFill>
        <p:spPr bwMode="auto">
          <a:xfrm>
            <a:off x="4259856" y="1099698"/>
            <a:ext cx="130185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descr="http://www.zueco.com/website/var/tmp/image-thumbnails/0/2438/thumb__contentBigThumbnail/pe_632_db_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999" t="3986" r="9999" b="9634"/>
          <a:stretch/>
        </p:blipFill>
        <p:spPr bwMode="auto">
          <a:xfrm>
            <a:off x="7253002" y="1143558"/>
            <a:ext cx="112541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descr="http://www.zueco.com/website/var/tmp/image-thumbnails/0/2372/thumb__contentBigThumbnail/rs081_0_300.png"/>
          <p:cNvPicPr>
            <a:picLocks noChangeAspect="1" noChangeArrowheads="1"/>
          </p:cNvPicPr>
          <p:nvPr/>
        </p:nvPicPr>
        <p:blipFill rotWithShape="1">
          <a:blip r:embed="rId5">
            <a:extLst>
              <a:ext uri="{28A0092B-C50C-407E-A947-70E740481C1C}">
                <a14:useLocalDpi xmlns:a14="http://schemas.microsoft.com/office/drawing/2010/main" val="0"/>
              </a:ext>
            </a:extLst>
          </a:blip>
          <a:srcRect l="13916" t="11062" r="12084" b="11575"/>
          <a:stretch/>
        </p:blipFill>
        <p:spPr bwMode="auto">
          <a:xfrm>
            <a:off x="9715239" y="1117627"/>
            <a:ext cx="153785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994" name="Picture 10" descr="http://www.zueco.com/website/var/tmp/image-thumbnails/0/2782/thumb__contentBigThumbnail/aa_086_0_pewter.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916" t="3072" r="6083" b="10792"/>
          <a:stretch/>
        </p:blipFill>
        <p:spPr bwMode="auto">
          <a:xfrm>
            <a:off x="2528532" y="3888197"/>
            <a:ext cx="110229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996" name="Picture 12" descr="http://www.zueco.com/website/var/tmp/image-thumbnails/0/2791/thumb__contentImage/aa185_0_72.jpeg"/>
          <p:cNvPicPr>
            <a:picLocks noChangeAspect="1" noChangeArrowheads="1"/>
          </p:cNvPicPr>
          <p:nvPr/>
        </p:nvPicPr>
        <p:blipFill rotWithShape="1">
          <a:blip r:embed="rId7">
            <a:extLst>
              <a:ext uri="{28A0092B-C50C-407E-A947-70E740481C1C}">
                <a14:useLocalDpi xmlns:a14="http://schemas.microsoft.com/office/drawing/2010/main" val="0"/>
              </a:ext>
            </a:extLst>
          </a:blip>
          <a:srcRect b="11564"/>
          <a:stretch/>
        </p:blipFill>
        <p:spPr bwMode="auto">
          <a:xfrm>
            <a:off x="8526334" y="3842898"/>
            <a:ext cx="148490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998" name="Picture 14" descr="http://www.zueco.com/website/var/tmp/image-thumbnails/0/2693/thumb__contentBigThumbnail/ca082.png"/>
          <p:cNvPicPr>
            <a:picLocks noChangeAspect="1" noChangeArrowheads="1"/>
          </p:cNvPicPr>
          <p:nvPr/>
        </p:nvPicPr>
        <p:blipFill rotWithShape="1">
          <a:blip r:embed="rId8">
            <a:extLst>
              <a:ext uri="{28A0092B-C50C-407E-A947-70E740481C1C}">
                <a14:useLocalDpi xmlns:a14="http://schemas.microsoft.com/office/drawing/2010/main" val="0"/>
              </a:ext>
            </a:extLst>
          </a:blip>
          <a:srcRect l="3916" t="5771" r="6084" b="10019"/>
          <a:stretch/>
        </p:blipFill>
        <p:spPr bwMode="auto">
          <a:xfrm>
            <a:off x="5181600" y="3842898"/>
            <a:ext cx="216568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0" descr="Image result for zueco logo transpare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87000" y="344486"/>
            <a:ext cx="1463040" cy="33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9471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48768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33400" y="1883245"/>
            <a:ext cx="4000500" cy="4524315"/>
          </a:xfrm>
          <a:prstGeom prst="rect">
            <a:avLst/>
          </a:prstGeom>
        </p:spPr>
        <p:txBody>
          <a:bodyPr wrap="square">
            <a:spAutoFit/>
          </a:bodyPr>
          <a:lstStyle/>
          <a:p>
            <a:pPr algn="just"/>
            <a:r>
              <a:rPr lang="en-US" sz="1600" dirty="0" smtClean="0">
                <a:solidFill>
                  <a:schemeClr val="bg1"/>
                </a:solidFill>
                <a:latin typeface="HelveticaNeueCyr-UltraLight"/>
              </a:rPr>
              <a:t>We believe in the </a:t>
            </a:r>
            <a:r>
              <a:rPr lang="en-US" sz="1600" b="1" i="1" dirty="0" smtClean="0">
                <a:solidFill>
                  <a:schemeClr val="bg1"/>
                </a:solidFill>
                <a:latin typeface="HelveticaNeueCyr-UltraLight"/>
              </a:rPr>
              <a:t>power of diversity </a:t>
            </a:r>
            <a:r>
              <a:rPr lang="en-US" sz="1600" dirty="0" smtClean="0">
                <a:solidFill>
                  <a:schemeClr val="bg1"/>
                </a:solidFill>
                <a:latin typeface="HelveticaNeueCyr-UltraLight"/>
              </a:rPr>
              <a:t>and that only with the right partners, ideas can evolve.</a:t>
            </a:r>
          </a:p>
          <a:p>
            <a:pPr algn="just"/>
            <a:endParaRPr lang="en-US" sz="1600" dirty="0" smtClean="0">
              <a:solidFill>
                <a:schemeClr val="bg1"/>
              </a:solidFill>
              <a:latin typeface="HelveticaNeueCyr-UltraLight"/>
            </a:endParaRPr>
          </a:p>
          <a:p>
            <a:pPr algn="just"/>
            <a:r>
              <a:rPr lang="en-US" sz="1600" dirty="0" smtClean="0">
                <a:solidFill>
                  <a:schemeClr val="bg1"/>
                </a:solidFill>
                <a:latin typeface="HelveticaNeueCyr-UltraLight"/>
              </a:rPr>
              <a:t>The brands we represent are not only leaders in their respective sectors, but also innovators and advocates of </a:t>
            </a:r>
            <a:r>
              <a:rPr lang="en-US" sz="1600" b="1" i="1" dirty="0" smtClean="0">
                <a:solidFill>
                  <a:schemeClr val="bg1"/>
                </a:solidFill>
                <a:latin typeface="HelveticaNeueCyr-UltraLight"/>
              </a:rPr>
              <a:t>corporate social responsibility </a:t>
            </a:r>
            <a:r>
              <a:rPr lang="en-US" sz="1600" dirty="0" smtClean="0">
                <a:solidFill>
                  <a:schemeClr val="bg1"/>
                </a:solidFill>
                <a:latin typeface="HelveticaNeueCyr-UltraLight"/>
              </a:rPr>
              <a:t>and </a:t>
            </a:r>
            <a:r>
              <a:rPr lang="en-US" sz="1600" b="1" i="1" dirty="0" smtClean="0">
                <a:solidFill>
                  <a:schemeClr val="bg1"/>
                </a:solidFill>
                <a:latin typeface="HelveticaNeueCyr-UltraLight"/>
              </a:rPr>
              <a:t>environmental sustainability</a:t>
            </a:r>
            <a:r>
              <a:rPr lang="en-US" sz="1600" dirty="0" smtClean="0">
                <a:solidFill>
                  <a:schemeClr val="bg1"/>
                </a:solidFill>
                <a:latin typeface="HelveticaNeueCyr-UltraLight"/>
              </a:rPr>
              <a:t>.</a:t>
            </a:r>
          </a:p>
          <a:p>
            <a:pPr algn="just"/>
            <a:endParaRPr lang="en-US" sz="1600" dirty="0" smtClean="0">
              <a:solidFill>
                <a:schemeClr val="bg1"/>
              </a:solidFill>
              <a:latin typeface="HelveticaNeueCyr-UltraLight"/>
            </a:endParaRPr>
          </a:p>
          <a:p>
            <a:pPr algn="just"/>
            <a:r>
              <a:rPr lang="en-US" sz="1600" dirty="0" smtClean="0">
                <a:solidFill>
                  <a:schemeClr val="bg1"/>
                </a:solidFill>
                <a:latin typeface="HelveticaNeueCyr-UltraLight"/>
              </a:rPr>
              <a:t>OFIS team believes that interiors should inspire, creating human-centric spaces for the people who will inhabit them. Through appealing aesthetics and thoughtful ergonomics, our brands have a strong commitment to provide customers with truly sustainable and innovative</a:t>
            </a:r>
          </a:p>
          <a:p>
            <a:pPr algn="just"/>
            <a:r>
              <a:rPr lang="en-US" sz="1600" dirty="0" smtClean="0">
                <a:solidFill>
                  <a:schemeClr val="bg1"/>
                </a:solidFill>
                <a:latin typeface="HelveticaNeueCyr-UltraLight"/>
              </a:rPr>
              <a:t>products.</a:t>
            </a:r>
            <a:endParaRPr lang="en-US" sz="1600" dirty="0">
              <a:solidFill>
                <a:schemeClr val="bg1"/>
              </a:solidFill>
              <a:latin typeface="HelveticaNeueCyr-UltraLight"/>
            </a:endParaRPr>
          </a:p>
        </p:txBody>
      </p:sp>
      <p:sp>
        <p:nvSpPr>
          <p:cNvPr id="4" name="Rectangle 3"/>
          <p:cNvSpPr/>
          <p:nvPr/>
        </p:nvSpPr>
        <p:spPr>
          <a:xfrm>
            <a:off x="7443190" y="664037"/>
            <a:ext cx="1963999" cy="461665"/>
          </a:xfrm>
          <a:prstGeom prst="rect">
            <a:avLst/>
          </a:prstGeom>
        </p:spPr>
        <p:txBody>
          <a:bodyPr wrap="none">
            <a:spAutoFit/>
          </a:bodyPr>
          <a:lstStyle/>
          <a:p>
            <a:r>
              <a:rPr lang="en-US" sz="2400" b="1" dirty="0" smtClean="0">
                <a:latin typeface="HelveticaNeueCyr-Bold"/>
              </a:rPr>
              <a:t>FURNITURE</a:t>
            </a:r>
            <a:endParaRPr lang="en-US" sz="2400" dirty="0"/>
          </a:p>
        </p:txBody>
      </p:sp>
      <p:cxnSp>
        <p:nvCxnSpPr>
          <p:cNvPr id="5" name="Straight Connector 4"/>
          <p:cNvCxnSpPr/>
          <p:nvPr/>
        </p:nvCxnSpPr>
        <p:spPr>
          <a:xfrm flipV="1">
            <a:off x="617819" y="1342505"/>
            <a:ext cx="3826534" cy="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95300" y="416733"/>
            <a:ext cx="3886200" cy="830997"/>
          </a:xfrm>
          <a:prstGeom prst="rect">
            <a:avLst/>
          </a:prstGeom>
        </p:spPr>
        <p:txBody>
          <a:bodyPr wrap="square">
            <a:spAutoFit/>
          </a:bodyPr>
          <a:lstStyle/>
          <a:p>
            <a:r>
              <a:rPr lang="en-US" sz="4800" b="1" dirty="0" smtClean="0">
                <a:solidFill>
                  <a:schemeClr val="bg1"/>
                </a:solidFill>
                <a:latin typeface="HelveticaNeueCyr-Bold"/>
              </a:rPr>
              <a:t>PARTNERS</a:t>
            </a:r>
            <a:endParaRPr lang="en-US" sz="4800" dirty="0">
              <a:solidFill>
                <a:schemeClr val="bg1"/>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1669885"/>
            <a:ext cx="1125788" cy="21336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1402" y="6169625"/>
            <a:ext cx="1143000" cy="19659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9500" y="2310044"/>
            <a:ext cx="991380" cy="230419"/>
          </a:xfrm>
          <a:prstGeom prst="rect">
            <a:avLst/>
          </a:prstGeom>
        </p:spPr>
      </p:pic>
      <p:pic>
        <p:nvPicPr>
          <p:cNvPr id="12" name="Picture 11"/>
          <p:cNvPicPr>
            <a:picLocks noChangeAspect="1"/>
          </p:cNvPicPr>
          <p:nvPr/>
        </p:nvPicPr>
        <p:blipFill rotWithShape="1">
          <a:blip r:embed="rId6" cstate="print">
            <a:biLevel thresh="75000"/>
            <a:extLst>
              <a:ext uri="{28A0092B-C50C-407E-A947-70E740481C1C}">
                <a14:useLocalDpi xmlns:a14="http://schemas.microsoft.com/office/drawing/2010/main" val="0"/>
              </a:ext>
            </a:extLst>
          </a:blip>
          <a:srcRect t="23452" b="22624"/>
          <a:stretch/>
        </p:blipFill>
        <p:spPr>
          <a:xfrm>
            <a:off x="6101860" y="2233574"/>
            <a:ext cx="870677" cy="367391"/>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1228" y="1634717"/>
            <a:ext cx="747943" cy="294534"/>
          </a:xfrm>
          <a:prstGeom prst="rect">
            <a:avLst/>
          </a:prstGeom>
        </p:spPr>
      </p:pic>
      <p:pic>
        <p:nvPicPr>
          <p:cNvPr id="14" name="Picture 13"/>
          <p:cNvPicPr>
            <a:picLocks noChangeAspect="1"/>
          </p:cNvPicPr>
          <p:nvPr/>
        </p:nvPicPr>
        <p:blipFill rotWithShape="1">
          <a:blip r:embed="rId8" cstate="print">
            <a:biLevel thresh="75000"/>
            <a:extLst>
              <a:ext uri="{28A0092B-C50C-407E-A947-70E740481C1C}">
                <a14:useLocalDpi xmlns:a14="http://schemas.microsoft.com/office/drawing/2010/main" val="0"/>
              </a:ext>
            </a:extLst>
          </a:blip>
          <a:srcRect l="13860" t="26063" b="1670"/>
          <a:stretch/>
        </p:blipFill>
        <p:spPr>
          <a:xfrm>
            <a:off x="6161803" y="6100835"/>
            <a:ext cx="1134056" cy="528565"/>
          </a:xfrm>
          <a:prstGeom prst="rect">
            <a:avLst/>
          </a:prstGeom>
        </p:spPr>
      </p:pic>
      <p:pic>
        <p:nvPicPr>
          <p:cNvPr id="16" name="Picture 15"/>
          <p:cNvPicPr>
            <a:picLocks noChangeAspect="1"/>
          </p:cNvPicPr>
          <p:nvPr/>
        </p:nvPicPr>
        <p:blipFill rotWithShape="1">
          <a:blip r:embed="rId9" cstate="print">
            <a:biLevel thresh="75000"/>
            <a:extLst>
              <a:ext uri="{28A0092B-C50C-407E-A947-70E740481C1C}">
                <a14:useLocalDpi xmlns:a14="http://schemas.microsoft.com/office/drawing/2010/main" val="0"/>
              </a:ext>
            </a:extLst>
          </a:blip>
          <a:srcRect l="4862" t="23167" r="6249" b="18500"/>
          <a:stretch/>
        </p:blipFill>
        <p:spPr>
          <a:xfrm>
            <a:off x="7717645" y="5662456"/>
            <a:ext cx="1633510" cy="357331"/>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6496" y="2848359"/>
            <a:ext cx="1219200" cy="462116"/>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52867" y="2866333"/>
            <a:ext cx="1189796" cy="448572"/>
          </a:xfrm>
          <a:prstGeom prst="rect">
            <a:avLst/>
          </a:prstGeom>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11440" y="6092239"/>
            <a:ext cx="1432560" cy="460961"/>
          </a:xfrm>
          <a:prstGeom prst="rect">
            <a:avLst/>
          </a:prstGeom>
        </p:spPr>
      </p:pic>
      <p:pic>
        <p:nvPicPr>
          <p:cNvPr id="20" name="Picture 19"/>
          <p:cNvPicPr>
            <a:picLocks noChangeAspect="1"/>
          </p:cNvPicPr>
          <p:nvPr/>
        </p:nvPicPr>
        <p:blipFill rotWithShape="1">
          <a:blip r:embed="rId13" cstate="print">
            <a:extLst>
              <a:ext uri="{28A0092B-C50C-407E-A947-70E740481C1C}">
                <a14:useLocalDpi xmlns:a14="http://schemas.microsoft.com/office/drawing/2010/main" val="0"/>
              </a:ext>
            </a:extLst>
          </a:blip>
          <a:srcRect l="10000" t="32000" r="8001" b="32000"/>
          <a:stretch/>
        </p:blipFill>
        <p:spPr>
          <a:xfrm>
            <a:off x="9691950" y="2264478"/>
            <a:ext cx="818785" cy="359467"/>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88081" y="1665659"/>
            <a:ext cx="911163" cy="282069"/>
          </a:xfrm>
          <a:prstGeom prst="rect">
            <a:avLst/>
          </a:prstGeom>
        </p:spPr>
      </p:pic>
      <p:pic>
        <p:nvPicPr>
          <p:cNvPr id="22" name="Picture 21"/>
          <p:cNvPicPr>
            <a:picLocks noChangeAspect="1"/>
          </p:cNvPicPr>
          <p:nvPr/>
        </p:nvPicPr>
        <p:blipFill rotWithShape="1">
          <a:blip r:embed="rId15" cstate="print">
            <a:extLst>
              <a:ext uri="{28A0092B-C50C-407E-A947-70E740481C1C}">
                <a14:useLocalDpi xmlns:a14="http://schemas.microsoft.com/office/drawing/2010/main" val="0"/>
              </a:ext>
            </a:extLst>
          </a:blip>
          <a:srcRect l="8889" t="41111" r="6666" b="42222"/>
          <a:stretch/>
        </p:blipFill>
        <p:spPr>
          <a:xfrm>
            <a:off x="6091703" y="3551942"/>
            <a:ext cx="1192671" cy="235395"/>
          </a:xfrm>
          <a:prstGeom prst="rect">
            <a:avLst/>
          </a:prstGeom>
        </p:spPr>
      </p:pic>
      <p:pic>
        <p:nvPicPr>
          <p:cNvPr id="23" name="Picture 22"/>
          <p:cNvPicPr>
            <a:picLocks noChangeAspect="1"/>
          </p:cNvPicPr>
          <p:nvPr/>
        </p:nvPicPr>
        <p:blipFill rotWithShape="1">
          <a:blip r:embed="rId16" cstate="print">
            <a:extLst>
              <a:ext uri="{28A0092B-C50C-407E-A947-70E740481C1C}">
                <a14:useLocalDpi xmlns:a14="http://schemas.microsoft.com/office/drawing/2010/main" val="0"/>
              </a:ext>
            </a:extLst>
          </a:blip>
          <a:srcRect t="25331"/>
          <a:stretch/>
        </p:blipFill>
        <p:spPr>
          <a:xfrm>
            <a:off x="9766173" y="3599621"/>
            <a:ext cx="905293" cy="192049"/>
          </a:xfrm>
          <a:prstGeom prst="rect">
            <a:avLst/>
          </a:prstGeom>
        </p:spPr>
      </p:pic>
      <p:pic>
        <p:nvPicPr>
          <p:cNvPr id="24" name="Picture 23"/>
          <p:cNvPicPr>
            <a:picLocks noChangeAspect="1"/>
          </p:cNvPicPr>
          <p:nvPr/>
        </p:nvPicPr>
        <p:blipFill>
          <a:blip r:embed="rId17" cstate="print">
            <a:biLevel thresh="75000"/>
            <a:extLst>
              <a:ext uri="{28A0092B-C50C-407E-A947-70E740481C1C}">
                <a14:useLocalDpi xmlns:a14="http://schemas.microsoft.com/office/drawing/2010/main" val="0"/>
              </a:ext>
            </a:extLst>
          </a:blip>
          <a:stretch>
            <a:fillRect/>
          </a:stretch>
        </p:blipFill>
        <p:spPr>
          <a:xfrm>
            <a:off x="7929500" y="3578286"/>
            <a:ext cx="1219200" cy="128084"/>
          </a:xfrm>
          <a:prstGeom prst="rect">
            <a:avLst/>
          </a:prstGeom>
        </p:spPr>
      </p:pic>
      <p:sp>
        <p:nvSpPr>
          <p:cNvPr id="27" name="Rectangle 26"/>
          <p:cNvSpPr/>
          <p:nvPr/>
        </p:nvSpPr>
        <p:spPr>
          <a:xfrm>
            <a:off x="7559900" y="4791892"/>
            <a:ext cx="1806905" cy="461665"/>
          </a:xfrm>
          <a:prstGeom prst="rect">
            <a:avLst/>
          </a:prstGeom>
        </p:spPr>
        <p:txBody>
          <a:bodyPr wrap="none">
            <a:spAutoFit/>
          </a:bodyPr>
          <a:lstStyle/>
          <a:p>
            <a:r>
              <a:rPr lang="en-US" sz="2400" b="1" dirty="0">
                <a:latin typeface="HelveticaNeueCyr-Bold"/>
              </a:rPr>
              <a:t>FLOORING</a:t>
            </a:r>
          </a:p>
        </p:txBody>
      </p:sp>
      <p:pic>
        <p:nvPicPr>
          <p:cNvPr id="6" name="Picture 5"/>
          <p:cNvPicPr>
            <a:picLocks noChangeAspect="1"/>
          </p:cNvPicPr>
          <p:nvPr/>
        </p:nvPicPr>
        <p:blipFill rotWithShape="1">
          <a:blip r:embed="rId18" cstate="print">
            <a:extLst>
              <a:ext uri="{28A0092B-C50C-407E-A947-70E740481C1C}">
                <a14:useLocalDpi xmlns:a14="http://schemas.microsoft.com/office/drawing/2010/main" val="0"/>
              </a:ext>
            </a:extLst>
          </a:blip>
          <a:srcRect t="13674" r="3589" b="10775"/>
          <a:stretch/>
        </p:blipFill>
        <p:spPr>
          <a:xfrm>
            <a:off x="6101860" y="4024374"/>
            <a:ext cx="911609" cy="381000"/>
          </a:xfrm>
          <a:prstGeom prst="rect">
            <a:avLst/>
          </a:prstGeom>
        </p:spPr>
      </p:pic>
      <p:pic>
        <p:nvPicPr>
          <p:cNvPr id="15" name="Picture 14"/>
          <p:cNvPicPr>
            <a:picLocks noChangeAspect="1"/>
          </p:cNvPicPr>
          <p:nvPr/>
        </p:nvPicPr>
        <p:blipFill rotWithShape="1">
          <a:blip r:embed="rId19" cstate="print">
            <a:extLst>
              <a:ext uri="{28A0092B-C50C-407E-A947-70E740481C1C}">
                <a14:useLocalDpi xmlns:a14="http://schemas.microsoft.com/office/drawing/2010/main" val="0"/>
              </a:ext>
            </a:extLst>
          </a:blip>
          <a:srcRect l="9721" t="12434" r="4677" b="19512"/>
          <a:stretch/>
        </p:blipFill>
        <p:spPr>
          <a:xfrm>
            <a:off x="7983192" y="4003716"/>
            <a:ext cx="1031766" cy="375189"/>
          </a:xfrm>
          <a:prstGeom prst="rect">
            <a:avLst/>
          </a:prstGeom>
        </p:spPr>
      </p:pic>
      <p:pic>
        <p:nvPicPr>
          <p:cNvPr id="26" name="Picture 25"/>
          <p:cNvPicPr>
            <a:picLocks noChangeAspect="1"/>
          </p:cNvPicPr>
          <p:nvPr/>
        </p:nvPicPr>
        <p:blipFill rotWithShape="1">
          <a:blip r:embed="rId20" cstate="print">
            <a:biLevel thresh="50000"/>
            <a:extLst>
              <a:ext uri="{28A0092B-C50C-407E-A947-70E740481C1C}">
                <a14:useLocalDpi xmlns:a14="http://schemas.microsoft.com/office/drawing/2010/main" val="0"/>
              </a:ext>
            </a:extLst>
          </a:blip>
          <a:srcRect t="21200" r="400" b="24400"/>
          <a:stretch/>
        </p:blipFill>
        <p:spPr>
          <a:xfrm>
            <a:off x="9653395" y="4077341"/>
            <a:ext cx="1130847" cy="308826"/>
          </a:xfrm>
          <a:prstGeom prst="rect">
            <a:avLst/>
          </a:prstGeom>
        </p:spPr>
      </p:pic>
      <p:cxnSp>
        <p:nvCxnSpPr>
          <p:cNvPr id="29" name="Straight Connector 28"/>
          <p:cNvCxnSpPr/>
          <p:nvPr/>
        </p:nvCxnSpPr>
        <p:spPr>
          <a:xfrm flipV="1">
            <a:off x="6563729" y="1370804"/>
            <a:ext cx="1501767"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8114984" y="1219200"/>
            <a:ext cx="419416" cy="246614"/>
          </a:xfrm>
          <a:prstGeom prst="rect">
            <a:avLst/>
          </a:prstGeom>
        </p:spPr>
      </p:pic>
      <p:cxnSp>
        <p:nvCxnSpPr>
          <p:cNvPr id="31" name="Straight Connector 30"/>
          <p:cNvCxnSpPr/>
          <p:nvPr/>
        </p:nvCxnSpPr>
        <p:spPr>
          <a:xfrm flipV="1">
            <a:off x="8534400" y="1371600"/>
            <a:ext cx="1676400"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716129" y="5391390"/>
            <a:ext cx="1501767"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8267384" y="5239786"/>
            <a:ext cx="419416" cy="246614"/>
          </a:xfrm>
          <a:prstGeom prst="rect">
            <a:avLst/>
          </a:prstGeom>
        </p:spPr>
      </p:pic>
      <p:cxnSp>
        <p:nvCxnSpPr>
          <p:cNvPr id="37" name="Straight Connector 36"/>
          <p:cNvCxnSpPr/>
          <p:nvPr/>
        </p:nvCxnSpPr>
        <p:spPr>
          <a:xfrm flipV="1">
            <a:off x="8686800" y="5392186"/>
            <a:ext cx="1676400"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2118456" y="1143356"/>
            <a:ext cx="381000" cy="398298"/>
            <a:chOff x="6096000" y="5562600"/>
            <a:chExt cx="762000" cy="762000"/>
          </a:xfrm>
        </p:grpSpPr>
        <p:sp>
          <p:nvSpPr>
            <p:cNvPr id="39"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Picture 3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pic>
        <p:nvPicPr>
          <p:cNvPr id="41" name="Picture 4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588081" y="2905389"/>
            <a:ext cx="1192686" cy="280223"/>
          </a:xfrm>
          <a:prstGeom prst="rect">
            <a:avLst/>
          </a:prstGeom>
        </p:spPr>
      </p:pic>
    </p:spTree>
    <p:extLst>
      <p:ext uri="{BB962C8B-B14F-4D97-AF65-F5344CB8AC3E}">
        <p14:creationId xmlns:p14="http://schemas.microsoft.com/office/powerpoint/2010/main" val="34335681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902853" y="3348335"/>
            <a:ext cx="2018675" cy="461665"/>
          </a:xfrm>
          <a:prstGeom prst="rect">
            <a:avLst/>
          </a:prstGeom>
          <a:noFill/>
        </p:spPr>
        <p:txBody>
          <a:bodyPr wrap="square" rtlCol="0">
            <a:spAutoFit/>
          </a:bodyPr>
          <a:lstStyle/>
          <a:p>
            <a:pPr algn="ctr"/>
            <a:r>
              <a:rPr lang="en-US" sz="1200" dirty="0" smtClean="0">
                <a:solidFill>
                  <a:schemeClr val="bg1">
                    <a:lumMod val="50000"/>
                  </a:schemeClr>
                </a:solidFill>
                <a:latin typeface="Arial" panose="020B0604020202020204" pitchFamily="34" charset="0"/>
                <a:cs typeface="Arial" panose="020B0604020202020204" pitchFamily="34" charset="0"/>
              </a:rPr>
              <a:t>Welcome</a:t>
            </a:r>
          </a:p>
          <a:p>
            <a:pPr algn="ctr"/>
            <a:r>
              <a:rPr lang="en-US" sz="1200" dirty="0" smtClean="0">
                <a:solidFill>
                  <a:schemeClr val="bg1">
                    <a:lumMod val="50000"/>
                  </a:schemeClr>
                </a:solidFill>
                <a:latin typeface="Arial" panose="020B0604020202020204" pitchFamily="34" charset="0"/>
                <a:cs typeface="Arial" panose="020B0604020202020204" pitchFamily="34" charset="0"/>
              </a:rPr>
              <a:t>BOSSE</a:t>
            </a:r>
            <a:endParaRPr lang="en-US" sz="12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8096717" y="3348335"/>
            <a:ext cx="2018675" cy="461665"/>
          </a:xfrm>
          <a:prstGeom prst="rect">
            <a:avLst/>
          </a:prstGeom>
          <a:noFill/>
        </p:spPr>
        <p:txBody>
          <a:bodyPr wrap="square" rtlCol="0">
            <a:spAutoFit/>
          </a:bodyPr>
          <a:lstStyle/>
          <a:p>
            <a:pPr algn="ctr"/>
            <a:r>
              <a:rPr lang="en-US" sz="1200" dirty="0" smtClean="0">
                <a:solidFill>
                  <a:schemeClr val="bg1">
                    <a:lumMod val="50000"/>
                  </a:schemeClr>
                </a:solidFill>
                <a:latin typeface="Arial" panose="020B0604020202020204" pitchFamily="34" charset="0"/>
                <a:cs typeface="Arial" panose="020B0604020202020204" pitchFamily="34" charset="0"/>
              </a:rPr>
              <a:t>Work</a:t>
            </a:r>
          </a:p>
          <a:p>
            <a:pPr algn="ctr"/>
            <a:r>
              <a:rPr lang="en-US" sz="1200" dirty="0" smtClean="0">
                <a:solidFill>
                  <a:schemeClr val="bg1">
                    <a:lumMod val="50000"/>
                  </a:schemeClr>
                </a:solidFill>
                <a:latin typeface="Arial" panose="020B0604020202020204" pitchFamily="34" charset="0"/>
                <a:cs typeface="Arial" panose="020B0604020202020204" pitchFamily="34" charset="0"/>
              </a:rPr>
              <a:t>BOSSE</a:t>
            </a:r>
            <a:endParaRPr lang="en-US" sz="1200" dirty="0">
              <a:solidFill>
                <a:schemeClr val="bg1">
                  <a:lumMod val="50000"/>
                </a:schemeClr>
              </a:solidFill>
              <a:latin typeface="Arial" panose="020B0604020202020204" pitchFamily="34" charset="0"/>
              <a:cs typeface="Arial" panose="020B0604020202020204" pitchFamily="34" charset="0"/>
            </a:endParaRPr>
          </a:p>
        </p:txBody>
      </p:sp>
      <p:cxnSp>
        <p:nvCxnSpPr>
          <p:cNvPr id="24" name="Straight Connector 23"/>
          <p:cNvCxnSpPr/>
          <p:nvPr/>
        </p:nvCxnSpPr>
        <p:spPr>
          <a:xfrm flipV="1">
            <a:off x="566583" y="864309"/>
            <a:ext cx="4691217" cy="78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90383" y="402645"/>
            <a:ext cx="5257800" cy="461665"/>
          </a:xfrm>
          <a:prstGeom prst="rect">
            <a:avLst/>
          </a:prstGeom>
        </p:spPr>
        <p:txBody>
          <a:bodyPr wrap="square">
            <a:spAutoFit/>
          </a:bodyPr>
          <a:lstStyle/>
          <a:p>
            <a:r>
              <a:rPr lang="en-US" sz="2400" b="1" dirty="0" smtClean="0">
                <a:solidFill>
                  <a:schemeClr val="bg1">
                    <a:lumMod val="50000"/>
                  </a:schemeClr>
                </a:solidFill>
                <a:latin typeface="HelveticaNeueCyr-Bold"/>
              </a:rPr>
              <a:t>Desking + Benching</a:t>
            </a:r>
            <a:endParaRPr lang="en-US" sz="2400" dirty="0">
              <a:solidFill>
                <a:schemeClr val="bg1">
                  <a:lumMod val="50000"/>
                </a:schemeClr>
              </a:solidFill>
            </a:endParaRPr>
          </a:p>
        </p:txBody>
      </p:sp>
      <p:sp>
        <p:nvSpPr>
          <p:cNvPr id="28" name="TextBox 27"/>
          <p:cNvSpPr txBox="1"/>
          <p:nvPr/>
        </p:nvSpPr>
        <p:spPr>
          <a:xfrm>
            <a:off x="1869670" y="6258580"/>
            <a:ext cx="2018675" cy="461665"/>
          </a:xfrm>
          <a:prstGeom prst="rect">
            <a:avLst/>
          </a:prstGeom>
          <a:noFill/>
        </p:spPr>
        <p:txBody>
          <a:bodyPr wrap="square" rtlCol="0">
            <a:spAutoFit/>
          </a:bodyPr>
          <a:lstStyle/>
          <a:p>
            <a:pPr algn="ctr"/>
            <a:r>
              <a:rPr lang="en-US" sz="1200" dirty="0" smtClean="0">
                <a:solidFill>
                  <a:schemeClr val="bg1">
                    <a:lumMod val="50000"/>
                  </a:schemeClr>
                </a:solidFill>
                <a:latin typeface="Arial" panose="020B0604020202020204" pitchFamily="34" charset="0"/>
                <a:cs typeface="Arial" panose="020B0604020202020204" pitchFamily="34" charset="0"/>
              </a:rPr>
              <a:t>Lead</a:t>
            </a:r>
          </a:p>
          <a:p>
            <a:pPr algn="ctr"/>
            <a:r>
              <a:rPr lang="en-US" sz="1200" dirty="0" smtClean="0">
                <a:solidFill>
                  <a:schemeClr val="bg1">
                    <a:lumMod val="50000"/>
                  </a:schemeClr>
                </a:solidFill>
                <a:latin typeface="Arial" panose="020B0604020202020204" pitchFamily="34" charset="0"/>
                <a:cs typeface="Arial" panose="020B0604020202020204" pitchFamily="34" charset="0"/>
              </a:rPr>
              <a:t>BOSSE</a:t>
            </a:r>
            <a:endParaRPr lang="en-US" sz="12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8063534" y="6258580"/>
            <a:ext cx="2018675" cy="461665"/>
          </a:xfrm>
          <a:prstGeom prst="rect">
            <a:avLst/>
          </a:prstGeom>
          <a:noFill/>
        </p:spPr>
        <p:txBody>
          <a:bodyPr wrap="square" rtlCol="0">
            <a:spAutoFit/>
          </a:bodyPr>
          <a:lstStyle/>
          <a:p>
            <a:pPr algn="ctr"/>
            <a:r>
              <a:rPr lang="en-US" sz="1200" dirty="0" smtClean="0">
                <a:solidFill>
                  <a:schemeClr val="bg1">
                    <a:lumMod val="50000"/>
                  </a:schemeClr>
                </a:solidFill>
                <a:latin typeface="Arial" panose="020B0604020202020204" pitchFamily="34" charset="0"/>
                <a:cs typeface="Arial" panose="020B0604020202020204" pitchFamily="34" charset="0"/>
              </a:rPr>
              <a:t>Relax</a:t>
            </a:r>
          </a:p>
          <a:p>
            <a:pPr algn="ctr"/>
            <a:r>
              <a:rPr lang="en-US" sz="1200" dirty="0" smtClean="0">
                <a:solidFill>
                  <a:schemeClr val="bg1">
                    <a:lumMod val="50000"/>
                  </a:schemeClr>
                </a:solidFill>
                <a:latin typeface="Arial" panose="020B0604020202020204" pitchFamily="34" charset="0"/>
                <a:cs typeface="Arial" panose="020B0604020202020204" pitchFamily="34" charset="0"/>
              </a:rPr>
              <a:t>BOSSE</a:t>
            </a:r>
            <a:endParaRPr lang="en-US" sz="1200" dirty="0">
              <a:solidFill>
                <a:schemeClr val="bg1">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srcRect l="20064" t="31208" r="15019" b="18792"/>
          <a:stretch/>
        </p:blipFill>
        <p:spPr>
          <a:xfrm>
            <a:off x="666158" y="934319"/>
            <a:ext cx="4425698" cy="2414016"/>
          </a:xfrm>
          <a:prstGeom prst="rect">
            <a:avLst/>
          </a:prstGeom>
        </p:spPr>
      </p:pic>
      <p:pic>
        <p:nvPicPr>
          <p:cNvPr id="4" name="Picture 3"/>
          <p:cNvPicPr>
            <a:picLocks noChangeAspect="1"/>
          </p:cNvPicPr>
          <p:nvPr/>
        </p:nvPicPr>
        <p:blipFill rotWithShape="1">
          <a:blip r:embed="rId3"/>
          <a:srcRect l="7908" t="45350" r="8757"/>
          <a:stretch/>
        </p:blipFill>
        <p:spPr>
          <a:xfrm>
            <a:off x="7100957" y="934319"/>
            <a:ext cx="3943827" cy="2414016"/>
          </a:xfrm>
          <a:prstGeom prst="rect">
            <a:avLst/>
          </a:prstGeom>
        </p:spPr>
      </p:pic>
      <p:pic>
        <p:nvPicPr>
          <p:cNvPr id="5" name="Picture 4"/>
          <p:cNvPicPr>
            <a:picLocks noChangeAspect="1"/>
          </p:cNvPicPr>
          <p:nvPr/>
        </p:nvPicPr>
        <p:blipFill rotWithShape="1">
          <a:blip r:embed="rId4"/>
          <a:srcRect l="5725" t="45905" r="4078"/>
          <a:stretch/>
        </p:blipFill>
        <p:spPr>
          <a:xfrm>
            <a:off x="763298" y="3827282"/>
            <a:ext cx="4297783" cy="2414016"/>
          </a:xfrm>
          <a:prstGeom prst="rect">
            <a:avLst/>
          </a:prstGeom>
        </p:spPr>
      </p:pic>
      <p:pic>
        <p:nvPicPr>
          <p:cNvPr id="6" name="Picture 5"/>
          <p:cNvPicPr>
            <a:picLocks noChangeAspect="1"/>
          </p:cNvPicPr>
          <p:nvPr/>
        </p:nvPicPr>
        <p:blipFill rotWithShape="1">
          <a:blip r:embed="rId5"/>
          <a:srcRect t="32316" r="3359" b="2751"/>
          <a:stretch/>
        </p:blipFill>
        <p:spPr>
          <a:xfrm>
            <a:off x="7181381" y="3844564"/>
            <a:ext cx="3849345" cy="2414016"/>
          </a:xfrm>
          <a:prstGeom prst="rect">
            <a:avLst/>
          </a:prstGeom>
        </p:spPr>
      </p:pic>
      <p:pic>
        <p:nvPicPr>
          <p:cNvPr id="45058" name="Picture 2"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91800" y="244054"/>
            <a:ext cx="1371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6270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902853" y="3348335"/>
            <a:ext cx="2018675" cy="461665"/>
          </a:xfrm>
          <a:prstGeom prst="rect">
            <a:avLst/>
          </a:prstGeom>
          <a:noFill/>
        </p:spPr>
        <p:txBody>
          <a:bodyPr wrap="square" rtlCol="0">
            <a:spAutoFit/>
          </a:bodyPr>
          <a:lstStyle/>
          <a:p>
            <a:pPr algn="ctr"/>
            <a:r>
              <a:rPr lang="en-US" sz="1200" dirty="0" smtClean="0">
                <a:solidFill>
                  <a:schemeClr val="bg1">
                    <a:lumMod val="50000"/>
                  </a:schemeClr>
                </a:solidFill>
                <a:latin typeface="Arial" panose="020B0604020202020204" pitchFamily="34" charset="0"/>
                <a:cs typeface="Arial" panose="020B0604020202020204" pitchFamily="34" charset="0"/>
              </a:rPr>
              <a:t>Meet</a:t>
            </a:r>
          </a:p>
          <a:p>
            <a:pPr algn="ctr"/>
            <a:r>
              <a:rPr lang="en-US" sz="1200" dirty="0" smtClean="0">
                <a:solidFill>
                  <a:schemeClr val="bg1">
                    <a:lumMod val="50000"/>
                  </a:schemeClr>
                </a:solidFill>
                <a:latin typeface="Arial" panose="020B0604020202020204" pitchFamily="34" charset="0"/>
                <a:cs typeface="Arial" panose="020B0604020202020204" pitchFamily="34" charset="0"/>
              </a:rPr>
              <a:t>BOSSE</a:t>
            </a:r>
            <a:endParaRPr lang="en-US" sz="12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8096717" y="3348335"/>
            <a:ext cx="2018675" cy="461665"/>
          </a:xfrm>
          <a:prstGeom prst="rect">
            <a:avLst/>
          </a:prstGeom>
          <a:noFill/>
        </p:spPr>
        <p:txBody>
          <a:bodyPr wrap="square" rtlCol="0">
            <a:spAutoFit/>
          </a:bodyPr>
          <a:lstStyle/>
          <a:p>
            <a:pPr algn="ctr"/>
            <a:r>
              <a:rPr lang="en-US" sz="1200" dirty="0" smtClean="0">
                <a:solidFill>
                  <a:schemeClr val="bg1">
                    <a:lumMod val="50000"/>
                  </a:schemeClr>
                </a:solidFill>
                <a:latin typeface="Arial" panose="020B0604020202020204" pitchFamily="34" charset="0"/>
                <a:cs typeface="Arial" panose="020B0604020202020204" pitchFamily="34" charset="0"/>
              </a:rPr>
              <a:t>Learn</a:t>
            </a:r>
          </a:p>
          <a:p>
            <a:pPr algn="ctr"/>
            <a:r>
              <a:rPr lang="en-US" sz="1200" dirty="0" smtClean="0">
                <a:solidFill>
                  <a:schemeClr val="bg1">
                    <a:lumMod val="50000"/>
                  </a:schemeClr>
                </a:solidFill>
                <a:latin typeface="Arial" panose="020B0604020202020204" pitchFamily="34" charset="0"/>
                <a:cs typeface="Arial" panose="020B0604020202020204" pitchFamily="34" charset="0"/>
              </a:rPr>
              <a:t>BOSSE</a:t>
            </a:r>
            <a:endParaRPr lang="en-US" sz="1200" dirty="0">
              <a:solidFill>
                <a:schemeClr val="bg1">
                  <a:lumMod val="50000"/>
                </a:schemeClr>
              </a:solidFill>
              <a:latin typeface="Arial" panose="020B0604020202020204" pitchFamily="34" charset="0"/>
              <a:cs typeface="Arial" panose="020B0604020202020204" pitchFamily="34" charset="0"/>
            </a:endParaRPr>
          </a:p>
        </p:txBody>
      </p:sp>
      <p:cxnSp>
        <p:nvCxnSpPr>
          <p:cNvPr id="24" name="Straight Connector 23"/>
          <p:cNvCxnSpPr/>
          <p:nvPr/>
        </p:nvCxnSpPr>
        <p:spPr>
          <a:xfrm flipV="1">
            <a:off x="566583" y="864309"/>
            <a:ext cx="4691217" cy="78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90383" y="402645"/>
            <a:ext cx="5257800" cy="461665"/>
          </a:xfrm>
          <a:prstGeom prst="rect">
            <a:avLst/>
          </a:prstGeom>
        </p:spPr>
        <p:txBody>
          <a:bodyPr wrap="square">
            <a:spAutoFit/>
          </a:bodyPr>
          <a:lstStyle/>
          <a:p>
            <a:r>
              <a:rPr lang="en-US" sz="2400" b="1" dirty="0" smtClean="0">
                <a:solidFill>
                  <a:schemeClr val="bg1">
                    <a:lumMod val="50000"/>
                  </a:schemeClr>
                </a:solidFill>
                <a:latin typeface="HelveticaNeueCyr-Bold"/>
              </a:rPr>
              <a:t>Desking + Benching</a:t>
            </a:r>
            <a:endParaRPr lang="en-US" sz="2400" dirty="0">
              <a:solidFill>
                <a:schemeClr val="bg1">
                  <a:lumMod val="50000"/>
                </a:schemeClr>
              </a:solidFill>
            </a:endParaRPr>
          </a:p>
        </p:txBody>
      </p:sp>
      <p:sp>
        <p:nvSpPr>
          <p:cNvPr id="28" name="TextBox 27"/>
          <p:cNvSpPr txBox="1"/>
          <p:nvPr/>
        </p:nvSpPr>
        <p:spPr>
          <a:xfrm>
            <a:off x="1919892" y="6250262"/>
            <a:ext cx="2018675" cy="461665"/>
          </a:xfrm>
          <a:prstGeom prst="rect">
            <a:avLst/>
          </a:prstGeom>
          <a:noFill/>
        </p:spPr>
        <p:txBody>
          <a:bodyPr wrap="square" rtlCol="0">
            <a:spAutoFit/>
          </a:bodyPr>
          <a:lstStyle/>
          <a:p>
            <a:pPr algn="ctr"/>
            <a:r>
              <a:rPr lang="en-US" sz="1200" dirty="0" smtClean="0">
                <a:solidFill>
                  <a:schemeClr val="bg1">
                    <a:lumMod val="50000"/>
                  </a:schemeClr>
                </a:solidFill>
                <a:latin typeface="Arial" panose="020B0604020202020204" pitchFamily="34" charset="0"/>
                <a:cs typeface="Arial" panose="020B0604020202020204" pitchFamily="34" charset="0"/>
              </a:rPr>
              <a:t>Cube</a:t>
            </a:r>
          </a:p>
          <a:p>
            <a:pPr algn="ctr"/>
            <a:r>
              <a:rPr lang="en-US" sz="1200" dirty="0" smtClean="0">
                <a:solidFill>
                  <a:schemeClr val="bg1">
                    <a:lumMod val="50000"/>
                  </a:schemeClr>
                </a:solidFill>
                <a:latin typeface="Arial" panose="020B0604020202020204" pitchFamily="34" charset="0"/>
                <a:cs typeface="Arial" panose="020B0604020202020204" pitchFamily="34" charset="0"/>
              </a:rPr>
              <a:t>BOSSE</a:t>
            </a:r>
            <a:endParaRPr lang="en-US" sz="1200" dirty="0">
              <a:solidFill>
                <a:schemeClr val="bg1">
                  <a:lumMod val="5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13257" t="15785" r="13826" b="3523"/>
          <a:stretch/>
        </p:blipFill>
        <p:spPr>
          <a:xfrm>
            <a:off x="1413164" y="934319"/>
            <a:ext cx="2998051" cy="2414016"/>
          </a:xfrm>
          <a:prstGeom prst="rect">
            <a:avLst/>
          </a:prstGeom>
        </p:spPr>
      </p:pic>
      <p:pic>
        <p:nvPicPr>
          <p:cNvPr id="7" name="Picture 6"/>
          <p:cNvPicPr>
            <a:picLocks noChangeAspect="1"/>
          </p:cNvPicPr>
          <p:nvPr/>
        </p:nvPicPr>
        <p:blipFill rotWithShape="1">
          <a:blip r:embed="rId3"/>
          <a:srcRect l="12494" t="25929" r="11190" b="5300"/>
          <a:stretch/>
        </p:blipFill>
        <p:spPr>
          <a:xfrm>
            <a:off x="7351401" y="934319"/>
            <a:ext cx="3442940" cy="2414016"/>
          </a:xfrm>
          <a:prstGeom prst="rect">
            <a:avLst/>
          </a:prstGeom>
        </p:spPr>
      </p:pic>
      <p:pic>
        <p:nvPicPr>
          <p:cNvPr id="8" name="Picture 7"/>
          <p:cNvPicPr>
            <a:picLocks noChangeAspect="1"/>
          </p:cNvPicPr>
          <p:nvPr/>
        </p:nvPicPr>
        <p:blipFill>
          <a:blip r:embed="rId4"/>
          <a:stretch>
            <a:fillRect/>
          </a:stretch>
        </p:blipFill>
        <p:spPr>
          <a:xfrm>
            <a:off x="1143000" y="3810000"/>
            <a:ext cx="3572461" cy="2414016"/>
          </a:xfrm>
          <a:prstGeom prst="rect">
            <a:avLst/>
          </a:prstGeom>
        </p:spPr>
      </p:pic>
      <p:pic>
        <p:nvPicPr>
          <p:cNvPr id="9" name="Picture 8"/>
          <p:cNvPicPr>
            <a:picLocks noChangeAspect="1"/>
          </p:cNvPicPr>
          <p:nvPr/>
        </p:nvPicPr>
        <p:blipFill rotWithShape="1">
          <a:blip r:embed="rId5"/>
          <a:srcRect l="4743" t="28393" r="8717" b="11146"/>
          <a:stretch/>
        </p:blipFill>
        <p:spPr>
          <a:xfrm>
            <a:off x="7261381" y="3836246"/>
            <a:ext cx="3689345" cy="2414016"/>
          </a:xfrm>
          <a:prstGeom prst="rect">
            <a:avLst/>
          </a:prstGeom>
        </p:spPr>
      </p:pic>
      <p:sp>
        <p:nvSpPr>
          <p:cNvPr id="18" name="TextBox 17"/>
          <p:cNvSpPr txBox="1"/>
          <p:nvPr/>
        </p:nvSpPr>
        <p:spPr>
          <a:xfrm>
            <a:off x="8063533" y="6224016"/>
            <a:ext cx="2018675" cy="461665"/>
          </a:xfrm>
          <a:prstGeom prst="rect">
            <a:avLst/>
          </a:prstGeom>
          <a:noFill/>
        </p:spPr>
        <p:txBody>
          <a:bodyPr wrap="square" rtlCol="0">
            <a:spAutoFit/>
          </a:bodyPr>
          <a:lstStyle/>
          <a:p>
            <a:pPr algn="ctr"/>
            <a:r>
              <a:rPr lang="en-US" sz="1200" dirty="0" smtClean="0">
                <a:solidFill>
                  <a:schemeClr val="bg1">
                    <a:lumMod val="50000"/>
                  </a:schemeClr>
                </a:solidFill>
                <a:latin typeface="Arial" panose="020B0604020202020204" pitchFamily="34" charset="0"/>
                <a:cs typeface="Arial" panose="020B0604020202020204" pitchFamily="34" charset="0"/>
              </a:rPr>
              <a:t>Team</a:t>
            </a:r>
          </a:p>
          <a:p>
            <a:pPr algn="ctr"/>
            <a:r>
              <a:rPr lang="en-US" sz="1200" dirty="0" smtClean="0">
                <a:solidFill>
                  <a:schemeClr val="bg1">
                    <a:lumMod val="50000"/>
                  </a:schemeClr>
                </a:solidFill>
                <a:latin typeface="Arial" panose="020B0604020202020204" pitchFamily="34" charset="0"/>
                <a:cs typeface="Arial" panose="020B0604020202020204" pitchFamily="34" charset="0"/>
              </a:rPr>
              <a:t>BOSSE</a:t>
            </a:r>
            <a:endParaRPr lang="en-US" sz="1200" dirty="0">
              <a:solidFill>
                <a:schemeClr val="bg1">
                  <a:lumMod val="50000"/>
                </a:schemeClr>
              </a:solidFill>
              <a:latin typeface="Arial" panose="020B0604020202020204" pitchFamily="34" charset="0"/>
              <a:cs typeface="Arial" panose="020B0604020202020204" pitchFamily="34" charset="0"/>
            </a:endParaRPr>
          </a:p>
        </p:txBody>
      </p:sp>
      <p:pic>
        <p:nvPicPr>
          <p:cNvPr id="21" name="Picture 2"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91800" y="244054"/>
            <a:ext cx="1371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2517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2578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V="1">
            <a:off x="381000" y="1198960"/>
            <a:ext cx="4191000" cy="130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81000" y="2286000"/>
            <a:ext cx="4191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21191" y="3904029"/>
            <a:ext cx="4386818" cy="923330"/>
          </a:xfrm>
          <a:prstGeom prst="rect">
            <a:avLst/>
          </a:prstGeom>
        </p:spPr>
        <p:txBody>
          <a:bodyPr wrap="square">
            <a:spAutoFit/>
          </a:bodyPr>
          <a:lstStyle/>
          <a:p>
            <a:endParaRPr lang="en-US" i="1" dirty="0">
              <a:solidFill>
                <a:schemeClr val="bg1"/>
              </a:solidFill>
            </a:endParaRPr>
          </a:p>
          <a:p>
            <a:endParaRPr lang="en-US" i="1" dirty="0">
              <a:solidFill>
                <a:schemeClr val="bg1"/>
              </a:solidFill>
            </a:endParaRPr>
          </a:p>
          <a:p>
            <a:endParaRPr lang="en-US" i="1" dirty="0">
              <a:solidFill>
                <a:schemeClr val="bg1"/>
              </a:solidFill>
            </a:endParaRPr>
          </a:p>
        </p:txBody>
      </p:sp>
      <p:pic>
        <p:nvPicPr>
          <p:cNvPr id="95234" name="Picture 2" descr="Image result for aresline transparent logo"/>
          <p:cNvPicPr>
            <a:picLocks noChangeAspect="1" noChangeArrowheads="1"/>
          </p:cNvPicPr>
          <p:nvPr/>
        </p:nvPicPr>
        <p:blipFill rotWithShape="1">
          <a:blip r:embed="rId3">
            <a:biLevel thresh="25000"/>
            <a:extLst>
              <a:ext uri="{28A0092B-C50C-407E-A947-70E740481C1C}">
                <a14:useLocalDpi xmlns:a14="http://schemas.microsoft.com/office/drawing/2010/main" val="0"/>
              </a:ext>
            </a:extLst>
          </a:blip>
          <a:srcRect l="1973" t="25862" r="11777" b="24483"/>
          <a:stretch/>
        </p:blipFill>
        <p:spPr bwMode="auto">
          <a:xfrm>
            <a:off x="337582" y="434877"/>
            <a:ext cx="2604247" cy="6858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381000" y="5562600"/>
            <a:ext cx="43270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37583" y="5686185"/>
            <a:ext cx="3785483" cy="923330"/>
          </a:xfrm>
          <a:prstGeom prst="rect">
            <a:avLst/>
          </a:prstGeom>
        </p:spPr>
        <p:txBody>
          <a:bodyPr wrap="square">
            <a:spAutoFit/>
          </a:bodyPr>
          <a:lstStyle/>
          <a:p>
            <a:r>
              <a:rPr lang="en-US" i="1" dirty="0" smtClean="0">
                <a:solidFill>
                  <a:schemeClr val="bg1"/>
                </a:solidFill>
              </a:rPr>
              <a:t>Lead time: 10-12 weeks</a:t>
            </a:r>
          </a:p>
          <a:p>
            <a:r>
              <a:rPr lang="en-US" i="1" dirty="0" smtClean="0">
                <a:solidFill>
                  <a:schemeClr val="bg1"/>
                </a:solidFill>
              </a:rPr>
              <a:t>Warranty: 5 years </a:t>
            </a:r>
          </a:p>
          <a:p>
            <a:r>
              <a:rPr lang="en-US" i="1" dirty="0" smtClean="0">
                <a:solidFill>
                  <a:schemeClr val="bg1"/>
                </a:solidFill>
              </a:rPr>
              <a:t>Country of origin: Italy</a:t>
            </a:r>
            <a:endParaRPr lang="en-US" i="1" dirty="0">
              <a:solidFill>
                <a:schemeClr val="bg1"/>
              </a:solidFill>
            </a:endParaRPr>
          </a:p>
        </p:txBody>
      </p:sp>
      <p:sp>
        <p:nvSpPr>
          <p:cNvPr id="16" name="Rectangle 15"/>
          <p:cNvSpPr/>
          <p:nvPr/>
        </p:nvSpPr>
        <p:spPr>
          <a:xfrm>
            <a:off x="321191" y="1398031"/>
            <a:ext cx="4615417" cy="646331"/>
          </a:xfrm>
          <a:prstGeom prst="rect">
            <a:avLst/>
          </a:prstGeom>
        </p:spPr>
        <p:txBody>
          <a:bodyPr wrap="square">
            <a:spAutoFit/>
          </a:bodyPr>
          <a:lstStyle/>
          <a:p>
            <a:r>
              <a:rPr lang="en-US" b="1" i="1" dirty="0">
                <a:solidFill>
                  <a:schemeClr val="bg1"/>
                </a:solidFill>
              </a:rPr>
              <a:t>A</a:t>
            </a:r>
            <a:r>
              <a:rPr lang="en-US" b="1" i="1" dirty="0" smtClean="0">
                <a:solidFill>
                  <a:schemeClr val="bg1"/>
                </a:solidFill>
              </a:rPr>
              <a:t>coustic </a:t>
            </a:r>
            <a:r>
              <a:rPr lang="en-US" b="1" i="1" dirty="0">
                <a:solidFill>
                  <a:schemeClr val="bg1"/>
                </a:solidFill>
              </a:rPr>
              <a:t>panels, colored moss walls and auditorium seating with a design twist </a:t>
            </a:r>
          </a:p>
        </p:txBody>
      </p:sp>
      <p:sp>
        <p:nvSpPr>
          <p:cNvPr id="18" name="Rectangle 17"/>
          <p:cNvSpPr/>
          <p:nvPr/>
        </p:nvSpPr>
        <p:spPr>
          <a:xfrm>
            <a:off x="321191" y="2485072"/>
            <a:ext cx="4615417" cy="3139321"/>
          </a:xfrm>
          <a:prstGeom prst="rect">
            <a:avLst/>
          </a:prstGeom>
        </p:spPr>
        <p:txBody>
          <a:bodyPr wrap="square">
            <a:spAutoFit/>
          </a:bodyPr>
          <a:lstStyle/>
          <a:p>
            <a:r>
              <a:rPr lang="en-US" i="1" dirty="0">
                <a:solidFill>
                  <a:schemeClr val="bg1"/>
                </a:solidFill>
              </a:rPr>
              <a:t>Whether it’s an office, contract or auditorium and theatre seating, Ares Line brings together original ideas and expertise combined with fine Italian style. Its brand Fonology offers acoustic panels, turning them into timeless design </a:t>
            </a:r>
            <a:r>
              <a:rPr lang="en-US" i="1" dirty="0" smtClean="0">
                <a:solidFill>
                  <a:schemeClr val="bg1"/>
                </a:solidFill>
              </a:rPr>
              <a:t>pieces.</a:t>
            </a:r>
          </a:p>
          <a:p>
            <a:endParaRPr lang="en-US" i="1" dirty="0">
              <a:solidFill>
                <a:schemeClr val="bg1"/>
              </a:solidFill>
            </a:endParaRPr>
          </a:p>
          <a:p>
            <a:r>
              <a:rPr lang="en-US" i="1" dirty="0">
                <a:solidFill>
                  <a:schemeClr val="bg1"/>
                </a:solidFill>
              </a:rPr>
              <a:t>Their products are designed by world class designers, including Paolo </a:t>
            </a:r>
            <a:r>
              <a:rPr lang="en-US" i="1" dirty="0" err="1">
                <a:solidFill>
                  <a:schemeClr val="bg1"/>
                </a:solidFill>
              </a:rPr>
              <a:t>Pininfarina</a:t>
            </a:r>
            <a:r>
              <a:rPr lang="en-US" i="1" dirty="0">
                <a:solidFill>
                  <a:schemeClr val="bg1"/>
                </a:solidFill>
              </a:rPr>
              <a:t>, Simone </a:t>
            </a:r>
            <a:r>
              <a:rPr lang="en-US" i="1" dirty="0" err="1">
                <a:solidFill>
                  <a:schemeClr val="bg1"/>
                </a:solidFill>
              </a:rPr>
              <a:t>Micheli</a:t>
            </a:r>
            <a:r>
              <a:rPr lang="en-US" i="1" dirty="0">
                <a:solidFill>
                  <a:schemeClr val="bg1"/>
                </a:solidFill>
              </a:rPr>
              <a:t>, Giovanni </a:t>
            </a:r>
            <a:r>
              <a:rPr lang="en-US" i="1" dirty="0" err="1">
                <a:solidFill>
                  <a:schemeClr val="bg1"/>
                </a:solidFill>
              </a:rPr>
              <a:t>Baccolini</a:t>
            </a:r>
            <a:r>
              <a:rPr lang="en-US" i="1" dirty="0">
                <a:solidFill>
                  <a:schemeClr val="bg1"/>
                </a:solidFill>
              </a:rPr>
              <a:t>, Toshiyuki Kita</a:t>
            </a:r>
          </a:p>
          <a:p>
            <a:endParaRPr lang="en-US" i="1"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5591" y="0"/>
            <a:ext cx="7135749" cy="6858000"/>
          </a:xfrm>
          <a:prstGeom prst="rect">
            <a:avLst/>
          </a:prstGeom>
        </p:spPr>
      </p:pic>
      <p:grpSp>
        <p:nvGrpSpPr>
          <p:cNvPr id="19" name="Group 18"/>
          <p:cNvGrpSpPr/>
          <p:nvPr/>
        </p:nvGrpSpPr>
        <p:grpSpPr>
          <a:xfrm>
            <a:off x="2263714" y="5350338"/>
            <a:ext cx="381000" cy="398298"/>
            <a:chOff x="6096000" y="5562600"/>
            <a:chExt cx="762000" cy="762000"/>
          </a:xfrm>
        </p:grpSpPr>
        <p:sp>
          <p:nvSpPr>
            <p:cNvPr id="20"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grpSp>
        <p:nvGrpSpPr>
          <p:cNvPr id="22" name="Group 21"/>
          <p:cNvGrpSpPr/>
          <p:nvPr/>
        </p:nvGrpSpPr>
        <p:grpSpPr>
          <a:xfrm>
            <a:off x="2189309" y="995977"/>
            <a:ext cx="381000" cy="398298"/>
            <a:chOff x="6096000" y="5562600"/>
            <a:chExt cx="762000" cy="762000"/>
          </a:xfrm>
        </p:grpSpPr>
        <p:sp>
          <p:nvSpPr>
            <p:cNvPr id="23"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spTree>
    <p:extLst>
      <p:ext uri="{BB962C8B-B14F-4D97-AF65-F5344CB8AC3E}">
        <p14:creationId xmlns:p14="http://schemas.microsoft.com/office/powerpoint/2010/main" val="19714800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 + Sofa</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9561" y="2964466"/>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Link</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2857500" y="294642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Link Plus</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5372412" y="296451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Link X Plus</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2" name="TextBox 11"/>
          <p:cNvSpPr txBox="1"/>
          <p:nvPr/>
        </p:nvSpPr>
        <p:spPr>
          <a:xfrm>
            <a:off x="7730612"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Trendy</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990600" y="573006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Base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3733800" y="573167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Naxos Acoustic</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6780085" y="5702001"/>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Privee</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9157613" y="571699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PF3</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9906000"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Trendy First Class</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43010" name="Picture 2" descr="http://www.aresline.com/media/cache/fpe/uploads/immagini/85.jpeg"/>
          <p:cNvPicPr>
            <a:picLocks noChangeAspect="1" noChangeArrowheads="1"/>
          </p:cNvPicPr>
          <p:nvPr/>
        </p:nvPicPr>
        <p:blipFill rotWithShape="1">
          <a:blip r:embed="rId2">
            <a:extLst>
              <a:ext uri="{28A0092B-C50C-407E-A947-70E740481C1C}">
                <a14:useLocalDpi xmlns:a14="http://schemas.microsoft.com/office/drawing/2010/main" val="0"/>
              </a:ext>
            </a:extLst>
          </a:blip>
          <a:srcRect l="23454" t="4525" r="20438" b="3167"/>
          <a:stretch/>
        </p:blipFill>
        <p:spPr bwMode="auto">
          <a:xfrm>
            <a:off x="833086" y="1143558"/>
            <a:ext cx="111162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http://www.aresline.com/media/cache/fpe/uploads/immagini/1131.jpeg"/>
          <p:cNvPicPr>
            <a:picLocks noChangeAspect="1" noChangeArrowheads="1"/>
          </p:cNvPicPr>
          <p:nvPr/>
        </p:nvPicPr>
        <p:blipFill rotWithShape="1">
          <a:blip r:embed="rId3">
            <a:extLst>
              <a:ext uri="{28A0092B-C50C-407E-A947-70E740481C1C}">
                <a14:useLocalDpi xmlns:a14="http://schemas.microsoft.com/office/drawing/2010/main" val="0"/>
              </a:ext>
            </a:extLst>
          </a:blip>
          <a:srcRect l="23454" t="6335" r="20437" b="3167"/>
          <a:stretch/>
        </p:blipFill>
        <p:spPr bwMode="auto">
          <a:xfrm>
            <a:off x="3322230" y="1117627"/>
            <a:ext cx="108921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http://www.aresline.com/media/cache/fpe/uploads/immagini/65.jpeg"/>
          <p:cNvPicPr>
            <a:picLocks noChangeAspect="1" noChangeArrowheads="1"/>
          </p:cNvPicPr>
          <p:nvPr/>
        </p:nvPicPr>
        <p:blipFill rotWithShape="1">
          <a:blip r:embed="rId4">
            <a:extLst>
              <a:ext uri="{28A0092B-C50C-407E-A947-70E740481C1C}">
                <a14:useLocalDpi xmlns:a14="http://schemas.microsoft.com/office/drawing/2010/main" val="0"/>
              </a:ext>
            </a:extLst>
          </a:blip>
          <a:srcRect l="25264" t="6335" r="18627" b="3167"/>
          <a:stretch/>
        </p:blipFill>
        <p:spPr bwMode="auto">
          <a:xfrm>
            <a:off x="5815857" y="1143558"/>
            <a:ext cx="113385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3016" name="Picture 8" descr="http://www.aresline.com/media/cache/fpe/uploads/immagini/1325.jpeg"/>
          <p:cNvPicPr>
            <a:picLocks noChangeAspect="1" noChangeArrowheads="1"/>
          </p:cNvPicPr>
          <p:nvPr/>
        </p:nvPicPr>
        <p:blipFill rotWithShape="1">
          <a:blip r:embed="rId5">
            <a:extLst>
              <a:ext uri="{28A0092B-C50C-407E-A947-70E740481C1C}">
                <a14:useLocalDpi xmlns:a14="http://schemas.microsoft.com/office/drawing/2010/main" val="0"/>
              </a:ext>
            </a:extLst>
          </a:blip>
          <a:srcRect l="23454" t="2714" r="24057" b="3168"/>
          <a:stretch/>
        </p:blipFill>
        <p:spPr bwMode="auto">
          <a:xfrm>
            <a:off x="8229995" y="1143558"/>
            <a:ext cx="101990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3018" name="Picture 10" descr="http://www.aresline.com/media/cache/fpe/uploads/immagini/17.jpeg"/>
          <p:cNvPicPr>
            <a:picLocks noChangeAspect="1" noChangeArrowheads="1"/>
          </p:cNvPicPr>
          <p:nvPr/>
        </p:nvPicPr>
        <p:blipFill rotWithShape="1">
          <a:blip r:embed="rId6">
            <a:extLst>
              <a:ext uri="{28A0092B-C50C-407E-A947-70E740481C1C}">
                <a14:useLocalDpi xmlns:a14="http://schemas.microsoft.com/office/drawing/2010/main" val="0"/>
              </a:ext>
            </a:extLst>
          </a:blip>
          <a:srcRect l="23454" r="20438" b="3168"/>
          <a:stretch/>
        </p:blipFill>
        <p:spPr bwMode="auto">
          <a:xfrm>
            <a:off x="10385497" y="1117627"/>
            <a:ext cx="105967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3020" name="Picture 12" descr="http://www.aresline.com/media/cache/fpe/uploads/immagini/2312.jpeg"/>
          <p:cNvPicPr>
            <a:picLocks noChangeAspect="1" noChangeArrowheads="1"/>
          </p:cNvPicPr>
          <p:nvPr/>
        </p:nvPicPr>
        <p:blipFill rotWithShape="1">
          <a:blip r:embed="rId7">
            <a:extLst>
              <a:ext uri="{28A0092B-C50C-407E-A947-70E740481C1C}">
                <a14:useLocalDpi xmlns:a14="http://schemas.microsoft.com/office/drawing/2010/main" val="0"/>
              </a:ext>
            </a:extLst>
          </a:blip>
          <a:srcRect t="15385" b="14027"/>
          <a:stretch/>
        </p:blipFill>
        <p:spPr bwMode="auto">
          <a:xfrm>
            <a:off x="704537" y="3901262"/>
            <a:ext cx="2590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3022" name="Picture 14" descr="http://www.aresline.com/media/cache/fpe/uploads/immagini/2298.jpeg"/>
          <p:cNvPicPr>
            <a:picLocks noChangeAspect="1" noChangeArrowheads="1"/>
          </p:cNvPicPr>
          <p:nvPr/>
        </p:nvPicPr>
        <p:blipFill rotWithShape="1">
          <a:blip r:embed="rId8">
            <a:extLst>
              <a:ext uri="{28A0092B-C50C-407E-A947-70E740481C1C}">
                <a14:useLocalDpi xmlns:a14="http://schemas.microsoft.com/office/drawing/2010/main" val="0"/>
              </a:ext>
            </a:extLst>
          </a:blip>
          <a:srcRect l="2458" t="33484" r="-1" b="4978"/>
          <a:stretch/>
        </p:blipFill>
        <p:spPr bwMode="auto">
          <a:xfrm>
            <a:off x="3418399" y="3878917"/>
            <a:ext cx="289877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3024" name="Picture 16" descr="http://www.aresline.com/media/cache/fpe/uploads/immagini/1100.jpeg"/>
          <p:cNvPicPr>
            <a:picLocks noChangeAspect="1" noChangeArrowheads="1"/>
          </p:cNvPicPr>
          <p:nvPr/>
        </p:nvPicPr>
        <p:blipFill rotWithShape="1">
          <a:blip r:embed="rId9">
            <a:extLst>
              <a:ext uri="{28A0092B-C50C-407E-A947-70E740481C1C}">
                <a14:useLocalDpi xmlns:a14="http://schemas.microsoft.com/office/drawing/2010/main" val="0"/>
              </a:ext>
            </a:extLst>
          </a:blip>
          <a:srcRect l="7165" t="4525" r="7767" b="4977"/>
          <a:stretch/>
        </p:blipFill>
        <p:spPr bwMode="auto">
          <a:xfrm>
            <a:off x="6929886" y="3901262"/>
            <a:ext cx="171907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3026" name="Picture 18" descr="http://www.aresline.com/media/cache/fpe/uploads/immagini/1184.jpeg"/>
          <p:cNvPicPr>
            <a:picLocks noChangeAspect="1" noChangeArrowheads="1"/>
          </p:cNvPicPr>
          <p:nvPr/>
        </p:nvPicPr>
        <p:blipFill rotWithShape="1">
          <a:blip r:embed="rId10">
            <a:extLst>
              <a:ext uri="{28A0092B-C50C-407E-A947-70E740481C1C}">
                <a14:useLocalDpi xmlns:a14="http://schemas.microsoft.com/office/drawing/2010/main" val="0"/>
              </a:ext>
            </a:extLst>
          </a:blip>
          <a:srcRect l="1735" t="38915" r="2338" b="6787"/>
          <a:stretch/>
        </p:blipFill>
        <p:spPr bwMode="auto">
          <a:xfrm>
            <a:off x="8841070" y="4215618"/>
            <a:ext cx="2651760" cy="1500997"/>
          </a:xfrm>
          <a:prstGeom prst="rect">
            <a:avLst/>
          </a:prstGeom>
          <a:noFill/>
          <a:extLst>
            <a:ext uri="{909E8E84-426E-40DD-AFC4-6F175D3DCCD1}">
              <a14:hiddenFill xmlns:a14="http://schemas.microsoft.com/office/drawing/2010/main">
                <a:solidFill>
                  <a:srgbClr val="FFFFFF"/>
                </a:solidFill>
              </a14:hiddenFill>
            </a:ext>
          </a:extLst>
        </p:spPr>
      </p:pic>
      <p:pic>
        <p:nvPicPr>
          <p:cNvPr id="43028" name="Picture 20" descr="Image result for aresline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95875" y="381000"/>
            <a:ext cx="1828800" cy="425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2996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Auditorium Chairs + Sofa</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4800" y="5858870"/>
            <a:ext cx="2018675" cy="738664"/>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Papillon</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2782739" y="584083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Premiere</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5297651" y="585892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Royale</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2" name="TextBox 11"/>
          <p:cNvSpPr txBox="1"/>
          <p:nvPr/>
        </p:nvSpPr>
        <p:spPr>
          <a:xfrm>
            <a:off x="7655851" y="5869286"/>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9.9</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787270" y="2863493"/>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Naxos</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6411428" y="2724305"/>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Privee</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9157613" y="2662500"/>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Jolly</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9831239" y="5869286"/>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9.1</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46082" name="Picture 2" descr="http://www.aresline.com/media/cache/fpe/uploads/immagini/1189.jpeg"/>
          <p:cNvPicPr>
            <a:picLocks noChangeAspect="1" noChangeArrowheads="1"/>
          </p:cNvPicPr>
          <p:nvPr/>
        </p:nvPicPr>
        <p:blipFill rotWithShape="1">
          <a:blip r:embed="rId2">
            <a:extLst>
              <a:ext uri="{28A0092B-C50C-407E-A947-70E740481C1C}">
                <a14:useLocalDpi xmlns:a14="http://schemas.microsoft.com/office/drawing/2010/main" val="0"/>
              </a:ext>
            </a:extLst>
          </a:blip>
          <a:srcRect l="1734" t="49774" r="2338" b="8598"/>
          <a:stretch/>
        </p:blipFill>
        <p:spPr bwMode="auto">
          <a:xfrm>
            <a:off x="444213" y="1471120"/>
            <a:ext cx="2704788" cy="1173776"/>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http://www.aresline.com/media/cache/fpe/uploads/immagini/234.jpeg"/>
          <p:cNvPicPr>
            <a:picLocks noChangeAspect="1" noChangeArrowheads="1"/>
          </p:cNvPicPr>
          <p:nvPr/>
        </p:nvPicPr>
        <p:blipFill rotWithShape="1">
          <a:blip r:embed="rId3">
            <a:extLst>
              <a:ext uri="{28A0092B-C50C-407E-A947-70E740481C1C}">
                <a14:useLocalDpi xmlns:a14="http://schemas.microsoft.com/office/drawing/2010/main" val="0"/>
              </a:ext>
            </a:extLst>
          </a:blip>
          <a:srcRect l="19834" t="24434" r="24057" b="4978"/>
          <a:stretch/>
        </p:blipFill>
        <p:spPr bwMode="auto">
          <a:xfrm>
            <a:off x="591232" y="4038600"/>
            <a:ext cx="145366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descr="http://www.aresline.com/media/cache/fpe/uploads/immagini/1869.jpeg"/>
          <p:cNvPicPr>
            <a:picLocks noChangeAspect="1" noChangeArrowheads="1"/>
          </p:cNvPicPr>
          <p:nvPr/>
        </p:nvPicPr>
        <p:blipFill rotWithShape="1">
          <a:blip r:embed="rId4">
            <a:extLst>
              <a:ext uri="{28A0092B-C50C-407E-A947-70E740481C1C}">
                <a14:useLocalDpi xmlns:a14="http://schemas.microsoft.com/office/drawing/2010/main" val="0"/>
              </a:ext>
            </a:extLst>
          </a:blip>
          <a:srcRect l="12594" t="29864" r="7768" b="3168"/>
          <a:stretch/>
        </p:blipFill>
        <p:spPr bwMode="auto">
          <a:xfrm>
            <a:off x="6333370" y="894904"/>
            <a:ext cx="217478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6088" name="Picture 8" descr="http://www.aresline.com/media/cache/fpe/uploads/immagini/608.jpeg"/>
          <p:cNvPicPr>
            <a:picLocks noChangeAspect="1" noChangeArrowheads="1"/>
          </p:cNvPicPr>
          <p:nvPr/>
        </p:nvPicPr>
        <p:blipFill rotWithShape="1">
          <a:blip r:embed="rId5">
            <a:extLst>
              <a:ext uri="{28A0092B-C50C-407E-A947-70E740481C1C}">
                <a14:useLocalDpi xmlns:a14="http://schemas.microsoft.com/office/drawing/2010/main" val="0"/>
              </a:ext>
            </a:extLst>
          </a:blip>
          <a:srcRect l="23454" t="28054" r="24057" b="3167"/>
          <a:stretch/>
        </p:blipFill>
        <p:spPr bwMode="auto">
          <a:xfrm>
            <a:off x="9469118" y="888493"/>
            <a:ext cx="139566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6090" name="Picture 10" descr="http://www.aresline.com/media/cache/fpe/uploads/immagini/721.jpeg"/>
          <p:cNvPicPr>
            <a:picLocks noChangeAspect="1" noChangeArrowheads="1"/>
          </p:cNvPicPr>
          <p:nvPr/>
        </p:nvPicPr>
        <p:blipFill rotWithShape="1">
          <a:blip r:embed="rId6">
            <a:extLst>
              <a:ext uri="{28A0092B-C50C-407E-A947-70E740481C1C}">
                <a14:useLocalDpi xmlns:a14="http://schemas.microsoft.com/office/drawing/2010/main" val="0"/>
              </a:ext>
            </a:extLst>
          </a:blip>
          <a:srcRect l="7165" t="24435" r="11388"/>
          <a:stretch/>
        </p:blipFill>
        <p:spPr bwMode="auto">
          <a:xfrm>
            <a:off x="2806495" y="4038600"/>
            <a:ext cx="197116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6092" name="Picture 12" descr="http://www.aresline.com/media/cache/fpe/uploads/immagini/802.jpeg"/>
          <p:cNvPicPr>
            <a:picLocks noChangeAspect="1" noChangeArrowheads="1"/>
          </p:cNvPicPr>
          <p:nvPr/>
        </p:nvPicPr>
        <p:blipFill rotWithShape="1">
          <a:blip r:embed="rId7">
            <a:extLst>
              <a:ext uri="{28A0092B-C50C-407E-A947-70E740481C1C}">
                <a14:useLocalDpi xmlns:a14="http://schemas.microsoft.com/office/drawing/2010/main" val="0"/>
              </a:ext>
            </a:extLst>
          </a:blip>
          <a:srcRect l="14404" t="26244" r="20438" b="4978"/>
          <a:stretch/>
        </p:blipFill>
        <p:spPr bwMode="auto">
          <a:xfrm>
            <a:off x="5440714" y="4012031"/>
            <a:ext cx="173254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6094" name="Picture 14" descr="http://www.aresline.com/media/cache/fpe/uploads/immagini/1657.jpeg"/>
          <p:cNvPicPr>
            <a:picLocks noChangeAspect="1" noChangeArrowheads="1"/>
          </p:cNvPicPr>
          <p:nvPr/>
        </p:nvPicPr>
        <p:blipFill rotWithShape="1">
          <a:blip r:embed="rId8">
            <a:extLst>
              <a:ext uri="{28A0092B-C50C-407E-A947-70E740481C1C}">
                <a14:useLocalDpi xmlns:a14="http://schemas.microsoft.com/office/drawing/2010/main" val="0"/>
              </a:ext>
            </a:extLst>
          </a:blip>
          <a:srcRect l="18024" t="28054" r="24058" b="3167"/>
          <a:stretch/>
        </p:blipFill>
        <p:spPr bwMode="auto">
          <a:xfrm>
            <a:off x="7895166" y="4012031"/>
            <a:ext cx="154004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6096" name="Picture 16" descr="http://www.aresline.com/media/cache/fpe/uploads/immagini/1649.jpeg"/>
          <p:cNvPicPr>
            <a:picLocks noChangeAspect="1" noChangeArrowheads="1"/>
          </p:cNvPicPr>
          <p:nvPr/>
        </p:nvPicPr>
        <p:blipFill rotWithShape="1">
          <a:blip r:embed="rId9">
            <a:extLst>
              <a:ext uri="{28A0092B-C50C-407E-A947-70E740481C1C}">
                <a14:useLocalDpi xmlns:a14="http://schemas.microsoft.com/office/drawing/2010/main" val="0"/>
              </a:ext>
            </a:extLst>
          </a:blip>
          <a:srcRect l="10798" t="15027" r="9564" b="5335"/>
          <a:stretch/>
        </p:blipFill>
        <p:spPr bwMode="auto">
          <a:xfrm>
            <a:off x="9926176" y="4012031"/>
            <a:ext cx="182879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0" descr="Image result for aresline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95875" y="381000"/>
            <a:ext cx="1828800" cy="42563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834442" y="277212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Mya</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11">
            <a:extLst>
              <a:ext uri="{28A0092B-C50C-407E-A947-70E740481C1C}">
                <a14:useLocalDpi xmlns:a14="http://schemas.microsoft.com/office/drawing/2010/main" val="0"/>
              </a:ext>
            </a:extLst>
          </a:blip>
          <a:srcRect l="12500" t="22395" r="12500" b="2604"/>
          <a:stretch/>
        </p:blipFill>
        <p:spPr>
          <a:xfrm>
            <a:off x="3988780" y="1066800"/>
            <a:ext cx="1576658" cy="1576658"/>
          </a:xfrm>
          <a:prstGeom prst="rect">
            <a:avLst/>
          </a:prstGeom>
        </p:spPr>
      </p:pic>
    </p:spTree>
    <p:extLst>
      <p:ext uri="{BB962C8B-B14F-4D97-AF65-F5344CB8AC3E}">
        <p14:creationId xmlns:p14="http://schemas.microsoft.com/office/powerpoint/2010/main" val="4006185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Auditorium Chairs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4800" y="5858870"/>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Metropolitan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2782739" y="584083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Metropolitan Wood</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5297651" y="585892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Metropolitan Opera</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2" name="TextBox 11"/>
          <p:cNvSpPr txBox="1"/>
          <p:nvPr/>
        </p:nvSpPr>
        <p:spPr>
          <a:xfrm>
            <a:off x="7655851" y="5869286"/>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Eidos</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990600" y="275176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Royale Imperial</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3733800" y="2753380"/>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Imperial</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6780085" y="2723704"/>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Tempo</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9157613" y="2662500"/>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Concerto</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9831239" y="5869286"/>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Eidos</a:t>
            </a:r>
            <a:r>
              <a:rPr lang="en-US" sz="1400" dirty="0" smtClean="0">
                <a:solidFill>
                  <a:schemeClr val="bg1">
                    <a:lumMod val="50000"/>
                  </a:schemeClr>
                </a:solidFill>
                <a:latin typeface="Arial" panose="020B0604020202020204" pitchFamily="34" charset="0"/>
                <a:cs typeface="Arial" panose="020B0604020202020204" pitchFamily="34" charset="0"/>
              </a:rPr>
              <a:t> Plus</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47106" name="Picture 2" descr="http://www.aresline.com/media/cache/fpe/uploads/immagini/2088.jpeg"/>
          <p:cNvPicPr>
            <a:picLocks noChangeAspect="1" noChangeArrowheads="1"/>
          </p:cNvPicPr>
          <p:nvPr/>
        </p:nvPicPr>
        <p:blipFill rotWithShape="1">
          <a:blip r:embed="rId2">
            <a:extLst>
              <a:ext uri="{28A0092B-C50C-407E-A947-70E740481C1C}">
                <a14:useLocalDpi xmlns:a14="http://schemas.microsoft.com/office/drawing/2010/main" val="0"/>
              </a:ext>
            </a:extLst>
          </a:blip>
          <a:srcRect l="23454" t="13574" r="15007" b="4978"/>
          <a:stretch/>
        </p:blipFill>
        <p:spPr bwMode="auto">
          <a:xfrm>
            <a:off x="1324429" y="931930"/>
            <a:ext cx="138176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ttp://www.aresline.com/media/cache/fpe/uploads/immagini/2082.jpeg"/>
          <p:cNvPicPr>
            <a:picLocks noChangeAspect="1" noChangeArrowheads="1"/>
          </p:cNvPicPr>
          <p:nvPr/>
        </p:nvPicPr>
        <p:blipFill rotWithShape="1">
          <a:blip r:embed="rId3">
            <a:extLst>
              <a:ext uri="{28A0092B-C50C-407E-A947-70E740481C1C}">
                <a14:useLocalDpi xmlns:a14="http://schemas.microsoft.com/office/drawing/2010/main" val="0"/>
              </a:ext>
            </a:extLst>
          </a:blip>
          <a:srcRect l="28884" t="13574" r="13197" b="3167"/>
          <a:stretch/>
        </p:blipFill>
        <p:spPr bwMode="auto">
          <a:xfrm>
            <a:off x="4107032" y="931930"/>
            <a:ext cx="127220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http://www.aresline.com/media/cache/fpe/uploads/immagini/2378.jpeg"/>
          <p:cNvPicPr>
            <a:picLocks noChangeAspect="1" noChangeArrowheads="1"/>
          </p:cNvPicPr>
          <p:nvPr/>
        </p:nvPicPr>
        <p:blipFill rotWithShape="1">
          <a:blip r:embed="rId4">
            <a:extLst>
              <a:ext uri="{28A0092B-C50C-407E-A947-70E740481C1C}">
                <a14:useLocalDpi xmlns:a14="http://schemas.microsoft.com/office/drawing/2010/main" val="0"/>
              </a:ext>
            </a:extLst>
          </a:blip>
          <a:srcRect l="3166" t="16290" r="4525" b="5883"/>
          <a:stretch/>
        </p:blipFill>
        <p:spPr bwMode="auto">
          <a:xfrm>
            <a:off x="6699719" y="856138"/>
            <a:ext cx="216904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7112" name="Picture 8" descr="http://www.aresline.com/media/cache/fpe/uploads/immagini/268.jpeg"/>
          <p:cNvPicPr>
            <a:picLocks noChangeAspect="1" noChangeArrowheads="1"/>
          </p:cNvPicPr>
          <p:nvPr/>
        </p:nvPicPr>
        <p:blipFill rotWithShape="1">
          <a:blip r:embed="rId5">
            <a:extLst>
              <a:ext uri="{28A0092B-C50C-407E-A947-70E740481C1C}">
                <a14:useLocalDpi xmlns:a14="http://schemas.microsoft.com/office/drawing/2010/main" val="0"/>
              </a:ext>
            </a:extLst>
          </a:blip>
          <a:srcRect l="19834" t="19005" r="22247" b="3167"/>
          <a:stretch/>
        </p:blipFill>
        <p:spPr bwMode="auto">
          <a:xfrm>
            <a:off x="9486466" y="833700"/>
            <a:ext cx="136096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7114" name="Picture 10" descr="http://www.aresline.com/media/cache/fpe/uploads/immagini/698.jpeg"/>
          <p:cNvPicPr>
            <a:picLocks noChangeAspect="1" noChangeArrowheads="1"/>
          </p:cNvPicPr>
          <p:nvPr/>
        </p:nvPicPr>
        <p:blipFill rotWithShape="1">
          <a:blip r:embed="rId6">
            <a:extLst>
              <a:ext uri="{28A0092B-C50C-407E-A947-70E740481C1C}">
                <a14:useLocalDpi xmlns:a14="http://schemas.microsoft.com/office/drawing/2010/main" val="0"/>
              </a:ext>
            </a:extLst>
          </a:blip>
          <a:srcRect l="19511" t="21863" r="17142" b="5738"/>
          <a:stretch/>
        </p:blipFill>
        <p:spPr bwMode="auto">
          <a:xfrm>
            <a:off x="509554" y="4037962"/>
            <a:ext cx="160020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7116" name="Picture 12" descr="http://www.aresline.com/media/cache/fpe/uploads/immagini/703.jpeg"/>
          <p:cNvPicPr>
            <a:picLocks noChangeAspect="1" noChangeArrowheads="1"/>
          </p:cNvPicPr>
          <p:nvPr/>
        </p:nvPicPr>
        <p:blipFill rotWithShape="1">
          <a:blip r:embed="rId7">
            <a:extLst>
              <a:ext uri="{28A0092B-C50C-407E-A947-70E740481C1C}">
                <a14:useLocalDpi xmlns:a14="http://schemas.microsoft.com/office/drawing/2010/main" val="0"/>
              </a:ext>
            </a:extLst>
          </a:blip>
          <a:srcRect l="14404" t="22625" r="15007" b="4977"/>
          <a:stretch/>
        </p:blipFill>
        <p:spPr bwMode="auto">
          <a:xfrm>
            <a:off x="2900535" y="4012031"/>
            <a:ext cx="178308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7118" name="Picture 14" descr="http://www.aresline.com/media/cache/fpe/uploads/immagini/715.jpeg"/>
          <p:cNvPicPr>
            <a:picLocks noChangeAspect="1" noChangeArrowheads="1"/>
          </p:cNvPicPr>
          <p:nvPr/>
        </p:nvPicPr>
        <p:blipFill rotWithShape="1">
          <a:blip r:embed="rId8">
            <a:extLst>
              <a:ext uri="{28A0092B-C50C-407E-A947-70E740481C1C}">
                <a14:useLocalDpi xmlns:a14="http://schemas.microsoft.com/office/drawing/2010/main" val="0"/>
              </a:ext>
            </a:extLst>
          </a:blip>
          <a:srcRect l="7165" t="26244" r="9578" b="4978"/>
          <a:stretch/>
        </p:blipFill>
        <p:spPr bwMode="auto">
          <a:xfrm>
            <a:off x="5200082" y="4041239"/>
            <a:ext cx="221381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7120" name="Picture 16" descr="http://www.aresline.com/media/cache/fpe/uploads/immagini/656.jpeg"/>
          <p:cNvPicPr>
            <a:picLocks noChangeAspect="1" noChangeArrowheads="1"/>
          </p:cNvPicPr>
          <p:nvPr/>
        </p:nvPicPr>
        <p:blipFill rotWithShape="1">
          <a:blip r:embed="rId9">
            <a:extLst>
              <a:ext uri="{28A0092B-C50C-407E-A947-70E740481C1C}">
                <a14:useLocalDpi xmlns:a14="http://schemas.microsoft.com/office/drawing/2010/main" val="0"/>
              </a:ext>
            </a:extLst>
          </a:blip>
          <a:srcRect l="27074" t="20815" r="22247" b="3168"/>
          <a:stretch/>
        </p:blipFill>
        <p:spPr bwMode="auto">
          <a:xfrm>
            <a:off x="8055588" y="4012031"/>
            <a:ext cx="1219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7122" name="Picture 18" descr="http://www.aresline.com/media/cache/fpe/uploads/immagini/661.jpeg"/>
          <p:cNvPicPr>
            <a:picLocks noChangeAspect="1" noChangeArrowheads="1"/>
          </p:cNvPicPr>
          <p:nvPr/>
        </p:nvPicPr>
        <p:blipFill rotWithShape="1">
          <a:blip r:embed="rId10">
            <a:extLst>
              <a:ext uri="{28A0092B-C50C-407E-A947-70E740481C1C}">
                <a14:useLocalDpi xmlns:a14="http://schemas.microsoft.com/office/drawing/2010/main" val="0"/>
              </a:ext>
            </a:extLst>
          </a:blip>
          <a:srcRect l="21644" t="22625" r="24058" b="3168"/>
          <a:stretch/>
        </p:blipFill>
        <p:spPr bwMode="auto">
          <a:xfrm>
            <a:off x="10166950" y="4007658"/>
            <a:ext cx="133814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0" descr="Image result for aresline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95875" y="381000"/>
            <a:ext cx="1828800" cy="425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0580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Auditorium Chairs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24261" y="5866762"/>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Omnia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4134162" y="594461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Omnia Beam</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2" name="TextBox 11"/>
          <p:cNvSpPr txBox="1"/>
          <p:nvPr/>
        </p:nvSpPr>
        <p:spPr>
          <a:xfrm>
            <a:off x="7040525" y="5869286"/>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Omnia Contract</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2191062" y="2809509"/>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Thesi</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8049863" y="271677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Omnia Evolution</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9756743" y="5869286"/>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Zero9 Contract</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48130" name="Picture 2" descr="http://www.aresline.com/media/cache/fpe/uploads/immagini/633.jpeg"/>
          <p:cNvPicPr>
            <a:picLocks noChangeAspect="1" noChangeArrowheads="1"/>
          </p:cNvPicPr>
          <p:nvPr/>
        </p:nvPicPr>
        <p:blipFill rotWithShape="1">
          <a:blip r:embed="rId2">
            <a:extLst>
              <a:ext uri="{28A0092B-C50C-407E-A947-70E740481C1C}">
                <a14:useLocalDpi xmlns:a14="http://schemas.microsoft.com/office/drawing/2010/main" val="0"/>
              </a:ext>
            </a:extLst>
          </a:blip>
          <a:srcRect t="44344" b="8597"/>
          <a:stretch/>
        </p:blipFill>
        <p:spPr bwMode="auto">
          <a:xfrm>
            <a:off x="1257300" y="946449"/>
            <a:ext cx="3886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http://www.aresline.com/media/cache/fpe/uploads/immagini/2114.jpeg"/>
          <p:cNvPicPr>
            <a:picLocks noChangeAspect="1" noChangeArrowheads="1"/>
          </p:cNvPicPr>
          <p:nvPr/>
        </p:nvPicPr>
        <p:blipFill rotWithShape="1">
          <a:blip r:embed="rId3">
            <a:extLst>
              <a:ext uri="{28A0092B-C50C-407E-A947-70E740481C1C}">
                <a14:useLocalDpi xmlns:a14="http://schemas.microsoft.com/office/drawing/2010/main" val="0"/>
              </a:ext>
            </a:extLst>
          </a:blip>
          <a:srcRect t="26244" b="8597"/>
          <a:stretch/>
        </p:blipFill>
        <p:spPr bwMode="auto">
          <a:xfrm>
            <a:off x="7655851" y="887972"/>
            <a:ext cx="28067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descr="http://www.aresline.com/media/cache/fpe/uploads/immagini/862.jpeg"/>
          <p:cNvPicPr>
            <a:picLocks noChangeAspect="1" noChangeArrowheads="1"/>
          </p:cNvPicPr>
          <p:nvPr/>
        </p:nvPicPr>
        <p:blipFill rotWithShape="1">
          <a:blip r:embed="rId4">
            <a:extLst>
              <a:ext uri="{28A0092B-C50C-407E-A947-70E740481C1C}">
                <a14:useLocalDpi xmlns:a14="http://schemas.microsoft.com/office/drawing/2010/main" val="0"/>
              </a:ext>
            </a:extLst>
          </a:blip>
          <a:srcRect t="31675" b="4976"/>
          <a:stretch/>
        </p:blipFill>
        <p:spPr bwMode="auto">
          <a:xfrm>
            <a:off x="690154" y="4037962"/>
            <a:ext cx="288689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8136" name="Picture 8" descr="http://www.aresline.com/media/cache/fpe/uploads/immagini/1599.jpeg"/>
          <p:cNvPicPr>
            <a:picLocks noChangeAspect="1" noChangeArrowheads="1"/>
          </p:cNvPicPr>
          <p:nvPr/>
        </p:nvPicPr>
        <p:blipFill rotWithShape="1">
          <a:blip r:embed="rId5">
            <a:extLst>
              <a:ext uri="{28A0092B-C50C-407E-A947-70E740481C1C}">
                <a14:useLocalDpi xmlns:a14="http://schemas.microsoft.com/office/drawing/2010/main" val="0"/>
              </a:ext>
            </a:extLst>
          </a:blip>
          <a:srcRect l="7165" t="8144" r="5958" b="15837"/>
          <a:stretch/>
        </p:blipFill>
        <p:spPr bwMode="auto">
          <a:xfrm>
            <a:off x="4098471" y="4012031"/>
            <a:ext cx="209005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8138" name="Picture 10" descr="http://www.aresline.com/media/cache/fpe/uploads/immagini/872.jpeg"/>
          <p:cNvPicPr>
            <a:picLocks noChangeAspect="1" noChangeArrowheads="1"/>
          </p:cNvPicPr>
          <p:nvPr/>
        </p:nvPicPr>
        <p:blipFill rotWithShape="1">
          <a:blip r:embed="rId6">
            <a:extLst>
              <a:ext uri="{28A0092B-C50C-407E-A947-70E740481C1C}">
                <a14:useLocalDpi xmlns:a14="http://schemas.microsoft.com/office/drawing/2010/main" val="0"/>
              </a:ext>
            </a:extLst>
          </a:blip>
          <a:srcRect l="8975" t="38915" r="7768" b="4977"/>
          <a:stretch/>
        </p:blipFill>
        <p:spPr bwMode="auto">
          <a:xfrm>
            <a:off x="6693011" y="4012031"/>
            <a:ext cx="271370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8140" name="Picture 12" descr="http://www.aresline.com/media/cache/fpe/uploads/immagini/2113.jpeg"/>
          <p:cNvPicPr>
            <a:picLocks noChangeAspect="1" noChangeArrowheads="1"/>
          </p:cNvPicPr>
          <p:nvPr/>
        </p:nvPicPr>
        <p:blipFill rotWithShape="1">
          <a:blip r:embed="rId7">
            <a:extLst>
              <a:ext uri="{28A0092B-C50C-407E-A947-70E740481C1C}">
                <a14:useLocalDpi xmlns:a14="http://schemas.microsoft.com/office/drawing/2010/main" val="0"/>
              </a:ext>
            </a:extLst>
          </a:blip>
          <a:srcRect l="8974" t="19005" r="4148" b="8597"/>
          <a:stretch/>
        </p:blipFill>
        <p:spPr bwMode="auto">
          <a:xfrm>
            <a:off x="9668801" y="4012031"/>
            <a:ext cx="219456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0" descr="Image result for aresline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95875" y="381000"/>
            <a:ext cx="1828800" cy="425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58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90600" y="4084266"/>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Zero9</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3901448" y="411015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Zero9 Filo</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6806373" y="4146176"/>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Omnia Contract</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2" name="TextBox 11"/>
          <p:cNvSpPr txBox="1"/>
          <p:nvPr/>
        </p:nvSpPr>
        <p:spPr>
          <a:xfrm>
            <a:off x="9474830" y="4130610"/>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Eura</a:t>
            </a:r>
            <a:endParaRPr lang="en-US" sz="1400" dirty="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ARESLINE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49154" name="Picture 2" descr="http://www.aresline.com/media/cache/fpe/uploads/immagini/121.jpeg"/>
          <p:cNvPicPr>
            <a:picLocks noChangeAspect="1" noChangeArrowheads="1"/>
          </p:cNvPicPr>
          <p:nvPr/>
        </p:nvPicPr>
        <p:blipFill rotWithShape="1">
          <a:blip r:embed="rId2">
            <a:extLst>
              <a:ext uri="{28A0092B-C50C-407E-A947-70E740481C1C}">
                <a14:useLocalDpi xmlns:a14="http://schemas.microsoft.com/office/drawing/2010/main" val="0"/>
              </a:ext>
            </a:extLst>
          </a:blip>
          <a:srcRect l="21644" t="20815" r="22248"/>
          <a:stretch/>
        </p:blipFill>
        <p:spPr bwMode="auto">
          <a:xfrm>
            <a:off x="1352019" y="2286000"/>
            <a:ext cx="129583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9156" name="Picture 4" descr="http://www.aresline.com/media/cache/fpe/uploads/immagini/929.jpeg"/>
          <p:cNvPicPr>
            <a:picLocks noChangeAspect="1" noChangeArrowheads="1"/>
          </p:cNvPicPr>
          <p:nvPr/>
        </p:nvPicPr>
        <p:blipFill rotWithShape="1">
          <a:blip r:embed="rId3">
            <a:extLst>
              <a:ext uri="{28A0092B-C50C-407E-A947-70E740481C1C}">
                <a14:useLocalDpi xmlns:a14="http://schemas.microsoft.com/office/drawing/2010/main" val="0"/>
              </a:ext>
            </a:extLst>
          </a:blip>
          <a:srcRect l="22721" t="18940" r="22980" b="3231"/>
          <a:stretch/>
        </p:blipFill>
        <p:spPr bwMode="auto">
          <a:xfrm>
            <a:off x="4278835" y="2286000"/>
            <a:ext cx="127590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9162" name="Picture 10" descr="http://www.aresline.com/media/cache/fpe/uploads/immagini/1620.jpeg"/>
          <p:cNvPicPr>
            <a:picLocks noChangeAspect="1" noChangeArrowheads="1"/>
          </p:cNvPicPr>
          <p:nvPr/>
        </p:nvPicPr>
        <p:blipFill rotWithShape="1">
          <a:blip r:embed="rId4">
            <a:extLst>
              <a:ext uri="{28A0092B-C50C-407E-A947-70E740481C1C}">
                <a14:useLocalDpi xmlns:a14="http://schemas.microsoft.com/office/drawing/2010/main" val="0"/>
              </a:ext>
            </a:extLst>
          </a:blip>
          <a:srcRect l="21644" t="29864" r="22248"/>
          <a:stretch/>
        </p:blipFill>
        <p:spPr bwMode="auto">
          <a:xfrm>
            <a:off x="7084189" y="2286000"/>
            <a:ext cx="146304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9164" name="Picture 12" descr="http://www.aresline.com/media/cache/fpe/uploads/immagini/90.jpeg"/>
          <p:cNvPicPr>
            <a:picLocks noChangeAspect="1" noChangeArrowheads="1"/>
          </p:cNvPicPr>
          <p:nvPr/>
        </p:nvPicPr>
        <p:blipFill rotWithShape="1">
          <a:blip r:embed="rId5">
            <a:extLst>
              <a:ext uri="{28A0092B-C50C-407E-A947-70E740481C1C}">
                <a14:useLocalDpi xmlns:a14="http://schemas.microsoft.com/office/drawing/2010/main" val="0"/>
              </a:ext>
            </a:extLst>
          </a:blip>
          <a:srcRect l="24135" t="25567" r="21566" b="2035"/>
          <a:stretch/>
        </p:blipFill>
        <p:spPr bwMode="auto">
          <a:xfrm>
            <a:off x="9798367" y="2317376"/>
            <a:ext cx="1371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Image result for aresline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95875" y="381000"/>
            <a:ext cx="1828800" cy="425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9560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0111"/>
            <a:ext cx="52578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37583" y="1371600"/>
            <a:ext cx="4386817" cy="369332"/>
          </a:xfrm>
          <a:prstGeom prst="rect">
            <a:avLst/>
          </a:prstGeom>
        </p:spPr>
        <p:txBody>
          <a:bodyPr wrap="square">
            <a:spAutoFit/>
          </a:bodyPr>
          <a:lstStyle/>
          <a:p>
            <a:r>
              <a:rPr lang="en-US" b="1" i="1" dirty="0" smtClean="0">
                <a:solidFill>
                  <a:schemeClr val="bg1"/>
                </a:solidFill>
              </a:rPr>
              <a:t>Supplying office furniture since 1969.</a:t>
            </a:r>
            <a:endParaRPr lang="en-US" b="1" i="1" dirty="0">
              <a:solidFill>
                <a:schemeClr val="bg1"/>
              </a:solidFill>
            </a:endParaRPr>
          </a:p>
        </p:txBody>
      </p:sp>
      <p:cxnSp>
        <p:nvCxnSpPr>
          <p:cNvPr id="13" name="Straight Connector 12"/>
          <p:cNvCxnSpPr/>
          <p:nvPr/>
        </p:nvCxnSpPr>
        <p:spPr>
          <a:xfrm>
            <a:off x="381000" y="1211997"/>
            <a:ext cx="4038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81000" y="2057400"/>
            <a:ext cx="4114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37582" y="2362200"/>
            <a:ext cx="4386818" cy="2308324"/>
          </a:xfrm>
          <a:prstGeom prst="rect">
            <a:avLst/>
          </a:prstGeom>
        </p:spPr>
        <p:txBody>
          <a:bodyPr wrap="square">
            <a:spAutoFit/>
          </a:bodyPr>
          <a:lstStyle/>
          <a:p>
            <a:r>
              <a:rPr lang="en-US" i="1" dirty="0">
                <a:solidFill>
                  <a:schemeClr val="bg1"/>
                </a:solidFill>
              </a:rPr>
              <a:t>The company’s strategy involves </a:t>
            </a:r>
            <a:r>
              <a:rPr lang="en-US" i="1" dirty="0" smtClean="0">
                <a:solidFill>
                  <a:schemeClr val="bg1"/>
                </a:solidFill>
              </a:rPr>
              <a:t>specializing </a:t>
            </a:r>
            <a:r>
              <a:rPr lang="en-US" i="1" dirty="0">
                <a:solidFill>
                  <a:schemeClr val="bg1"/>
                </a:solidFill>
              </a:rPr>
              <a:t>in developing all kinds of fabrication projects to cover any workstation need. </a:t>
            </a:r>
            <a:endParaRPr lang="en-US" i="1" dirty="0" smtClean="0">
              <a:solidFill>
                <a:schemeClr val="bg1"/>
              </a:solidFill>
            </a:endParaRPr>
          </a:p>
          <a:p>
            <a:endParaRPr lang="en-US" i="1" dirty="0">
              <a:solidFill>
                <a:schemeClr val="bg1"/>
              </a:solidFill>
            </a:endParaRPr>
          </a:p>
          <a:p>
            <a:r>
              <a:rPr lang="en-US" i="1" dirty="0" smtClean="0">
                <a:solidFill>
                  <a:schemeClr val="bg1"/>
                </a:solidFill>
              </a:rPr>
              <a:t>Internationalization </a:t>
            </a:r>
            <a:r>
              <a:rPr lang="en-US" i="1" dirty="0">
                <a:solidFill>
                  <a:schemeClr val="bg1"/>
                </a:solidFill>
              </a:rPr>
              <a:t>and process efficiency are the main strategic thrusts that enable JG to be a competitive brand and a sustainable business in the market.</a:t>
            </a:r>
          </a:p>
        </p:txBody>
      </p:sp>
      <p:pic>
        <p:nvPicPr>
          <p:cNvPr id="9" name="Picture 28" descr="Image result for jg group logo"/>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25632" t="14584" r="24629" b="12083"/>
          <a:stretch/>
        </p:blipFill>
        <p:spPr bwMode="auto">
          <a:xfrm>
            <a:off x="430306" y="359485"/>
            <a:ext cx="682214" cy="67056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13053" y="5493227"/>
            <a:ext cx="3785483" cy="923330"/>
          </a:xfrm>
          <a:prstGeom prst="rect">
            <a:avLst/>
          </a:prstGeom>
        </p:spPr>
        <p:txBody>
          <a:bodyPr wrap="square">
            <a:spAutoFit/>
          </a:bodyPr>
          <a:lstStyle/>
          <a:p>
            <a:r>
              <a:rPr lang="en-US" i="1" dirty="0" smtClean="0">
                <a:solidFill>
                  <a:schemeClr val="bg1"/>
                </a:solidFill>
              </a:rPr>
              <a:t>Lead time: 10-12 weeks</a:t>
            </a:r>
          </a:p>
          <a:p>
            <a:r>
              <a:rPr lang="en-US" i="1" dirty="0" smtClean="0">
                <a:solidFill>
                  <a:schemeClr val="bg1"/>
                </a:solidFill>
              </a:rPr>
              <a:t>Warranty: 5 years </a:t>
            </a:r>
          </a:p>
          <a:p>
            <a:r>
              <a:rPr lang="en-US" i="1" dirty="0" smtClean="0">
                <a:solidFill>
                  <a:schemeClr val="bg1"/>
                </a:solidFill>
              </a:rPr>
              <a:t>Country of Origin: Spain</a:t>
            </a:r>
            <a:endParaRPr lang="en-US" i="1" dirty="0">
              <a:solidFill>
                <a:schemeClr val="bg1"/>
              </a:solidFill>
            </a:endParaRPr>
          </a:p>
        </p:txBody>
      </p:sp>
      <p:cxnSp>
        <p:nvCxnSpPr>
          <p:cNvPr id="15" name="Straight Connector 14"/>
          <p:cNvCxnSpPr/>
          <p:nvPr/>
        </p:nvCxnSpPr>
        <p:spPr>
          <a:xfrm>
            <a:off x="381000" y="5105400"/>
            <a:ext cx="4114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6251" y="-10111"/>
            <a:ext cx="7135749" cy="6858000"/>
          </a:xfrm>
          <a:prstGeom prst="rect">
            <a:avLst/>
          </a:prstGeom>
        </p:spPr>
      </p:pic>
      <p:grpSp>
        <p:nvGrpSpPr>
          <p:cNvPr id="16" name="Group 15"/>
          <p:cNvGrpSpPr/>
          <p:nvPr/>
        </p:nvGrpSpPr>
        <p:grpSpPr>
          <a:xfrm>
            <a:off x="2147126" y="4893494"/>
            <a:ext cx="381000" cy="398298"/>
            <a:chOff x="6096000" y="5562600"/>
            <a:chExt cx="762000" cy="762000"/>
          </a:xfrm>
        </p:grpSpPr>
        <p:sp>
          <p:nvSpPr>
            <p:cNvPr id="18"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grpSp>
        <p:nvGrpSpPr>
          <p:cNvPr id="20" name="Group 19"/>
          <p:cNvGrpSpPr/>
          <p:nvPr/>
        </p:nvGrpSpPr>
        <p:grpSpPr>
          <a:xfrm>
            <a:off x="2115294" y="990449"/>
            <a:ext cx="381000" cy="398298"/>
            <a:chOff x="6096000" y="5562600"/>
            <a:chExt cx="762000" cy="762000"/>
          </a:xfrm>
        </p:grpSpPr>
        <p:sp>
          <p:nvSpPr>
            <p:cNvPr id="21"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spTree>
    <p:extLst>
      <p:ext uri="{BB962C8B-B14F-4D97-AF65-F5344CB8AC3E}">
        <p14:creationId xmlns:p14="http://schemas.microsoft.com/office/powerpoint/2010/main" val="6205896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109944" y="3352800"/>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Adapta</a:t>
            </a:r>
            <a:r>
              <a:rPr lang="en-US" sz="1400" dirty="0" smtClean="0">
                <a:solidFill>
                  <a:schemeClr val="bg1">
                    <a:lumMod val="50000"/>
                  </a:schemeClr>
                </a:solidFill>
                <a:latin typeface="Arial" panose="020B0604020202020204" pitchFamily="34" charset="0"/>
                <a:cs typeface="Arial" panose="020B0604020202020204" pitchFamily="34" charset="0"/>
              </a:rPr>
              <a:t> Plus</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JG GROUP</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8267712" y="3350248"/>
            <a:ext cx="2413127"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Adapta</a:t>
            </a:r>
            <a:r>
              <a:rPr lang="en-US" sz="1400" dirty="0" smtClean="0">
                <a:solidFill>
                  <a:schemeClr val="bg1">
                    <a:lumMod val="50000"/>
                  </a:schemeClr>
                </a:solidFill>
                <a:latin typeface="Arial" panose="020B0604020202020204" pitchFamily="34" charset="0"/>
                <a:cs typeface="Arial" panose="020B0604020202020204" pitchFamily="34" charset="0"/>
              </a:rPr>
              <a:t> 2 Plus</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JG GROUP</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1902853" y="6194616"/>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Inspira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JG GROUP</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8463030" y="6202370"/>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Modul</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JG GROUP</a:t>
            </a:r>
            <a:endParaRPr lang="en-US" sz="1400" dirty="0">
              <a:solidFill>
                <a:schemeClr val="bg1">
                  <a:lumMod val="50000"/>
                </a:schemeClr>
              </a:solidFill>
              <a:latin typeface="Arial" panose="020B0604020202020204" pitchFamily="34" charset="0"/>
              <a:cs typeface="Arial" panose="020B0604020202020204" pitchFamily="34" charset="0"/>
            </a:endParaRPr>
          </a:p>
        </p:txBody>
      </p:sp>
      <p:cxnSp>
        <p:nvCxnSpPr>
          <p:cNvPr id="24" name="Straight Connector 23"/>
          <p:cNvCxnSpPr/>
          <p:nvPr/>
        </p:nvCxnSpPr>
        <p:spPr>
          <a:xfrm flipV="1">
            <a:off x="566583" y="864309"/>
            <a:ext cx="4691217" cy="78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90383" y="402645"/>
            <a:ext cx="5257800" cy="461665"/>
          </a:xfrm>
          <a:prstGeom prst="rect">
            <a:avLst/>
          </a:prstGeom>
        </p:spPr>
        <p:txBody>
          <a:bodyPr wrap="square">
            <a:spAutoFit/>
          </a:bodyPr>
          <a:lstStyle/>
          <a:p>
            <a:r>
              <a:rPr lang="en-US" sz="2400" b="1" dirty="0" smtClean="0">
                <a:solidFill>
                  <a:schemeClr val="bg1">
                    <a:lumMod val="50000"/>
                  </a:schemeClr>
                </a:solidFill>
                <a:latin typeface="HelveticaNeueCyr-Bold"/>
              </a:rPr>
              <a:t>Desking + Benching</a:t>
            </a:r>
            <a:endParaRPr lang="en-US" sz="2400" dirty="0">
              <a:solidFill>
                <a:schemeClr val="bg1">
                  <a:lumMod val="50000"/>
                </a:schemeClr>
              </a:solidFill>
            </a:endParaRPr>
          </a:p>
        </p:txBody>
      </p:sp>
      <p:pic>
        <p:nvPicPr>
          <p:cNvPr id="50188" name="Picture 12" descr="Adapta Plus Operativo"/>
          <p:cNvPicPr>
            <a:picLocks noChangeAspect="1" noChangeArrowheads="1"/>
          </p:cNvPicPr>
          <p:nvPr/>
        </p:nvPicPr>
        <p:blipFill rotWithShape="1">
          <a:blip r:embed="rId2">
            <a:extLst>
              <a:ext uri="{28A0092B-C50C-407E-A947-70E740481C1C}">
                <a14:useLocalDpi xmlns:a14="http://schemas.microsoft.com/office/drawing/2010/main" val="0"/>
              </a:ext>
            </a:extLst>
          </a:blip>
          <a:srcRect l="8218" t="17550" r="7643" b="5682"/>
          <a:stretch/>
        </p:blipFill>
        <p:spPr bwMode="auto">
          <a:xfrm>
            <a:off x="1181717" y="950932"/>
            <a:ext cx="3875131" cy="2414016"/>
          </a:xfrm>
          <a:prstGeom prst="rect">
            <a:avLst/>
          </a:prstGeom>
          <a:noFill/>
          <a:extLst>
            <a:ext uri="{909E8E84-426E-40DD-AFC4-6F175D3DCCD1}">
              <a14:hiddenFill xmlns:a14="http://schemas.microsoft.com/office/drawing/2010/main">
                <a:solidFill>
                  <a:srgbClr val="FFFFFF"/>
                </a:solidFill>
              </a14:hiddenFill>
            </a:ext>
          </a:extLst>
        </p:spPr>
      </p:pic>
      <p:pic>
        <p:nvPicPr>
          <p:cNvPr id="50192" name="Picture 16" descr="https://www.jggroup.com/sites/default/files/styles/colorboxcustom_user_wide_1x/public/ct_products/bench_cristal_negro.jpg?itok=JI3ZW3B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55" t="16074" r="6481" b="9636"/>
          <a:stretch/>
        </p:blipFill>
        <p:spPr bwMode="auto">
          <a:xfrm>
            <a:off x="1142285" y="3834384"/>
            <a:ext cx="3953991" cy="2414016"/>
          </a:xfrm>
          <a:prstGeom prst="rect">
            <a:avLst/>
          </a:prstGeom>
          <a:noFill/>
          <a:extLst>
            <a:ext uri="{909E8E84-426E-40DD-AFC4-6F175D3DCCD1}">
              <a14:hiddenFill xmlns:a14="http://schemas.microsoft.com/office/drawing/2010/main">
                <a:solidFill>
                  <a:srgbClr val="FFFFFF"/>
                </a:solidFill>
              </a14:hiddenFill>
            </a:ext>
          </a:extLst>
        </p:spPr>
      </p:pic>
      <p:pic>
        <p:nvPicPr>
          <p:cNvPr id="50196" name="Picture 20" descr="https://www.jggroup.com/sites/default/files/styles/colorboxcustom_user_wide_1x/public/ct_products/jg_2168.jpg?itok=xTohUuq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71" b="6671"/>
          <a:stretch/>
        </p:blipFill>
        <p:spPr bwMode="auto">
          <a:xfrm>
            <a:off x="7529268" y="936232"/>
            <a:ext cx="3890014" cy="2414016"/>
          </a:xfrm>
          <a:prstGeom prst="rect">
            <a:avLst/>
          </a:prstGeom>
          <a:noFill/>
          <a:extLst>
            <a:ext uri="{909E8E84-426E-40DD-AFC4-6F175D3DCCD1}">
              <a14:hiddenFill xmlns:a14="http://schemas.microsoft.com/office/drawing/2010/main">
                <a:solidFill>
                  <a:srgbClr val="FFFFFF"/>
                </a:solidFill>
              </a14:hiddenFill>
            </a:ext>
          </a:extLst>
        </p:spPr>
      </p:pic>
      <p:pic>
        <p:nvPicPr>
          <p:cNvPr id="50200" name="Picture 24" descr="https://www.jggroup.com/sites/default/files/styles/colorboxcustom_user_wide_1x/public/ct_products/mod6.jpg?itok=vONoQOe_"/>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793" t="34539" r="6228" b="7815"/>
          <a:stretch/>
        </p:blipFill>
        <p:spPr bwMode="auto">
          <a:xfrm>
            <a:off x="7529268" y="3816417"/>
            <a:ext cx="3886200" cy="2414016"/>
          </a:xfrm>
          <a:prstGeom prst="rect">
            <a:avLst/>
          </a:prstGeom>
          <a:noFill/>
          <a:extLst>
            <a:ext uri="{909E8E84-426E-40DD-AFC4-6F175D3DCCD1}">
              <a14:hiddenFill xmlns:a14="http://schemas.microsoft.com/office/drawing/2010/main">
                <a:solidFill>
                  <a:srgbClr val="FFFFFF"/>
                </a:solidFill>
              </a14:hiddenFill>
            </a:ext>
          </a:extLst>
        </p:spPr>
      </p:pic>
      <p:pic>
        <p:nvPicPr>
          <p:cNvPr id="50204" name="Picture 28" descr="Image result for jg group logo"/>
          <p:cNvPicPr>
            <a:picLocks noChangeAspect="1" noChangeArrowheads="1"/>
          </p:cNvPicPr>
          <p:nvPr/>
        </p:nvPicPr>
        <p:blipFill rotWithShape="1">
          <a:blip r:embed="rId6">
            <a:extLst>
              <a:ext uri="{28A0092B-C50C-407E-A947-70E740481C1C}">
                <a14:useLocalDpi xmlns:a14="http://schemas.microsoft.com/office/drawing/2010/main" val="0"/>
              </a:ext>
            </a:extLst>
          </a:blip>
          <a:srcRect l="22037" t="14584" r="24629" b="12083"/>
          <a:stretch/>
        </p:blipFill>
        <p:spPr bwMode="auto">
          <a:xfrm>
            <a:off x="11277600" y="213137"/>
            <a:ext cx="731520" cy="67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6206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643154"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82137" y="1341062"/>
            <a:ext cx="4289863" cy="646331"/>
          </a:xfrm>
          <a:prstGeom prst="rect">
            <a:avLst/>
          </a:prstGeom>
        </p:spPr>
        <p:txBody>
          <a:bodyPr wrap="square">
            <a:spAutoFit/>
          </a:bodyPr>
          <a:lstStyle/>
          <a:p>
            <a:r>
              <a:rPr lang="en-US" b="1" i="1" dirty="0" smtClean="0">
                <a:solidFill>
                  <a:schemeClr val="bg1"/>
                </a:solidFill>
              </a:rPr>
              <a:t>A furniture </a:t>
            </a:r>
            <a:r>
              <a:rPr lang="en-US" b="1" i="1" dirty="0">
                <a:solidFill>
                  <a:schemeClr val="bg1"/>
                </a:solidFill>
              </a:rPr>
              <a:t>brand that can truly make all the difference in the spaces you </a:t>
            </a:r>
            <a:r>
              <a:rPr lang="en-US" b="1" i="1" dirty="0" smtClean="0">
                <a:solidFill>
                  <a:schemeClr val="bg1"/>
                </a:solidFill>
              </a:rPr>
              <a:t>design</a:t>
            </a:r>
            <a:r>
              <a:rPr lang="en-US" dirty="0" smtClean="0">
                <a:solidFill>
                  <a:schemeClr val="bg1"/>
                </a:solidFill>
              </a:rPr>
              <a:t>.</a:t>
            </a:r>
            <a:endParaRPr lang="en-US" dirty="0">
              <a:solidFill>
                <a:schemeClr val="bg1"/>
              </a:solidFill>
            </a:endParaRPr>
          </a:p>
        </p:txBody>
      </p:sp>
      <p:cxnSp>
        <p:nvCxnSpPr>
          <p:cNvPr id="13" name="Straight Connector 12"/>
          <p:cNvCxnSpPr/>
          <p:nvPr/>
        </p:nvCxnSpPr>
        <p:spPr>
          <a:xfrm>
            <a:off x="381000" y="1211997"/>
            <a:ext cx="3886200" cy="720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81000" y="5486400"/>
            <a:ext cx="388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7282" name="Picture 2" descr="Image result for steelcase logo transparent"/>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401524" y="573411"/>
            <a:ext cx="1828800" cy="3500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7583" y="5686185"/>
            <a:ext cx="3785483" cy="923330"/>
          </a:xfrm>
          <a:prstGeom prst="rect">
            <a:avLst/>
          </a:prstGeom>
        </p:spPr>
        <p:txBody>
          <a:bodyPr wrap="square">
            <a:spAutoFit/>
          </a:bodyPr>
          <a:lstStyle/>
          <a:p>
            <a:r>
              <a:rPr lang="en-US" i="1" dirty="0" smtClean="0">
                <a:solidFill>
                  <a:schemeClr val="bg1"/>
                </a:solidFill>
              </a:rPr>
              <a:t>Lead time: 10-12 weeks</a:t>
            </a:r>
          </a:p>
          <a:p>
            <a:r>
              <a:rPr lang="en-US" i="1" dirty="0" smtClean="0">
                <a:solidFill>
                  <a:schemeClr val="bg1"/>
                </a:solidFill>
              </a:rPr>
              <a:t>Warranty: 8 years </a:t>
            </a:r>
          </a:p>
          <a:p>
            <a:r>
              <a:rPr lang="en-US" i="1" dirty="0" smtClean="0">
                <a:solidFill>
                  <a:schemeClr val="bg1"/>
                </a:solidFill>
              </a:rPr>
              <a:t>Country of Origin: US &amp; Europe</a:t>
            </a:r>
            <a:endParaRPr lang="en-US" i="1" dirty="0">
              <a:solidFill>
                <a:schemeClr val="bg1"/>
              </a:solidFill>
            </a:endParaRPr>
          </a:p>
        </p:txBody>
      </p:sp>
      <p:cxnSp>
        <p:nvCxnSpPr>
          <p:cNvPr id="10" name="Straight Connector 9"/>
          <p:cNvCxnSpPr/>
          <p:nvPr/>
        </p:nvCxnSpPr>
        <p:spPr>
          <a:xfrm>
            <a:off x="381000" y="2209800"/>
            <a:ext cx="388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6251" y="-10064"/>
            <a:ext cx="7135749" cy="6858000"/>
          </a:xfrm>
          <a:prstGeom prst="rect">
            <a:avLst/>
          </a:prstGeom>
        </p:spPr>
      </p:pic>
      <p:sp>
        <p:nvSpPr>
          <p:cNvPr id="11" name="Rectangle 10"/>
          <p:cNvSpPr/>
          <p:nvPr/>
        </p:nvSpPr>
        <p:spPr>
          <a:xfrm>
            <a:off x="282137" y="2275894"/>
            <a:ext cx="4234417" cy="3247043"/>
          </a:xfrm>
          <a:prstGeom prst="rect">
            <a:avLst/>
          </a:prstGeom>
        </p:spPr>
        <p:txBody>
          <a:bodyPr wrap="square">
            <a:spAutoFit/>
          </a:bodyPr>
          <a:lstStyle/>
          <a:p>
            <a:r>
              <a:rPr lang="en-US" sz="1700" i="1" dirty="0" smtClean="0">
                <a:solidFill>
                  <a:schemeClr val="bg1"/>
                </a:solidFill>
              </a:rPr>
              <a:t>As one </a:t>
            </a:r>
            <a:r>
              <a:rPr lang="en-US" sz="1700" i="1" dirty="0">
                <a:solidFill>
                  <a:schemeClr val="bg1"/>
                </a:solidFill>
              </a:rPr>
              <a:t>of the world’s largest furniture manufacturers, Steelcase is heavily investing in research, leading the way with innovation, sustainability and human-centric designs. The brand offers solutions for office, education, healthcare and hospitality sectors. </a:t>
            </a:r>
            <a:endParaRPr lang="en-US" sz="1700" i="1" dirty="0" smtClean="0">
              <a:solidFill>
                <a:schemeClr val="bg1"/>
              </a:solidFill>
            </a:endParaRPr>
          </a:p>
          <a:p>
            <a:endParaRPr lang="en-US" sz="1700" i="1" dirty="0" smtClean="0">
              <a:solidFill>
                <a:schemeClr val="bg1"/>
              </a:solidFill>
            </a:endParaRPr>
          </a:p>
          <a:p>
            <a:r>
              <a:rPr lang="en-US" sz="1700" i="1" dirty="0" smtClean="0">
                <a:solidFill>
                  <a:schemeClr val="bg1"/>
                </a:solidFill>
              </a:rPr>
              <a:t>Today, Steelcase, Inc. encompasses of three core brands </a:t>
            </a:r>
            <a:r>
              <a:rPr lang="en-US" sz="1700" i="1" dirty="0">
                <a:solidFill>
                  <a:schemeClr val="bg1"/>
                </a:solidFill>
              </a:rPr>
              <a:t>— Steelcase, Turnstone and Coalesse and several sub-brands, including Steelcase Health and Steelcase Education</a:t>
            </a:r>
            <a:endParaRPr lang="en-US" sz="1700" dirty="0">
              <a:solidFill>
                <a:schemeClr val="bg1"/>
              </a:solidFill>
            </a:endParaRPr>
          </a:p>
          <a:p>
            <a:endParaRPr lang="en-US" dirty="0">
              <a:solidFill>
                <a:schemeClr val="bg1"/>
              </a:solidFill>
            </a:endParaRPr>
          </a:p>
        </p:txBody>
      </p:sp>
      <p:grpSp>
        <p:nvGrpSpPr>
          <p:cNvPr id="12" name="Group 11"/>
          <p:cNvGrpSpPr/>
          <p:nvPr/>
        </p:nvGrpSpPr>
        <p:grpSpPr>
          <a:xfrm>
            <a:off x="2046068" y="989589"/>
            <a:ext cx="381000" cy="398298"/>
            <a:chOff x="6096000" y="5562600"/>
            <a:chExt cx="762000" cy="762000"/>
          </a:xfrm>
        </p:grpSpPr>
        <p:sp>
          <p:nvSpPr>
            <p:cNvPr id="15"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grpSp>
        <p:nvGrpSpPr>
          <p:cNvPr id="18" name="Group 17"/>
          <p:cNvGrpSpPr/>
          <p:nvPr/>
        </p:nvGrpSpPr>
        <p:grpSpPr>
          <a:xfrm>
            <a:off x="2039824" y="5248882"/>
            <a:ext cx="381000" cy="398298"/>
            <a:chOff x="6096000" y="5562600"/>
            <a:chExt cx="762000" cy="762000"/>
          </a:xfrm>
        </p:grpSpPr>
        <p:sp>
          <p:nvSpPr>
            <p:cNvPr id="19"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spTree>
    <p:extLst>
      <p:ext uri="{BB962C8B-B14F-4D97-AF65-F5344CB8AC3E}">
        <p14:creationId xmlns:p14="http://schemas.microsoft.com/office/powerpoint/2010/main" val="11822883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902853" y="280815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Adapta</a:t>
            </a:r>
            <a:r>
              <a:rPr lang="en-US" sz="1400" dirty="0" smtClean="0">
                <a:solidFill>
                  <a:schemeClr val="bg1">
                    <a:lumMod val="50000"/>
                  </a:schemeClr>
                </a:solidFill>
                <a:latin typeface="Arial" panose="020B0604020202020204" pitchFamily="34" charset="0"/>
                <a:cs typeface="Arial" panose="020B0604020202020204" pitchFamily="34" charset="0"/>
              </a:rPr>
              <a:t> Plus</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JG GROUP</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8267716" y="2805869"/>
            <a:ext cx="2413127"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Adapta</a:t>
            </a:r>
            <a:r>
              <a:rPr lang="en-US" sz="1400" dirty="0" smtClean="0">
                <a:solidFill>
                  <a:schemeClr val="bg1">
                    <a:lumMod val="50000"/>
                  </a:schemeClr>
                </a:solidFill>
                <a:latin typeface="Arial" panose="020B0604020202020204" pitchFamily="34" charset="0"/>
                <a:cs typeface="Arial" panose="020B0604020202020204" pitchFamily="34" charset="0"/>
              </a:rPr>
              <a:t> 2 Plus</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JG GROUP</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1902853" y="5491803"/>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Inspira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JG GROUP</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8464941" y="5491803"/>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Modul</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JG GROUP</a:t>
            </a:r>
            <a:endParaRPr lang="en-US" sz="1400" dirty="0">
              <a:solidFill>
                <a:schemeClr val="bg1">
                  <a:lumMod val="50000"/>
                </a:schemeClr>
              </a:solidFill>
              <a:latin typeface="Arial" panose="020B0604020202020204" pitchFamily="34" charset="0"/>
              <a:cs typeface="Arial" panose="020B0604020202020204" pitchFamily="34" charset="0"/>
            </a:endParaRPr>
          </a:p>
        </p:txBody>
      </p:sp>
      <p:cxnSp>
        <p:nvCxnSpPr>
          <p:cNvPr id="24" name="Straight Connector 23"/>
          <p:cNvCxnSpPr/>
          <p:nvPr/>
        </p:nvCxnSpPr>
        <p:spPr>
          <a:xfrm flipV="1">
            <a:off x="566583" y="864309"/>
            <a:ext cx="4691217" cy="78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90383" y="402645"/>
            <a:ext cx="5257800" cy="461665"/>
          </a:xfrm>
          <a:prstGeom prst="rect">
            <a:avLst/>
          </a:prstGeom>
        </p:spPr>
        <p:txBody>
          <a:bodyPr wrap="square">
            <a:spAutoFit/>
          </a:bodyPr>
          <a:lstStyle/>
          <a:p>
            <a:r>
              <a:rPr lang="en-US" sz="2400" b="1" dirty="0" smtClean="0">
                <a:solidFill>
                  <a:schemeClr val="bg1">
                    <a:lumMod val="50000"/>
                  </a:schemeClr>
                </a:solidFill>
                <a:latin typeface="HelveticaNeueCyr-Bold"/>
              </a:rPr>
              <a:t>Executive Desk</a:t>
            </a:r>
            <a:endParaRPr lang="en-US" sz="2400" dirty="0">
              <a:solidFill>
                <a:schemeClr val="bg1">
                  <a:lumMod val="50000"/>
                </a:schemeClr>
              </a:solidFill>
            </a:endParaRPr>
          </a:p>
        </p:txBody>
      </p:sp>
      <p:pic>
        <p:nvPicPr>
          <p:cNvPr id="50178" name="Picture 2" descr="Mesa DirecciÃ³n Adapta Plus"/>
          <p:cNvPicPr>
            <a:picLocks noChangeAspect="1" noChangeArrowheads="1"/>
          </p:cNvPicPr>
          <p:nvPr/>
        </p:nvPicPr>
        <p:blipFill rotWithShape="1">
          <a:blip r:embed="rId2">
            <a:extLst>
              <a:ext uri="{28A0092B-C50C-407E-A947-70E740481C1C}">
                <a14:useLocalDpi xmlns:a14="http://schemas.microsoft.com/office/drawing/2010/main" val="0"/>
              </a:ext>
            </a:extLst>
          </a:blip>
          <a:srcRect l="6839" t="23610" r="6264" b="19824"/>
          <a:stretch/>
        </p:blipFill>
        <p:spPr bwMode="auto">
          <a:xfrm>
            <a:off x="854791" y="986663"/>
            <a:ext cx="4114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0182" name="Picture 6" descr="DirecciÃ³n Adapta 2 Plus"/>
          <p:cNvPicPr>
            <a:picLocks noChangeAspect="1" noChangeArrowheads="1"/>
          </p:cNvPicPr>
          <p:nvPr/>
        </p:nvPicPr>
        <p:blipFill rotWithShape="1">
          <a:blip r:embed="rId3">
            <a:extLst>
              <a:ext uri="{28A0092B-C50C-407E-A947-70E740481C1C}">
                <a14:useLocalDpi xmlns:a14="http://schemas.microsoft.com/office/drawing/2010/main" val="0"/>
              </a:ext>
            </a:extLst>
          </a:blip>
          <a:srcRect l="6839" t="23610" r="6264" b="19824"/>
          <a:stretch/>
        </p:blipFill>
        <p:spPr bwMode="auto">
          <a:xfrm>
            <a:off x="7150180" y="986663"/>
            <a:ext cx="4114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0184" name="Picture 8" descr="Mesa DirecciÃ³n Inspira"/>
          <p:cNvPicPr>
            <a:picLocks noChangeAspect="1" noChangeArrowheads="1"/>
          </p:cNvPicPr>
          <p:nvPr/>
        </p:nvPicPr>
        <p:blipFill rotWithShape="1">
          <a:blip r:embed="rId4">
            <a:extLst>
              <a:ext uri="{28A0092B-C50C-407E-A947-70E740481C1C}">
                <a14:useLocalDpi xmlns:a14="http://schemas.microsoft.com/office/drawing/2010/main" val="0"/>
              </a:ext>
            </a:extLst>
          </a:blip>
          <a:srcRect l="5460" t="25632" r="6264" b="17803"/>
          <a:stretch/>
        </p:blipFill>
        <p:spPr bwMode="auto">
          <a:xfrm>
            <a:off x="1029226" y="3663003"/>
            <a:ext cx="418011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0186" name="Picture 10" descr="Mesa DirecciÃ³n Modul"/>
          <p:cNvPicPr>
            <a:picLocks noChangeAspect="1" noChangeArrowheads="1"/>
          </p:cNvPicPr>
          <p:nvPr/>
        </p:nvPicPr>
        <p:blipFill rotWithShape="1">
          <a:blip r:embed="rId5">
            <a:extLst>
              <a:ext uri="{28A0092B-C50C-407E-A947-70E740481C1C}">
                <a14:useLocalDpi xmlns:a14="http://schemas.microsoft.com/office/drawing/2010/main" val="0"/>
              </a:ext>
            </a:extLst>
          </a:blip>
          <a:srcRect l="6839" t="23610" r="7643" b="19824"/>
          <a:stretch/>
        </p:blipFill>
        <p:spPr bwMode="auto">
          <a:xfrm>
            <a:off x="7449535" y="3663003"/>
            <a:ext cx="404948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8" descr="Image result for jg group logo"/>
          <p:cNvPicPr>
            <a:picLocks noChangeAspect="1" noChangeArrowheads="1"/>
          </p:cNvPicPr>
          <p:nvPr/>
        </p:nvPicPr>
        <p:blipFill rotWithShape="1">
          <a:blip r:embed="rId6">
            <a:extLst>
              <a:ext uri="{28A0092B-C50C-407E-A947-70E740481C1C}">
                <a14:useLocalDpi xmlns:a14="http://schemas.microsoft.com/office/drawing/2010/main" val="0"/>
              </a:ext>
            </a:extLst>
          </a:blip>
          <a:srcRect l="22037" t="14584" r="24629" b="12083"/>
          <a:stretch/>
        </p:blipFill>
        <p:spPr bwMode="auto">
          <a:xfrm>
            <a:off x="11277600" y="213137"/>
            <a:ext cx="731520" cy="67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3017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902853" y="280815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 Work</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JG GROUP</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8267716" y="2805869"/>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 Care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JG GROUP</a:t>
            </a:r>
            <a:endParaRPr lang="en-US" sz="1400" dirty="0">
              <a:solidFill>
                <a:schemeClr val="bg1">
                  <a:lumMod val="50000"/>
                </a:schemeClr>
              </a:solidFill>
              <a:latin typeface="Arial" panose="020B0604020202020204" pitchFamily="34" charset="0"/>
              <a:cs typeface="Arial" panose="020B0604020202020204" pitchFamily="34" charset="0"/>
            </a:endParaRPr>
          </a:p>
        </p:txBody>
      </p:sp>
      <p:cxnSp>
        <p:nvCxnSpPr>
          <p:cNvPr id="24" name="Straight Connector 23"/>
          <p:cNvCxnSpPr/>
          <p:nvPr/>
        </p:nvCxnSpPr>
        <p:spPr>
          <a:xfrm flipV="1">
            <a:off x="566583" y="864309"/>
            <a:ext cx="4691217" cy="78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90383" y="402645"/>
            <a:ext cx="5257800" cy="461665"/>
          </a:xfrm>
          <a:prstGeom prst="rect">
            <a:avLst/>
          </a:prstGeom>
        </p:spPr>
        <p:txBody>
          <a:bodyPr wrap="square">
            <a:spAutoFit/>
          </a:bodyPr>
          <a:lstStyle/>
          <a:p>
            <a:r>
              <a:rPr lang="en-US" sz="2400" b="1" dirty="0" smtClean="0">
                <a:solidFill>
                  <a:schemeClr val="bg1">
                    <a:lumMod val="50000"/>
                  </a:schemeClr>
                </a:solidFill>
                <a:latin typeface="HelveticaNeueCyr-Bold"/>
              </a:rPr>
              <a:t>Desking + Benching</a:t>
            </a:r>
            <a:endParaRPr lang="en-US" sz="2400" dirty="0">
              <a:solidFill>
                <a:schemeClr val="bg1">
                  <a:lumMod val="50000"/>
                </a:schemeClr>
              </a:solidFill>
            </a:endParaRPr>
          </a:p>
        </p:txBody>
      </p:sp>
      <p:pic>
        <p:nvPicPr>
          <p:cNvPr id="51204" name="Picture 4" descr="TWork direcciÃ³n"/>
          <p:cNvPicPr>
            <a:picLocks noChangeAspect="1" noChangeArrowheads="1"/>
          </p:cNvPicPr>
          <p:nvPr/>
        </p:nvPicPr>
        <p:blipFill rotWithShape="1">
          <a:blip r:embed="rId2">
            <a:extLst>
              <a:ext uri="{28A0092B-C50C-407E-A947-70E740481C1C}">
                <a14:useLocalDpi xmlns:a14="http://schemas.microsoft.com/office/drawing/2010/main" val="0"/>
              </a:ext>
            </a:extLst>
          </a:blip>
          <a:srcRect l="6839" t="23610" r="6264" b="19824"/>
          <a:stretch/>
        </p:blipFill>
        <p:spPr bwMode="auto">
          <a:xfrm>
            <a:off x="854789" y="977069"/>
            <a:ext cx="411480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212" name="Picture 12" descr="Mesa regulable en altura. TCare"/>
          <p:cNvPicPr>
            <a:picLocks noChangeAspect="1" noChangeArrowheads="1"/>
          </p:cNvPicPr>
          <p:nvPr/>
        </p:nvPicPr>
        <p:blipFill rotWithShape="1">
          <a:blip r:embed="rId3">
            <a:extLst>
              <a:ext uri="{28A0092B-C50C-407E-A947-70E740481C1C}">
                <a14:useLocalDpi xmlns:a14="http://schemas.microsoft.com/office/drawing/2010/main" val="0"/>
              </a:ext>
            </a:extLst>
          </a:blip>
          <a:srcRect l="8218" t="3409" r="7643"/>
          <a:stretch/>
        </p:blipFill>
        <p:spPr bwMode="auto">
          <a:xfrm>
            <a:off x="8307670" y="977069"/>
            <a:ext cx="2333214" cy="18288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876739" y="5496580"/>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 Work Filing Solution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JG GROUP</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8439463" y="5496580"/>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2 Move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JG GROUP</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1" name="Picture 6" descr="TWork filing solutions"/>
          <p:cNvPicPr>
            <a:picLocks noChangeAspect="1" noChangeArrowheads="1"/>
          </p:cNvPicPr>
          <p:nvPr/>
        </p:nvPicPr>
        <p:blipFill rotWithShape="1">
          <a:blip r:embed="rId4">
            <a:extLst>
              <a:ext uri="{28A0092B-C50C-407E-A947-70E740481C1C}">
                <a14:useLocalDpi xmlns:a14="http://schemas.microsoft.com/office/drawing/2010/main" val="0"/>
              </a:ext>
            </a:extLst>
          </a:blip>
          <a:srcRect l="9598" t="21591" r="6264" b="13762"/>
          <a:stretch/>
        </p:blipFill>
        <p:spPr bwMode="auto">
          <a:xfrm>
            <a:off x="1143000" y="3667780"/>
            <a:ext cx="34861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Mesa abatible y polivalente 2Move"/>
          <p:cNvPicPr>
            <a:picLocks noChangeAspect="1" noChangeArrowheads="1"/>
          </p:cNvPicPr>
          <p:nvPr/>
        </p:nvPicPr>
        <p:blipFill rotWithShape="1">
          <a:blip r:embed="rId5">
            <a:extLst>
              <a:ext uri="{28A0092B-C50C-407E-A947-70E740481C1C}">
                <a14:useLocalDpi xmlns:a14="http://schemas.microsoft.com/office/drawing/2010/main" val="0"/>
              </a:ext>
            </a:extLst>
          </a:blip>
          <a:srcRect l="15114" t="13510" r="14540" b="13763"/>
          <a:stretch/>
        </p:blipFill>
        <p:spPr bwMode="auto">
          <a:xfrm>
            <a:off x="8153399" y="3667780"/>
            <a:ext cx="259080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8" descr="Image result for jg group logo"/>
          <p:cNvPicPr>
            <a:picLocks noChangeAspect="1" noChangeArrowheads="1"/>
          </p:cNvPicPr>
          <p:nvPr/>
        </p:nvPicPr>
        <p:blipFill rotWithShape="1">
          <a:blip r:embed="rId6">
            <a:extLst>
              <a:ext uri="{28A0092B-C50C-407E-A947-70E740481C1C}">
                <a14:useLocalDpi xmlns:a14="http://schemas.microsoft.com/office/drawing/2010/main" val="0"/>
              </a:ext>
            </a:extLst>
          </a:blip>
          <a:srcRect l="22037" t="14584" r="24629" b="12083"/>
          <a:stretch/>
        </p:blipFill>
        <p:spPr bwMode="auto">
          <a:xfrm>
            <a:off x="11277600" y="213137"/>
            <a:ext cx="731520" cy="67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264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902853" y="280815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AMT</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JG GROUP</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8267716" y="2805869"/>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PV Plus</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JG GROUP</a:t>
            </a:r>
            <a:endParaRPr lang="en-US" sz="1400" dirty="0">
              <a:solidFill>
                <a:schemeClr val="bg1">
                  <a:lumMod val="50000"/>
                </a:schemeClr>
              </a:solidFill>
              <a:latin typeface="Arial" panose="020B0604020202020204" pitchFamily="34" charset="0"/>
              <a:cs typeface="Arial" panose="020B0604020202020204" pitchFamily="34" charset="0"/>
            </a:endParaRPr>
          </a:p>
        </p:txBody>
      </p:sp>
      <p:cxnSp>
        <p:nvCxnSpPr>
          <p:cNvPr id="24" name="Straight Connector 23"/>
          <p:cNvCxnSpPr/>
          <p:nvPr/>
        </p:nvCxnSpPr>
        <p:spPr>
          <a:xfrm flipV="1">
            <a:off x="566583" y="864309"/>
            <a:ext cx="4691217" cy="78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90383" y="402645"/>
            <a:ext cx="5257800" cy="461665"/>
          </a:xfrm>
          <a:prstGeom prst="rect">
            <a:avLst/>
          </a:prstGeom>
        </p:spPr>
        <p:txBody>
          <a:bodyPr wrap="square">
            <a:spAutoFit/>
          </a:bodyPr>
          <a:lstStyle/>
          <a:p>
            <a:r>
              <a:rPr lang="en-US" sz="2400" b="1" dirty="0" smtClean="0">
                <a:solidFill>
                  <a:schemeClr val="bg1">
                    <a:lumMod val="50000"/>
                  </a:schemeClr>
                </a:solidFill>
                <a:latin typeface="HelveticaNeueCyr-Bold"/>
              </a:rPr>
              <a:t>Storage</a:t>
            </a:r>
            <a:endParaRPr lang="en-US" sz="2400" dirty="0">
              <a:solidFill>
                <a:schemeClr val="bg1">
                  <a:lumMod val="50000"/>
                </a:schemeClr>
              </a:solidFill>
            </a:endParaRPr>
          </a:p>
        </p:txBody>
      </p:sp>
      <p:pic>
        <p:nvPicPr>
          <p:cNvPr id="52226" name="Picture 2" descr="Armario metÃ¡lico puertas batientes"/>
          <p:cNvPicPr>
            <a:picLocks noChangeAspect="1" noChangeArrowheads="1"/>
          </p:cNvPicPr>
          <p:nvPr/>
        </p:nvPicPr>
        <p:blipFill rotWithShape="1">
          <a:blip r:embed="rId2">
            <a:extLst>
              <a:ext uri="{28A0092B-C50C-407E-A947-70E740481C1C}">
                <a14:useLocalDpi xmlns:a14="http://schemas.microsoft.com/office/drawing/2010/main" val="0"/>
              </a:ext>
            </a:extLst>
          </a:blip>
          <a:srcRect l="27529" t="3410" r="31092" b="3661"/>
          <a:stretch/>
        </p:blipFill>
        <p:spPr bwMode="auto">
          <a:xfrm>
            <a:off x="2315842" y="971460"/>
            <a:ext cx="119269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https://www.jggroup.com/sites/default/files/styles/producto_interior_wide/public/productos/imagen_pv_plus_d_0.jpg?itok=DvGrRgaG"/>
          <p:cNvPicPr>
            <a:picLocks noChangeAspect="1" noChangeArrowheads="1"/>
          </p:cNvPicPr>
          <p:nvPr/>
        </p:nvPicPr>
        <p:blipFill rotWithShape="1">
          <a:blip r:embed="rId3">
            <a:extLst>
              <a:ext uri="{28A0092B-C50C-407E-A947-70E740481C1C}">
                <a14:useLocalDpi xmlns:a14="http://schemas.microsoft.com/office/drawing/2010/main" val="0"/>
              </a:ext>
            </a:extLst>
          </a:blip>
          <a:srcRect l="26149" t="3410" r="31092" b="3661"/>
          <a:stretch/>
        </p:blipFill>
        <p:spPr bwMode="auto">
          <a:xfrm>
            <a:off x="8858052" y="979352"/>
            <a:ext cx="1232452" cy="18288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902853" y="5491803"/>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AD</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JG GROUP</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8464941" y="5491803"/>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MAD</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JG GROUP</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0" name="Picture 2" descr="MAD mÃ³dulo auxiliar operativo"/>
          <p:cNvPicPr>
            <a:picLocks noChangeAspect="1" noChangeArrowheads="1"/>
          </p:cNvPicPr>
          <p:nvPr/>
        </p:nvPicPr>
        <p:blipFill rotWithShape="1">
          <a:blip r:embed="rId4">
            <a:extLst>
              <a:ext uri="{28A0092B-C50C-407E-A947-70E740481C1C}">
                <a14:useLocalDpi xmlns:a14="http://schemas.microsoft.com/office/drawing/2010/main" val="0"/>
              </a:ext>
            </a:extLst>
          </a:blip>
          <a:srcRect l="8218" t="25632" r="10402" b="19823"/>
          <a:stretch/>
        </p:blipFill>
        <p:spPr bwMode="auto">
          <a:xfrm>
            <a:off x="7476144" y="3663003"/>
            <a:ext cx="399626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AD armario direccional"/>
          <p:cNvPicPr>
            <a:picLocks noChangeAspect="1" noChangeArrowheads="1"/>
          </p:cNvPicPr>
          <p:nvPr/>
        </p:nvPicPr>
        <p:blipFill rotWithShape="1">
          <a:blip r:embed="rId5">
            <a:extLst>
              <a:ext uri="{28A0092B-C50C-407E-A947-70E740481C1C}">
                <a14:useLocalDpi xmlns:a14="http://schemas.microsoft.com/office/drawing/2010/main" val="0"/>
              </a:ext>
            </a:extLst>
          </a:blip>
          <a:srcRect l="12356" t="37753" r="13161" b="3662"/>
          <a:stretch/>
        </p:blipFill>
        <p:spPr bwMode="auto">
          <a:xfrm>
            <a:off x="1213355" y="3663003"/>
            <a:ext cx="340535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8" descr="Image result for jg group logo"/>
          <p:cNvPicPr>
            <a:picLocks noChangeAspect="1" noChangeArrowheads="1"/>
          </p:cNvPicPr>
          <p:nvPr/>
        </p:nvPicPr>
        <p:blipFill rotWithShape="1">
          <a:blip r:embed="rId6">
            <a:extLst>
              <a:ext uri="{28A0092B-C50C-407E-A947-70E740481C1C}">
                <a14:useLocalDpi xmlns:a14="http://schemas.microsoft.com/office/drawing/2010/main" val="0"/>
              </a:ext>
            </a:extLst>
          </a:blip>
          <a:srcRect l="22037" t="14584" r="24629" b="12083"/>
          <a:stretch/>
        </p:blipFill>
        <p:spPr bwMode="auto">
          <a:xfrm>
            <a:off x="11277600" y="213137"/>
            <a:ext cx="731520" cy="67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37184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37393" y="2965329"/>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Adapta</a:t>
            </a:r>
            <a:r>
              <a:rPr lang="en-US" sz="1400" dirty="0" smtClean="0">
                <a:solidFill>
                  <a:schemeClr val="bg1">
                    <a:lumMod val="50000"/>
                  </a:schemeClr>
                </a:solidFill>
                <a:latin typeface="Arial" panose="020B0604020202020204" pitchFamily="34" charset="0"/>
                <a:cs typeface="Arial" panose="020B0604020202020204" pitchFamily="34" charset="0"/>
              </a:rPr>
              <a:t> Plus</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JG GROUP</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4844743" y="2963046"/>
            <a:ext cx="2413127"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Adapta</a:t>
            </a:r>
            <a:r>
              <a:rPr lang="en-US" sz="1400" dirty="0" smtClean="0">
                <a:solidFill>
                  <a:schemeClr val="bg1">
                    <a:lumMod val="50000"/>
                  </a:schemeClr>
                </a:solidFill>
                <a:latin typeface="Arial" panose="020B0604020202020204" pitchFamily="34" charset="0"/>
                <a:cs typeface="Arial" panose="020B0604020202020204" pitchFamily="34" charset="0"/>
              </a:rPr>
              <a:t> 2 Plus</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JG GROUP</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837393" y="5648980"/>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Inspira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JG GROUP</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5041968" y="5648980"/>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Modul</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JG GROUP</a:t>
            </a:r>
            <a:endParaRPr lang="en-US" sz="1400" dirty="0">
              <a:solidFill>
                <a:schemeClr val="bg1">
                  <a:lumMod val="50000"/>
                </a:schemeClr>
              </a:solidFill>
              <a:latin typeface="Arial" panose="020B0604020202020204" pitchFamily="34" charset="0"/>
              <a:cs typeface="Arial" panose="020B0604020202020204" pitchFamily="34" charset="0"/>
            </a:endParaRPr>
          </a:p>
        </p:txBody>
      </p:sp>
      <p:cxnSp>
        <p:nvCxnSpPr>
          <p:cNvPr id="24" name="Straight Connector 23"/>
          <p:cNvCxnSpPr/>
          <p:nvPr/>
        </p:nvCxnSpPr>
        <p:spPr>
          <a:xfrm flipV="1">
            <a:off x="566583" y="864309"/>
            <a:ext cx="4691217" cy="78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90383" y="402645"/>
            <a:ext cx="5257800" cy="461665"/>
          </a:xfrm>
          <a:prstGeom prst="rect">
            <a:avLst/>
          </a:prstGeom>
        </p:spPr>
        <p:txBody>
          <a:bodyPr wrap="square">
            <a:spAutoFit/>
          </a:bodyPr>
          <a:lstStyle/>
          <a:p>
            <a:r>
              <a:rPr lang="en-US" sz="2400" b="1" dirty="0" smtClean="0">
                <a:solidFill>
                  <a:schemeClr val="bg1">
                    <a:lumMod val="50000"/>
                  </a:schemeClr>
                </a:solidFill>
                <a:latin typeface="HelveticaNeueCyr-Bold"/>
              </a:rPr>
              <a:t>Meeting</a:t>
            </a:r>
            <a:endParaRPr lang="en-US" sz="2400" dirty="0">
              <a:solidFill>
                <a:schemeClr val="bg1">
                  <a:lumMod val="50000"/>
                </a:schemeClr>
              </a:solidFill>
            </a:endParaRPr>
          </a:p>
        </p:txBody>
      </p:sp>
      <p:pic>
        <p:nvPicPr>
          <p:cNvPr id="53250" name="Picture 2" descr="Adapta Plus Reuniones"/>
          <p:cNvPicPr>
            <a:picLocks noChangeAspect="1" noChangeArrowheads="1"/>
          </p:cNvPicPr>
          <p:nvPr/>
        </p:nvPicPr>
        <p:blipFill rotWithShape="1">
          <a:blip r:embed="rId2">
            <a:extLst>
              <a:ext uri="{28A0092B-C50C-407E-A947-70E740481C1C}">
                <a14:useLocalDpi xmlns:a14="http://schemas.microsoft.com/office/drawing/2010/main" val="0"/>
              </a:ext>
            </a:extLst>
          </a:blip>
          <a:srcRect l="5460" t="9444" r="6264" b="9958"/>
          <a:stretch/>
        </p:blipFill>
        <p:spPr bwMode="auto">
          <a:xfrm>
            <a:off x="383690" y="1128637"/>
            <a:ext cx="292608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Mesa Reuniones Adapata 2 Plus"/>
          <p:cNvPicPr>
            <a:picLocks noChangeAspect="1" noChangeArrowheads="1"/>
          </p:cNvPicPr>
          <p:nvPr/>
        </p:nvPicPr>
        <p:blipFill rotWithShape="1">
          <a:blip r:embed="rId3">
            <a:extLst>
              <a:ext uri="{28A0092B-C50C-407E-A947-70E740481C1C}">
                <a14:useLocalDpi xmlns:a14="http://schemas.microsoft.com/office/drawing/2010/main" val="0"/>
              </a:ext>
            </a:extLst>
          </a:blip>
          <a:srcRect l="5460" t="11490" r="6264" b="17803"/>
          <a:stretch/>
        </p:blipFill>
        <p:spPr bwMode="auto">
          <a:xfrm>
            <a:off x="4379259" y="1136529"/>
            <a:ext cx="334409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3254" name="Picture 6" descr="mesa inspira reuniones"/>
          <p:cNvPicPr>
            <a:picLocks noChangeAspect="1" noChangeArrowheads="1"/>
          </p:cNvPicPr>
          <p:nvPr/>
        </p:nvPicPr>
        <p:blipFill rotWithShape="1">
          <a:blip r:embed="rId4">
            <a:extLst>
              <a:ext uri="{28A0092B-C50C-407E-A947-70E740481C1C}">
                <a14:useLocalDpi xmlns:a14="http://schemas.microsoft.com/office/drawing/2010/main" val="0"/>
              </a:ext>
            </a:extLst>
          </a:blip>
          <a:srcRect l="6839" t="13510" r="6264" b="17803"/>
          <a:stretch/>
        </p:blipFill>
        <p:spPr bwMode="auto">
          <a:xfrm>
            <a:off x="152400" y="3820180"/>
            <a:ext cx="338865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3256" name="Picture 8" descr="Modul B Reuniones"/>
          <p:cNvPicPr>
            <a:picLocks noChangeAspect="1" noChangeArrowheads="1"/>
          </p:cNvPicPr>
          <p:nvPr/>
        </p:nvPicPr>
        <p:blipFill rotWithShape="1">
          <a:blip r:embed="rId5">
            <a:extLst>
              <a:ext uri="{28A0092B-C50C-407E-A947-70E740481C1C}">
                <a14:useLocalDpi xmlns:a14="http://schemas.microsoft.com/office/drawing/2010/main" val="0"/>
              </a:ext>
            </a:extLst>
          </a:blip>
          <a:srcRect l="6839" t="13510" r="6264" b="13763"/>
          <a:stretch/>
        </p:blipFill>
        <p:spPr bwMode="auto">
          <a:xfrm>
            <a:off x="4451104" y="3820180"/>
            <a:ext cx="3200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3258" name="Picture 10" descr="cuadrat mesas colaboraitvas"/>
          <p:cNvPicPr>
            <a:picLocks noChangeAspect="1" noChangeArrowheads="1"/>
          </p:cNvPicPr>
          <p:nvPr/>
        </p:nvPicPr>
        <p:blipFill rotWithShape="1">
          <a:blip r:embed="rId6">
            <a:extLst>
              <a:ext uri="{28A0092B-C50C-407E-A947-70E740481C1C}">
                <a14:useLocalDpi xmlns:a14="http://schemas.microsoft.com/office/drawing/2010/main" val="0"/>
              </a:ext>
            </a:extLst>
          </a:blip>
          <a:srcRect l="5460" t="13510" r="6264" b="19823"/>
          <a:stretch/>
        </p:blipFill>
        <p:spPr bwMode="auto">
          <a:xfrm>
            <a:off x="8494059" y="1136529"/>
            <a:ext cx="3546764" cy="18288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9060877" y="2957437"/>
            <a:ext cx="2413127"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Cuadrat</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JG GROUP</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53260" name="Picture 12" descr="TWork reuniones"/>
          <p:cNvPicPr>
            <a:picLocks noChangeAspect="1" noChangeArrowheads="1"/>
          </p:cNvPicPr>
          <p:nvPr/>
        </p:nvPicPr>
        <p:blipFill rotWithShape="1">
          <a:blip r:embed="rId7">
            <a:extLst>
              <a:ext uri="{28A0092B-C50C-407E-A947-70E740481C1C}">
                <a14:useLocalDpi xmlns:a14="http://schemas.microsoft.com/office/drawing/2010/main" val="0"/>
              </a:ext>
            </a:extLst>
          </a:blip>
          <a:srcRect l="5460" t="13510" r="6264" b="17803"/>
          <a:stretch/>
        </p:blipFill>
        <p:spPr bwMode="auto">
          <a:xfrm>
            <a:off x="8546216" y="3817897"/>
            <a:ext cx="3442447" cy="18288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9258101" y="564669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 Work</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JG GROUP</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6" name="Picture 28" descr="Image result for jg group logo"/>
          <p:cNvPicPr>
            <a:picLocks noChangeAspect="1" noChangeArrowheads="1"/>
          </p:cNvPicPr>
          <p:nvPr/>
        </p:nvPicPr>
        <p:blipFill rotWithShape="1">
          <a:blip r:embed="rId8">
            <a:extLst>
              <a:ext uri="{28A0092B-C50C-407E-A947-70E740481C1C}">
                <a14:useLocalDpi xmlns:a14="http://schemas.microsoft.com/office/drawing/2010/main" val="0"/>
              </a:ext>
            </a:extLst>
          </a:blip>
          <a:srcRect l="22037" t="14584" r="24629" b="12083"/>
          <a:stretch/>
        </p:blipFill>
        <p:spPr bwMode="auto">
          <a:xfrm>
            <a:off x="11277600" y="213137"/>
            <a:ext cx="731520" cy="67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9732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2578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37583" y="1371600"/>
            <a:ext cx="4386817" cy="646331"/>
          </a:xfrm>
          <a:prstGeom prst="rect">
            <a:avLst/>
          </a:prstGeom>
        </p:spPr>
        <p:txBody>
          <a:bodyPr wrap="square">
            <a:spAutoFit/>
          </a:bodyPr>
          <a:lstStyle/>
          <a:p>
            <a:r>
              <a:rPr lang="en-US" b="1" i="1" dirty="0">
                <a:solidFill>
                  <a:schemeClr val="bg1"/>
                </a:solidFill>
              </a:rPr>
              <a:t>World class flexible furniture solutions for office, home &amp; public spaces.</a:t>
            </a:r>
          </a:p>
        </p:txBody>
      </p:sp>
      <p:cxnSp>
        <p:nvCxnSpPr>
          <p:cNvPr id="13" name="Straight Connector 12"/>
          <p:cNvCxnSpPr/>
          <p:nvPr/>
        </p:nvCxnSpPr>
        <p:spPr>
          <a:xfrm>
            <a:off x="381000" y="1211997"/>
            <a:ext cx="4038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3783" y="2209800"/>
            <a:ext cx="4114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24652" y="2269865"/>
            <a:ext cx="4475947" cy="3493264"/>
          </a:xfrm>
          <a:prstGeom prst="rect">
            <a:avLst/>
          </a:prstGeom>
        </p:spPr>
        <p:txBody>
          <a:bodyPr wrap="square">
            <a:spAutoFit/>
          </a:bodyPr>
          <a:lstStyle/>
          <a:p>
            <a:r>
              <a:rPr lang="en-US" sz="1700" i="1" dirty="0">
                <a:solidFill>
                  <a:schemeClr val="bg1"/>
                </a:solidFill>
              </a:rPr>
              <a:t>High end products from Australian brand Schiavello is known to strike the right balance between creativity and functionality to meet the exacting values of today’s clientele especially the millennial. </a:t>
            </a:r>
            <a:endParaRPr lang="en-US" sz="1700" i="1" dirty="0" smtClean="0">
              <a:solidFill>
                <a:schemeClr val="bg1"/>
              </a:solidFill>
            </a:endParaRPr>
          </a:p>
          <a:p>
            <a:endParaRPr lang="en-US" sz="1700" i="1" dirty="0">
              <a:solidFill>
                <a:schemeClr val="bg1"/>
              </a:solidFill>
            </a:endParaRPr>
          </a:p>
          <a:p>
            <a:r>
              <a:rPr lang="en-US" sz="1700" i="1" dirty="0" smtClean="0">
                <a:solidFill>
                  <a:schemeClr val="bg1"/>
                </a:solidFill>
              </a:rPr>
              <a:t>Working </a:t>
            </a:r>
            <a:r>
              <a:rPr lang="en-US" sz="1700" i="1" dirty="0">
                <a:solidFill>
                  <a:schemeClr val="bg1"/>
                </a:solidFill>
              </a:rPr>
              <a:t>with Australian and international designers, all of  Schiavello’s collection enhances collaboration, concentration and health in the workplace and living spaces. Its dedicated to develop intelligent, inspiring and resilient solutions.</a:t>
            </a:r>
          </a:p>
          <a:p>
            <a:endParaRPr lang="en-US" sz="1700" i="1" dirty="0">
              <a:solidFill>
                <a:schemeClr val="bg1"/>
              </a:solidFill>
            </a:endParaRPr>
          </a:p>
        </p:txBody>
      </p:sp>
      <p:pic>
        <p:nvPicPr>
          <p:cNvPr id="90116" name="Picture 4" descr="Image result for schiavello logo transparent"/>
          <p:cNvPicPr>
            <a:picLocks noChangeAspect="1" noChangeArrowheads="1"/>
          </p:cNvPicPr>
          <p:nvPr/>
        </p:nvPicPr>
        <p:blipFill rotWithShape="1">
          <a:blip r:embed="rId3">
            <a:clrChange>
              <a:clrFrom>
                <a:srgbClr val="1A1413"/>
              </a:clrFrom>
              <a:clrTo>
                <a:srgbClr val="1A1413">
                  <a:alpha val="0"/>
                </a:srgbClr>
              </a:clrTo>
            </a:clrChange>
            <a:extLst>
              <a:ext uri="{28A0092B-C50C-407E-A947-70E740481C1C}">
                <a14:useLocalDpi xmlns:a14="http://schemas.microsoft.com/office/drawing/2010/main" val="0"/>
              </a:ext>
            </a:extLst>
          </a:blip>
          <a:srcRect l="10774" t="30292" r="14559" b="22993"/>
          <a:stretch/>
        </p:blipFill>
        <p:spPr bwMode="auto">
          <a:xfrm>
            <a:off x="337582" y="492972"/>
            <a:ext cx="2133601" cy="6096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37583" y="5686185"/>
            <a:ext cx="3785483" cy="923330"/>
          </a:xfrm>
          <a:prstGeom prst="rect">
            <a:avLst/>
          </a:prstGeom>
        </p:spPr>
        <p:txBody>
          <a:bodyPr wrap="square">
            <a:spAutoFit/>
          </a:bodyPr>
          <a:lstStyle/>
          <a:p>
            <a:r>
              <a:rPr lang="en-US" i="1" dirty="0" smtClean="0">
                <a:solidFill>
                  <a:schemeClr val="bg1"/>
                </a:solidFill>
              </a:rPr>
              <a:t>Lead time: 10-12 weeks</a:t>
            </a:r>
          </a:p>
          <a:p>
            <a:r>
              <a:rPr lang="en-US" i="1" dirty="0" smtClean="0">
                <a:solidFill>
                  <a:schemeClr val="bg1"/>
                </a:solidFill>
              </a:rPr>
              <a:t>Warranty: 5 years</a:t>
            </a:r>
          </a:p>
          <a:p>
            <a:r>
              <a:rPr lang="en-US" i="1" dirty="0" smtClean="0">
                <a:solidFill>
                  <a:schemeClr val="bg1"/>
                </a:solidFill>
              </a:rPr>
              <a:t>Country of Origin: Australia </a:t>
            </a:r>
            <a:endParaRPr lang="en-US" i="1" dirty="0">
              <a:solidFill>
                <a:schemeClr val="bg1"/>
              </a:solidFill>
            </a:endParaRPr>
          </a:p>
        </p:txBody>
      </p:sp>
      <p:cxnSp>
        <p:nvCxnSpPr>
          <p:cNvPr id="18" name="Straight Connector 17"/>
          <p:cNvCxnSpPr/>
          <p:nvPr/>
        </p:nvCxnSpPr>
        <p:spPr>
          <a:xfrm>
            <a:off x="413783" y="5562600"/>
            <a:ext cx="4114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6251" y="0"/>
            <a:ext cx="7135749" cy="6858000"/>
          </a:xfrm>
          <a:prstGeom prst="rect">
            <a:avLst/>
          </a:prstGeom>
        </p:spPr>
      </p:pic>
      <p:grpSp>
        <p:nvGrpSpPr>
          <p:cNvPr id="12" name="Group 11"/>
          <p:cNvGrpSpPr/>
          <p:nvPr/>
        </p:nvGrpSpPr>
        <p:grpSpPr>
          <a:xfrm>
            <a:off x="2209800" y="5364831"/>
            <a:ext cx="381000" cy="398298"/>
            <a:chOff x="6096000" y="5562600"/>
            <a:chExt cx="762000" cy="762000"/>
          </a:xfrm>
        </p:grpSpPr>
        <p:sp>
          <p:nvSpPr>
            <p:cNvPr id="15"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grpSp>
        <p:nvGrpSpPr>
          <p:cNvPr id="20" name="Group 19"/>
          <p:cNvGrpSpPr/>
          <p:nvPr/>
        </p:nvGrpSpPr>
        <p:grpSpPr>
          <a:xfrm>
            <a:off x="2147126" y="971923"/>
            <a:ext cx="381000" cy="398298"/>
            <a:chOff x="6096000" y="5562600"/>
            <a:chExt cx="762000" cy="762000"/>
          </a:xfrm>
        </p:grpSpPr>
        <p:sp>
          <p:nvSpPr>
            <p:cNvPr id="21"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spTree>
    <p:extLst>
      <p:ext uri="{BB962C8B-B14F-4D97-AF65-F5344CB8AC3E}">
        <p14:creationId xmlns:p14="http://schemas.microsoft.com/office/powerpoint/2010/main" val="2059111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37393" y="2965329"/>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101</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4844743" y="2963046"/>
            <a:ext cx="2413127"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Bomba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837393" y="5648980"/>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Kayt</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5041968" y="5648980"/>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La </a:t>
            </a:r>
            <a:r>
              <a:rPr lang="en-US" sz="1400" dirty="0" err="1" smtClean="0">
                <a:solidFill>
                  <a:schemeClr val="bg1">
                    <a:lumMod val="50000"/>
                  </a:schemeClr>
                </a:solidFill>
                <a:latin typeface="Arial" panose="020B0604020202020204" pitchFamily="34" charset="0"/>
                <a:cs typeface="Arial" panose="020B0604020202020204" pitchFamily="34" charset="0"/>
              </a:rPr>
              <a:t>La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cxnSp>
        <p:nvCxnSpPr>
          <p:cNvPr id="24" name="Straight Connector 23"/>
          <p:cNvCxnSpPr/>
          <p:nvPr/>
        </p:nvCxnSpPr>
        <p:spPr>
          <a:xfrm flipV="1">
            <a:off x="566583" y="864309"/>
            <a:ext cx="4691217" cy="78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90383" y="402645"/>
            <a:ext cx="5257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sp>
        <p:nvSpPr>
          <p:cNvPr id="18" name="TextBox 17"/>
          <p:cNvSpPr txBox="1"/>
          <p:nvPr/>
        </p:nvSpPr>
        <p:spPr>
          <a:xfrm>
            <a:off x="9060877" y="2957437"/>
            <a:ext cx="2413127"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Blom</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9258101" y="564669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Maui</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53262" name="Picture 14" descr="http://www.schiavello.ae/wp-content/uploads/2017/04/101_0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917" t="9143" r="22081" b="7523"/>
          <a:stretch/>
        </p:blipFill>
        <p:spPr bwMode="auto">
          <a:xfrm>
            <a:off x="962810" y="1136529"/>
            <a:ext cx="176784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3268" name="Picture 20" descr="Image result for SCHIAVELLO BOMB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86" t="14511" r="6703" b="16044"/>
          <a:stretch/>
        </p:blipFill>
        <p:spPr bwMode="auto">
          <a:xfrm>
            <a:off x="4917448" y="1142138"/>
            <a:ext cx="226771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3270" name="Picture 22" descr="Image result for SCHIAVELLO Blo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320" t="12268" r="27989" b="15509"/>
          <a:stretch/>
        </p:blipFill>
        <p:spPr bwMode="auto">
          <a:xfrm>
            <a:off x="9493714" y="1128637"/>
            <a:ext cx="154744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3272" name="Picture 24"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24350" r="11921"/>
          <a:stretch/>
        </p:blipFill>
        <p:spPr bwMode="auto">
          <a:xfrm>
            <a:off x="991470" y="3817897"/>
            <a:ext cx="171051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3274" name="Picture 26" descr="Related imag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492" t="17222" r="21551" b="7778"/>
          <a:stretch/>
        </p:blipFill>
        <p:spPr bwMode="auto">
          <a:xfrm>
            <a:off x="5064380" y="3817897"/>
            <a:ext cx="196426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3276" name="Picture 28" descr="Image result for SCHIAVELLO MAUI"/>
          <p:cNvPicPr>
            <a:picLocks noChangeAspect="1" noChangeArrowheads="1"/>
          </p:cNvPicPr>
          <p:nvPr/>
        </p:nvPicPr>
        <p:blipFill rotWithShape="1">
          <a:blip r:embed="rId7">
            <a:extLst>
              <a:ext uri="{28A0092B-C50C-407E-A947-70E740481C1C}">
                <a14:useLocalDpi xmlns:a14="http://schemas.microsoft.com/office/drawing/2010/main" val="0"/>
              </a:ext>
            </a:extLst>
          </a:blip>
          <a:srcRect l="21639" r="20056" b="13050"/>
          <a:stretch/>
        </p:blipFill>
        <p:spPr bwMode="auto">
          <a:xfrm>
            <a:off x="9367527" y="3817897"/>
            <a:ext cx="179981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3278" name="Picture 30" descr="Image result for schiavello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26761" y="264825"/>
            <a:ext cx="1828800" cy="36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51659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37393" y="2965329"/>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Mr</a:t>
            </a:r>
            <a:r>
              <a:rPr lang="en-US" sz="1400" dirty="0" smtClean="0">
                <a:solidFill>
                  <a:schemeClr val="bg1">
                    <a:lumMod val="50000"/>
                  </a:schemeClr>
                </a:solidFill>
                <a:latin typeface="Arial" panose="020B0604020202020204" pitchFamily="34" charset="0"/>
                <a:cs typeface="Arial" panose="020B0604020202020204" pitchFamily="34" charset="0"/>
              </a:rPr>
              <a:t> Chair</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4844743" y="2963046"/>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Palomino</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837393" y="5648980"/>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Tom</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5041968" y="5648980"/>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Toro</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cxnSp>
        <p:nvCxnSpPr>
          <p:cNvPr id="24" name="Straight Connector 23"/>
          <p:cNvCxnSpPr/>
          <p:nvPr/>
        </p:nvCxnSpPr>
        <p:spPr>
          <a:xfrm flipV="1">
            <a:off x="566583" y="864309"/>
            <a:ext cx="4691217" cy="78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90383" y="402645"/>
            <a:ext cx="5257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sp>
        <p:nvSpPr>
          <p:cNvPr id="18" name="TextBox 17"/>
          <p:cNvSpPr txBox="1"/>
          <p:nvPr/>
        </p:nvSpPr>
        <p:spPr>
          <a:xfrm>
            <a:off x="9060877" y="2957437"/>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Paloma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9258101" y="564669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Toku</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56322" name="Picture 2" descr="Image result for mr chair schiavell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697" t="6283" r="13637" b="7606"/>
          <a:stretch/>
        </p:blipFill>
        <p:spPr bwMode="auto">
          <a:xfrm>
            <a:off x="1138807" y="1136529"/>
            <a:ext cx="141584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6324" name="Picture 4"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5468" t="12672" r="2729" b="13696"/>
          <a:stretch/>
        </p:blipFill>
        <p:spPr bwMode="auto">
          <a:xfrm>
            <a:off x="5186331" y="1136529"/>
            <a:ext cx="172994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6326" name="Picture 6" descr="Image result for schiavello paloma"/>
          <p:cNvPicPr>
            <a:picLocks noChangeAspect="1" noChangeArrowheads="1"/>
          </p:cNvPicPr>
          <p:nvPr/>
        </p:nvPicPr>
        <p:blipFill rotWithShape="1">
          <a:blip r:embed="rId4">
            <a:extLst>
              <a:ext uri="{28A0092B-C50C-407E-A947-70E740481C1C}">
                <a14:useLocalDpi xmlns:a14="http://schemas.microsoft.com/office/drawing/2010/main" val="0"/>
              </a:ext>
            </a:extLst>
          </a:blip>
          <a:srcRect l="20020" t="5970" r="14895" b="4477"/>
          <a:stretch/>
        </p:blipFill>
        <p:spPr bwMode="auto">
          <a:xfrm>
            <a:off x="9292078" y="1136529"/>
            <a:ext cx="195072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6328" name="Picture 8" descr="Image result for schiavello to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771" t="7755" r="12258" b="8912"/>
          <a:stretch/>
        </p:blipFill>
        <p:spPr bwMode="auto">
          <a:xfrm>
            <a:off x="871368" y="3817897"/>
            <a:ext cx="195072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6332" name="Picture 12" descr="Image result for schiavello toro"/>
          <p:cNvPicPr>
            <a:picLocks noChangeAspect="1" noChangeArrowheads="1"/>
          </p:cNvPicPr>
          <p:nvPr/>
        </p:nvPicPr>
        <p:blipFill rotWithShape="1">
          <a:blip r:embed="rId6">
            <a:extLst>
              <a:ext uri="{28A0092B-C50C-407E-A947-70E740481C1C}">
                <a14:useLocalDpi xmlns:a14="http://schemas.microsoft.com/office/drawing/2010/main" val="0"/>
              </a:ext>
            </a:extLst>
          </a:blip>
          <a:srcRect l="8078" t="12148" r="9210" b="8251"/>
          <a:stretch/>
        </p:blipFill>
        <p:spPr bwMode="auto">
          <a:xfrm>
            <a:off x="4662625" y="3817897"/>
            <a:ext cx="278892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6334" name="Picture 14" descr="Image result for schiavello toku"/>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021" r="11215"/>
          <a:stretch/>
        </p:blipFill>
        <p:spPr bwMode="auto">
          <a:xfrm>
            <a:off x="9226038" y="3817897"/>
            <a:ext cx="2082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0" descr="Image result for schiavello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26761" y="264825"/>
            <a:ext cx="1828800" cy="36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6361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109944" y="3352800"/>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Aire</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7632839" y="3350248"/>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Centric</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1902853" y="6194616"/>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Climate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7830063" y="6194616"/>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Marina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cxnSp>
        <p:nvCxnSpPr>
          <p:cNvPr id="24" name="Straight Connector 23"/>
          <p:cNvCxnSpPr/>
          <p:nvPr/>
        </p:nvCxnSpPr>
        <p:spPr>
          <a:xfrm flipV="1">
            <a:off x="566583" y="864309"/>
            <a:ext cx="4691217" cy="78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90383" y="402645"/>
            <a:ext cx="5257800" cy="461665"/>
          </a:xfrm>
          <a:prstGeom prst="rect">
            <a:avLst/>
          </a:prstGeom>
        </p:spPr>
        <p:txBody>
          <a:bodyPr wrap="square">
            <a:spAutoFit/>
          </a:bodyPr>
          <a:lstStyle/>
          <a:p>
            <a:r>
              <a:rPr lang="en-US" sz="2400" b="1" dirty="0" smtClean="0">
                <a:solidFill>
                  <a:schemeClr val="bg1">
                    <a:lumMod val="50000"/>
                  </a:schemeClr>
                </a:solidFill>
                <a:latin typeface="HelveticaNeueCyr-Bold"/>
              </a:rPr>
              <a:t>Desking + Benching</a:t>
            </a:r>
            <a:endParaRPr lang="en-US" sz="2400" dirty="0">
              <a:solidFill>
                <a:schemeClr val="bg1">
                  <a:lumMod val="50000"/>
                </a:schemeClr>
              </a:solidFill>
            </a:endParaRPr>
          </a:p>
        </p:txBody>
      </p:sp>
      <p:pic>
        <p:nvPicPr>
          <p:cNvPr id="1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802" y="938784"/>
            <a:ext cx="3542958" cy="2414016"/>
          </a:xfrm>
          <a:prstGeom prst="rect">
            <a:avLst/>
          </a:prstGeom>
          <a:noFill/>
          <a:extLst>
            <a:ext uri="{909E8E84-426E-40DD-AFC4-6F175D3DCCD1}">
              <a14:hiddenFill xmlns:a14="http://schemas.microsoft.com/office/drawing/2010/main">
                <a:solidFill>
                  <a:srgbClr val="FFFFFF"/>
                </a:solidFill>
              </a14:hiddenFill>
            </a:ext>
          </a:extLst>
        </p:spPr>
      </p:pic>
      <p:pic>
        <p:nvPicPr>
          <p:cNvPr id="58370" name="Picture 2" descr="Image result for Schiavello centric"/>
          <p:cNvPicPr>
            <a:picLocks noChangeAspect="1" noChangeArrowheads="1"/>
          </p:cNvPicPr>
          <p:nvPr/>
        </p:nvPicPr>
        <p:blipFill rotWithShape="1">
          <a:blip r:embed="rId3">
            <a:extLst>
              <a:ext uri="{28A0092B-C50C-407E-A947-70E740481C1C}">
                <a14:useLocalDpi xmlns:a14="http://schemas.microsoft.com/office/drawing/2010/main" val="0"/>
              </a:ext>
            </a:extLst>
          </a:blip>
          <a:srcRect l="5367" t="26078" r="5142" b="24171"/>
          <a:stretch/>
        </p:blipFill>
        <p:spPr bwMode="auto">
          <a:xfrm>
            <a:off x="5652902" y="936232"/>
            <a:ext cx="6373002" cy="2414016"/>
          </a:xfrm>
          <a:prstGeom prst="rect">
            <a:avLst/>
          </a:prstGeom>
          <a:noFill/>
          <a:extLst>
            <a:ext uri="{909E8E84-426E-40DD-AFC4-6F175D3DCCD1}">
              <a14:hiddenFill xmlns:a14="http://schemas.microsoft.com/office/drawing/2010/main">
                <a:solidFill>
                  <a:srgbClr val="FFFFFF"/>
                </a:solidFill>
              </a14:hiddenFill>
            </a:ext>
          </a:extLst>
        </p:spPr>
      </p:pic>
      <p:pic>
        <p:nvPicPr>
          <p:cNvPr id="58372" name="Picture 4" descr="Image result for SCHIAVELLO CLIMATE"/>
          <p:cNvPicPr>
            <a:picLocks noChangeAspect="1" noChangeArrowheads="1"/>
          </p:cNvPicPr>
          <p:nvPr/>
        </p:nvPicPr>
        <p:blipFill rotWithShape="1">
          <a:blip r:embed="rId4">
            <a:extLst>
              <a:ext uri="{28A0092B-C50C-407E-A947-70E740481C1C}">
                <a14:useLocalDpi xmlns:a14="http://schemas.microsoft.com/office/drawing/2010/main" val="0"/>
              </a:ext>
            </a:extLst>
          </a:blip>
          <a:srcRect l="4011" t="16127" r="3786" b="8250"/>
          <a:stretch/>
        </p:blipFill>
        <p:spPr bwMode="auto">
          <a:xfrm>
            <a:off x="752280" y="3788354"/>
            <a:ext cx="4319819" cy="2414016"/>
          </a:xfrm>
          <a:prstGeom prst="rect">
            <a:avLst/>
          </a:prstGeom>
          <a:noFill/>
          <a:extLst>
            <a:ext uri="{909E8E84-426E-40DD-AFC4-6F175D3DCCD1}">
              <a14:hiddenFill xmlns:a14="http://schemas.microsoft.com/office/drawing/2010/main">
                <a:solidFill>
                  <a:srgbClr val="FFFFFF"/>
                </a:solidFill>
              </a14:hiddenFill>
            </a:ext>
          </a:extLst>
        </p:spPr>
      </p:pic>
      <p:pic>
        <p:nvPicPr>
          <p:cNvPr id="58374" name="Picture 6" descr="Image result for SCHIAVELLO MARINA"/>
          <p:cNvPicPr>
            <a:picLocks noChangeAspect="1" noChangeArrowheads="1"/>
          </p:cNvPicPr>
          <p:nvPr/>
        </p:nvPicPr>
        <p:blipFill rotWithShape="1">
          <a:blip r:embed="rId5">
            <a:extLst>
              <a:ext uri="{28A0092B-C50C-407E-A947-70E740481C1C}">
                <a14:useLocalDpi xmlns:a14="http://schemas.microsoft.com/office/drawing/2010/main" val="0"/>
              </a:ext>
            </a:extLst>
          </a:blip>
          <a:srcRect l="4012" t="24088" r="3785" b="18200"/>
          <a:stretch/>
        </p:blipFill>
        <p:spPr bwMode="auto">
          <a:xfrm>
            <a:off x="6009176" y="3788354"/>
            <a:ext cx="5660451" cy="24140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Image result for schiavello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26761" y="264825"/>
            <a:ext cx="1828800" cy="36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86278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109944" y="3352800"/>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Focus</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7632839" y="3350248"/>
            <a:ext cx="2413127"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Krossi</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1902853" y="6194616"/>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Climate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7830063" y="6194616"/>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Geneva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cxnSp>
        <p:nvCxnSpPr>
          <p:cNvPr id="24" name="Straight Connector 23"/>
          <p:cNvCxnSpPr/>
          <p:nvPr/>
        </p:nvCxnSpPr>
        <p:spPr>
          <a:xfrm flipV="1">
            <a:off x="566583" y="864309"/>
            <a:ext cx="4691217" cy="78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90383" y="402645"/>
            <a:ext cx="5257800" cy="461665"/>
          </a:xfrm>
          <a:prstGeom prst="rect">
            <a:avLst/>
          </a:prstGeom>
        </p:spPr>
        <p:txBody>
          <a:bodyPr wrap="square">
            <a:spAutoFit/>
          </a:bodyPr>
          <a:lstStyle/>
          <a:p>
            <a:r>
              <a:rPr lang="en-US" sz="2400" b="1" dirty="0" smtClean="0">
                <a:solidFill>
                  <a:schemeClr val="bg1">
                    <a:lumMod val="50000"/>
                  </a:schemeClr>
                </a:solidFill>
                <a:latin typeface="HelveticaNeueCyr-Bold"/>
              </a:rPr>
              <a:t>Collaborative</a:t>
            </a:r>
            <a:endParaRPr lang="en-US" sz="2400" dirty="0">
              <a:solidFill>
                <a:schemeClr val="bg1">
                  <a:lumMod val="50000"/>
                </a:schemeClr>
              </a:solidFill>
            </a:endParaRPr>
          </a:p>
        </p:txBody>
      </p:sp>
      <p:pic>
        <p:nvPicPr>
          <p:cNvPr id="60418"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8079" r="3785"/>
          <a:stretch/>
        </p:blipFill>
        <p:spPr bwMode="auto">
          <a:xfrm>
            <a:off x="1557977" y="959600"/>
            <a:ext cx="3122607" cy="2414016"/>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17571" t="10157" r="24124" b="6261"/>
          <a:stretch/>
        </p:blipFill>
        <p:spPr bwMode="auto">
          <a:xfrm>
            <a:off x="7603653" y="959600"/>
            <a:ext cx="2471493" cy="2414016"/>
          </a:xfrm>
          <a:prstGeom prst="rect">
            <a:avLst/>
          </a:prstGeom>
          <a:noFill/>
          <a:extLst>
            <a:ext uri="{909E8E84-426E-40DD-AFC4-6F175D3DCCD1}">
              <a14:hiddenFill xmlns:a14="http://schemas.microsoft.com/office/drawing/2010/main">
                <a:solidFill>
                  <a:srgbClr val="FFFFFF"/>
                </a:solidFill>
              </a14:hiddenFill>
            </a:ext>
          </a:extLst>
        </p:spPr>
      </p:pic>
      <p:pic>
        <p:nvPicPr>
          <p:cNvPr id="60422" name="Picture 6" descr="Image result for schiavello parley"/>
          <p:cNvPicPr>
            <a:picLocks noChangeAspect="1" noChangeArrowheads="1"/>
          </p:cNvPicPr>
          <p:nvPr/>
        </p:nvPicPr>
        <p:blipFill rotWithShape="1">
          <a:blip r:embed="rId4">
            <a:extLst>
              <a:ext uri="{28A0092B-C50C-407E-A947-70E740481C1C}">
                <a14:useLocalDpi xmlns:a14="http://schemas.microsoft.com/office/drawing/2010/main" val="0"/>
              </a:ext>
            </a:extLst>
          </a:blip>
          <a:srcRect l="6723" t="10158" r="5142" b="10240"/>
          <a:stretch/>
        </p:blipFill>
        <p:spPr bwMode="auto">
          <a:xfrm>
            <a:off x="1157892" y="3830615"/>
            <a:ext cx="3922776" cy="2414016"/>
          </a:xfrm>
          <a:prstGeom prst="rect">
            <a:avLst/>
          </a:prstGeom>
          <a:noFill/>
          <a:extLst>
            <a:ext uri="{909E8E84-426E-40DD-AFC4-6F175D3DCCD1}">
              <a14:hiddenFill xmlns:a14="http://schemas.microsoft.com/office/drawing/2010/main">
                <a:solidFill>
                  <a:srgbClr val="FFFFFF"/>
                </a:solidFill>
              </a14:hiddenFill>
            </a:ext>
          </a:extLst>
        </p:spPr>
      </p:pic>
      <p:pic>
        <p:nvPicPr>
          <p:cNvPr id="60424" name="Picture 8" descr="Image result for schiavello geneva"/>
          <p:cNvPicPr>
            <a:picLocks noChangeAspect="1" noChangeArrowheads="1"/>
          </p:cNvPicPr>
          <p:nvPr/>
        </p:nvPicPr>
        <p:blipFill rotWithShape="1">
          <a:blip r:embed="rId5">
            <a:extLst>
              <a:ext uri="{28A0092B-C50C-407E-A947-70E740481C1C}">
                <a14:useLocalDpi xmlns:a14="http://schemas.microsoft.com/office/drawing/2010/main" val="0"/>
              </a:ext>
            </a:extLst>
          </a:blip>
          <a:srcRect l="5367" t="28068" r="6497" b="22181"/>
          <a:stretch/>
        </p:blipFill>
        <p:spPr bwMode="auto">
          <a:xfrm>
            <a:off x="6878011" y="4685856"/>
            <a:ext cx="3922776" cy="1508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Image result for schiavello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26761" y="264825"/>
            <a:ext cx="1828800" cy="36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013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109944" y="3352800"/>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Toku</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7632839" y="3350248"/>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Good Wood</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1902853" y="6194616"/>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Geneva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7830063" y="6194616"/>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Geneva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cxnSp>
        <p:nvCxnSpPr>
          <p:cNvPr id="24" name="Straight Connector 23"/>
          <p:cNvCxnSpPr/>
          <p:nvPr/>
        </p:nvCxnSpPr>
        <p:spPr>
          <a:xfrm flipV="1">
            <a:off x="566583" y="864309"/>
            <a:ext cx="4691217" cy="78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90383" y="402645"/>
            <a:ext cx="5257800" cy="461665"/>
          </a:xfrm>
          <a:prstGeom prst="rect">
            <a:avLst/>
          </a:prstGeom>
        </p:spPr>
        <p:txBody>
          <a:bodyPr wrap="square">
            <a:spAutoFit/>
          </a:bodyPr>
          <a:lstStyle/>
          <a:p>
            <a:r>
              <a:rPr lang="en-US" sz="2400" b="1" dirty="0" smtClean="0">
                <a:solidFill>
                  <a:schemeClr val="bg1">
                    <a:lumMod val="50000"/>
                  </a:schemeClr>
                </a:solidFill>
                <a:latin typeface="HelveticaNeueCyr-Bold"/>
              </a:rPr>
              <a:t>Tables</a:t>
            </a:r>
            <a:endParaRPr lang="en-US" sz="2400" dirty="0">
              <a:solidFill>
                <a:schemeClr val="bg1">
                  <a:lumMod val="50000"/>
                </a:schemeClr>
              </a:solidFill>
            </a:endParaRPr>
          </a:p>
        </p:txBody>
      </p:sp>
      <p:pic>
        <p:nvPicPr>
          <p:cNvPr id="61442" name="Picture 2" descr="http://www.schiavello.ae/wp-content/uploads/2017/08/toku-table-01.jpg"/>
          <p:cNvPicPr>
            <a:picLocks noChangeAspect="1" noChangeArrowheads="1"/>
          </p:cNvPicPr>
          <p:nvPr/>
        </p:nvPicPr>
        <p:blipFill rotWithShape="1">
          <a:blip r:embed="rId2">
            <a:extLst>
              <a:ext uri="{28A0092B-C50C-407E-A947-70E740481C1C}">
                <a14:useLocalDpi xmlns:a14="http://schemas.microsoft.com/office/drawing/2010/main" val="0"/>
              </a:ext>
            </a:extLst>
          </a:blip>
          <a:srcRect l="17567" t="17205" r="15232"/>
          <a:stretch/>
        </p:blipFill>
        <p:spPr bwMode="auto">
          <a:xfrm>
            <a:off x="1614440" y="930892"/>
            <a:ext cx="3009682" cy="2414016"/>
          </a:xfrm>
          <a:prstGeom prst="rect">
            <a:avLst/>
          </a:prstGeom>
          <a:noFill/>
          <a:extLst>
            <a:ext uri="{909E8E84-426E-40DD-AFC4-6F175D3DCCD1}">
              <a14:hiddenFill xmlns:a14="http://schemas.microsoft.com/office/drawing/2010/main">
                <a:solidFill>
                  <a:srgbClr val="FFFFFF"/>
                </a:solidFill>
              </a14:hiddenFill>
            </a:ext>
          </a:extLst>
        </p:spPr>
      </p:pic>
      <p:pic>
        <p:nvPicPr>
          <p:cNvPr id="61444" name="Picture 4" descr="Image result for schiavello good wood"/>
          <p:cNvPicPr>
            <a:picLocks noChangeAspect="1" noChangeArrowheads="1"/>
          </p:cNvPicPr>
          <p:nvPr/>
        </p:nvPicPr>
        <p:blipFill rotWithShape="1">
          <a:blip r:embed="rId3">
            <a:extLst>
              <a:ext uri="{28A0092B-C50C-407E-A947-70E740481C1C}">
                <a14:useLocalDpi xmlns:a14="http://schemas.microsoft.com/office/drawing/2010/main" val="0"/>
              </a:ext>
            </a:extLst>
          </a:blip>
          <a:srcRect l="5367" t="21630" r="3785" b="8250"/>
          <a:stretch/>
        </p:blipFill>
        <p:spPr bwMode="auto">
          <a:xfrm>
            <a:off x="7335212" y="1770696"/>
            <a:ext cx="3008376" cy="1582104"/>
          </a:xfrm>
          <a:prstGeom prst="rect">
            <a:avLst/>
          </a:prstGeom>
          <a:noFill/>
          <a:extLst>
            <a:ext uri="{909E8E84-426E-40DD-AFC4-6F175D3DCCD1}">
              <a14:hiddenFill xmlns:a14="http://schemas.microsoft.com/office/drawing/2010/main">
                <a:solidFill>
                  <a:srgbClr val="FFFFFF"/>
                </a:solidFill>
              </a14:hiddenFill>
            </a:ext>
          </a:extLst>
        </p:spPr>
      </p:pic>
      <p:pic>
        <p:nvPicPr>
          <p:cNvPr id="61446" name="Picture 6" descr="Image result for schiavello tan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511" b="6600"/>
          <a:stretch/>
        </p:blipFill>
        <p:spPr bwMode="auto">
          <a:xfrm>
            <a:off x="6828877" y="3814842"/>
            <a:ext cx="4021045" cy="2438401"/>
          </a:xfrm>
          <a:prstGeom prst="rect">
            <a:avLst/>
          </a:prstGeom>
          <a:noFill/>
          <a:extLst>
            <a:ext uri="{909E8E84-426E-40DD-AFC4-6F175D3DCCD1}">
              <a14:hiddenFill xmlns:a14="http://schemas.microsoft.com/office/drawing/2010/main">
                <a:solidFill>
                  <a:srgbClr val="FFFFFF"/>
                </a:solidFill>
              </a14:hiddenFill>
            </a:ext>
          </a:extLst>
        </p:spPr>
      </p:pic>
      <p:pic>
        <p:nvPicPr>
          <p:cNvPr id="61448" name="Picture 8" descr="Image result for schiavello geneva"/>
          <p:cNvPicPr>
            <a:picLocks noChangeAspect="1" noChangeArrowheads="1"/>
          </p:cNvPicPr>
          <p:nvPr/>
        </p:nvPicPr>
        <p:blipFill rotWithShape="1">
          <a:blip r:embed="rId5">
            <a:extLst>
              <a:ext uri="{28A0092B-C50C-407E-A947-70E740481C1C}">
                <a14:useLocalDpi xmlns:a14="http://schemas.microsoft.com/office/drawing/2010/main" val="0"/>
              </a:ext>
            </a:extLst>
          </a:blip>
          <a:srcRect l="5367" t="24088" r="6497" b="20190"/>
          <a:stretch/>
        </p:blipFill>
        <p:spPr bwMode="auto">
          <a:xfrm>
            <a:off x="950802" y="4504805"/>
            <a:ext cx="3922776" cy="16898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Image result for schiavello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26761" y="264825"/>
            <a:ext cx="1828800" cy="36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4761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84152" y="2802316"/>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Portrero415</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6456365" y="2808152"/>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Reunion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9342619" y="2808152"/>
            <a:ext cx="2413127"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Lagunitas</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610586" y="5493221"/>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Bivi</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TURNSTONE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6624367" y="549322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Denizen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9690911" y="549322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Akira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1" name="TextBox 20"/>
          <p:cNvSpPr txBox="1"/>
          <p:nvPr/>
        </p:nvSpPr>
        <p:spPr>
          <a:xfrm>
            <a:off x="3718805" y="5512274"/>
            <a:ext cx="231283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Big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TURNSTONE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cxnSp>
        <p:nvCxnSpPr>
          <p:cNvPr id="24" name="Straight Connector 23"/>
          <p:cNvCxnSpPr/>
          <p:nvPr/>
        </p:nvCxnSpPr>
        <p:spPr>
          <a:xfrm flipV="1">
            <a:off x="566583" y="862873"/>
            <a:ext cx="981285" cy="93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88945" y="316894"/>
            <a:ext cx="5257800" cy="461665"/>
          </a:xfrm>
          <a:prstGeom prst="rect">
            <a:avLst/>
          </a:prstGeom>
        </p:spPr>
        <p:txBody>
          <a:bodyPr wrap="square">
            <a:spAutoFit/>
          </a:bodyPr>
          <a:lstStyle/>
          <a:p>
            <a:r>
              <a:rPr lang="en-US" sz="2400" b="1" dirty="0" smtClean="0">
                <a:solidFill>
                  <a:schemeClr val="tx1">
                    <a:lumMod val="95000"/>
                    <a:lumOff val="5000"/>
                  </a:schemeClr>
                </a:solidFill>
                <a:latin typeface="HelveticaNeueCyr-Bold"/>
              </a:rPr>
              <a:t>Tables</a:t>
            </a:r>
            <a:endParaRPr lang="en-US" sz="2400" dirty="0">
              <a:solidFill>
                <a:schemeClr val="tx1">
                  <a:lumMod val="95000"/>
                  <a:lumOff val="5000"/>
                </a:schemeClr>
              </a:solidFill>
            </a:endParaRPr>
          </a:p>
        </p:txBody>
      </p:sp>
      <p:pic>
        <p:nvPicPr>
          <p:cNvPr id="12290" name="Picture 2" descr="https://steelcase-res.cloudinary.com/image/upload/c_fill,dpr_auto,q_70,h_287,w_382/v1521817617/www.steelcase.com/2018/03/23/16-0015625.jpg"/>
          <p:cNvPicPr>
            <a:picLocks noChangeAspect="1" noChangeArrowheads="1"/>
          </p:cNvPicPr>
          <p:nvPr/>
        </p:nvPicPr>
        <p:blipFill rotWithShape="1">
          <a:blip r:embed="rId3">
            <a:extLst>
              <a:ext uri="{28A0092B-C50C-407E-A947-70E740481C1C}">
                <a14:useLocalDpi xmlns:a14="http://schemas.microsoft.com/office/drawing/2010/main" val="0"/>
              </a:ext>
            </a:extLst>
          </a:blip>
          <a:srcRect l="4100" t="20035" r="1658" b="10279"/>
          <a:stretch/>
        </p:blipFill>
        <p:spPr bwMode="auto">
          <a:xfrm>
            <a:off x="330449" y="1193801"/>
            <a:ext cx="2926080" cy="16255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865883" y="2819400"/>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Ballet</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2292" name="Picture 4" descr="https://images.steelcase.com/image/upload/c_fill,dpr_auto,q_70,h_284,w_284/v1433274286/www.steelcase.com/Ballet_Features1.jpg"/>
          <p:cNvPicPr>
            <a:picLocks noChangeAspect="1" noChangeArrowheads="1"/>
          </p:cNvPicPr>
          <p:nvPr/>
        </p:nvPicPr>
        <p:blipFill rotWithShape="1">
          <a:blip r:embed="rId4">
            <a:extLst>
              <a:ext uri="{28A0092B-C50C-407E-A947-70E740481C1C}">
                <a14:useLocalDpi xmlns:a14="http://schemas.microsoft.com/office/drawing/2010/main" val="0"/>
              </a:ext>
            </a:extLst>
          </a:blip>
          <a:srcRect t="14085" b="12676"/>
          <a:stretch/>
        </p:blipFill>
        <p:spPr bwMode="auto">
          <a:xfrm>
            <a:off x="3823661" y="1254918"/>
            <a:ext cx="2103120" cy="154031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images.steelcase.com/image/upload/v1433359328/www.steelcase.com/Reunion_Table_Features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0833" r="9505" b="12500"/>
          <a:stretch/>
        </p:blipFill>
        <p:spPr bwMode="auto">
          <a:xfrm>
            <a:off x="6565648" y="1390189"/>
            <a:ext cx="2194560" cy="1404516"/>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images.steelcase.com/image/upload/v1433357936/www.steelcase.com/Lagunitas_Tables_Features.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330" t="25000" r="18837" b="13889"/>
          <a:stretch/>
        </p:blipFill>
        <p:spPr bwMode="auto">
          <a:xfrm>
            <a:off x="9342619" y="1354246"/>
            <a:ext cx="2194560" cy="1420009"/>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767" t="6661" r="8833" b="8082"/>
          <a:stretch/>
        </p:blipFill>
        <p:spPr bwMode="auto">
          <a:xfrm>
            <a:off x="330449" y="3664421"/>
            <a:ext cx="313944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Related image"/>
          <p:cNvPicPr>
            <a:picLocks noChangeAspect="1" noChangeArrowheads="1"/>
          </p:cNvPicPr>
          <p:nvPr/>
        </p:nvPicPr>
        <p:blipFill rotWithShape="1">
          <a:blip r:embed="rId8">
            <a:extLst>
              <a:ext uri="{28A0092B-C50C-407E-A947-70E740481C1C}">
                <a14:useLocalDpi xmlns:a14="http://schemas.microsoft.com/office/drawing/2010/main" val="0"/>
              </a:ext>
            </a:extLst>
          </a:blip>
          <a:srcRect l="7945" t="26667" r="8056" b="20000"/>
          <a:stretch/>
        </p:blipFill>
        <p:spPr bwMode="auto">
          <a:xfrm>
            <a:off x="3640780" y="3925678"/>
            <a:ext cx="2468880" cy="1567543"/>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Related image"/>
          <p:cNvPicPr>
            <a:picLocks noChangeAspect="1" noChangeArrowheads="1"/>
          </p:cNvPicPr>
          <p:nvPr/>
        </p:nvPicPr>
        <p:blipFill rotWithShape="1">
          <a:blip r:embed="rId9">
            <a:extLst>
              <a:ext uri="{28A0092B-C50C-407E-A947-70E740481C1C}">
                <a14:useLocalDpi xmlns:a14="http://schemas.microsoft.com/office/drawing/2010/main" val="0"/>
              </a:ext>
            </a:extLst>
          </a:blip>
          <a:srcRect l="4518" t="11379" r="4184" b="7403"/>
          <a:stretch/>
        </p:blipFill>
        <p:spPr bwMode="auto">
          <a:xfrm>
            <a:off x="6262104" y="4121621"/>
            <a:ext cx="27432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descr="Related imag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622" t="12500" r="13378" b="4167"/>
          <a:stretch/>
        </p:blipFill>
        <p:spPr bwMode="auto">
          <a:xfrm>
            <a:off x="9481047" y="4045421"/>
            <a:ext cx="243840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rotWithShape="1">
          <a:blip r:embed="rId11"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pic>
        <p:nvPicPr>
          <p:cNvPr id="27" name="Picture 26"/>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847517" y="731609"/>
            <a:ext cx="419416" cy="246614"/>
          </a:xfrm>
          <a:prstGeom prst="rect">
            <a:avLst/>
          </a:prstGeom>
        </p:spPr>
      </p:pic>
      <p:cxnSp>
        <p:nvCxnSpPr>
          <p:cNvPr id="5" name="Straight Connector 4"/>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5580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109944" y="3352800"/>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Aire</a:t>
            </a:r>
            <a:r>
              <a:rPr lang="en-US" sz="1400" dirty="0" smtClean="0">
                <a:solidFill>
                  <a:schemeClr val="bg1">
                    <a:lumMod val="50000"/>
                  </a:schemeClr>
                </a:solidFill>
                <a:latin typeface="Arial" panose="020B0604020202020204" pitchFamily="34" charset="0"/>
                <a:cs typeface="Arial" panose="020B0604020202020204" pitchFamily="34" charset="0"/>
              </a:rPr>
              <a:t> Executive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7632839" y="3350248"/>
            <a:ext cx="2413127"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Carr</a:t>
            </a:r>
            <a:r>
              <a:rPr lang="en-US" sz="1400" dirty="0" smtClean="0">
                <a:solidFill>
                  <a:schemeClr val="bg1">
                    <a:lumMod val="50000"/>
                  </a:schemeClr>
                </a:solidFill>
                <a:latin typeface="Arial" panose="020B0604020202020204" pitchFamily="34" charset="0"/>
                <a:cs typeface="Arial" panose="020B0604020202020204" pitchFamily="34" charset="0"/>
              </a:rPr>
              <a:t> Linear</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1902853" y="6194616"/>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Krossi</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7830063" y="6194616"/>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Uomo</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cxnSp>
        <p:nvCxnSpPr>
          <p:cNvPr id="24" name="Straight Connector 23"/>
          <p:cNvCxnSpPr/>
          <p:nvPr/>
        </p:nvCxnSpPr>
        <p:spPr>
          <a:xfrm flipV="1">
            <a:off x="566583" y="864309"/>
            <a:ext cx="4691217" cy="78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90383" y="402645"/>
            <a:ext cx="5257800" cy="461665"/>
          </a:xfrm>
          <a:prstGeom prst="rect">
            <a:avLst/>
          </a:prstGeom>
        </p:spPr>
        <p:txBody>
          <a:bodyPr wrap="square">
            <a:spAutoFit/>
          </a:bodyPr>
          <a:lstStyle/>
          <a:p>
            <a:r>
              <a:rPr lang="en-US" sz="2400" b="1" dirty="0" err="1" smtClean="0">
                <a:solidFill>
                  <a:schemeClr val="bg1">
                    <a:lumMod val="50000"/>
                  </a:schemeClr>
                </a:solidFill>
                <a:latin typeface="HelveticaNeueCyr-Bold"/>
              </a:rPr>
              <a:t>Casegoods</a:t>
            </a:r>
            <a:endParaRPr lang="en-US" sz="2400" dirty="0">
              <a:solidFill>
                <a:schemeClr val="bg1">
                  <a:lumMod val="50000"/>
                </a:schemeClr>
              </a:solidFill>
            </a:endParaRPr>
          </a:p>
        </p:txBody>
      </p:sp>
      <p:pic>
        <p:nvPicPr>
          <p:cNvPr id="62466" name="Picture 2" descr="http://www.schiavello.ae/wp-content/uploads/2017/06/Aire_02-TILE-1.jpg"/>
          <p:cNvPicPr>
            <a:picLocks noChangeAspect="1" noChangeArrowheads="1"/>
          </p:cNvPicPr>
          <p:nvPr/>
        </p:nvPicPr>
        <p:blipFill rotWithShape="1">
          <a:blip r:embed="rId2">
            <a:extLst>
              <a:ext uri="{28A0092B-C50C-407E-A947-70E740481C1C}">
                <a14:useLocalDpi xmlns:a14="http://schemas.microsoft.com/office/drawing/2010/main" val="0"/>
              </a:ext>
            </a:extLst>
          </a:blip>
          <a:srcRect l="6367" t="15105" r="4034" b="9932"/>
          <a:stretch/>
        </p:blipFill>
        <p:spPr bwMode="auto">
          <a:xfrm>
            <a:off x="1007017" y="917445"/>
            <a:ext cx="4224528" cy="2414016"/>
          </a:xfrm>
          <a:prstGeom prst="rect">
            <a:avLst/>
          </a:prstGeom>
          <a:noFill/>
          <a:extLst>
            <a:ext uri="{909E8E84-426E-40DD-AFC4-6F175D3DCCD1}">
              <a14:hiddenFill xmlns:a14="http://schemas.microsoft.com/office/drawing/2010/main">
                <a:solidFill>
                  <a:srgbClr val="FFFFFF"/>
                </a:solidFill>
              </a14:hiddenFill>
            </a:ext>
          </a:extLst>
        </p:spPr>
      </p:pic>
      <p:pic>
        <p:nvPicPr>
          <p:cNvPr id="62468" name="Picture 4" descr="Image result for schiavello carr line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5400" y="936232"/>
            <a:ext cx="3168000" cy="2414016"/>
          </a:xfrm>
          <a:prstGeom prst="rect">
            <a:avLst/>
          </a:prstGeom>
          <a:noFill/>
          <a:extLst>
            <a:ext uri="{909E8E84-426E-40DD-AFC4-6F175D3DCCD1}">
              <a14:hiddenFill xmlns:a14="http://schemas.microsoft.com/office/drawing/2010/main">
                <a:solidFill>
                  <a:srgbClr val="FFFFFF"/>
                </a:solidFill>
              </a14:hiddenFill>
            </a:ext>
          </a:extLst>
        </p:spPr>
      </p:pic>
      <p:pic>
        <p:nvPicPr>
          <p:cNvPr id="62470" name="Picture 6" descr="Image result for schiavello krossi executiv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070"/>
          <a:stretch/>
        </p:blipFill>
        <p:spPr bwMode="auto">
          <a:xfrm>
            <a:off x="1139669" y="3828310"/>
            <a:ext cx="3959224" cy="2414016"/>
          </a:xfrm>
          <a:prstGeom prst="rect">
            <a:avLst/>
          </a:prstGeom>
          <a:noFill/>
          <a:extLst>
            <a:ext uri="{909E8E84-426E-40DD-AFC4-6F175D3DCCD1}">
              <a14:hiddenFill xmlns:a14="http://schemas.microsoft.com/office/drawing/2010/main">
                <a:solidFill>
                  <a:srgbClr val="FFFFFF"/>
                </a:solidFill>
              </a14:hiddenFill>
            </a:ext>
          </a:extLst>
        </p:spPr>
      </p:pic>
      <p:pic>
        <p:nvPicPr>
          <p:cNvPr id="62472" name="Picture 8" descr="Image result for schiavello uomo executiv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r="1469" b="6426"/>
          <a:stretch/>
        </p:blipFill>
        <p:spPr bwMode="auto">
          <a:xfrm>
            <a:off x="7460933" y="3827034"/>
            <a:ext cx="2756934" cy="24140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Image result for schiavello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26761" y="264825"/>
            <a:ext cx="1828800" cy="36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5373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37393" y="2965329"/>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Baffle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4844743" y="2963046"/>
            <a:ext cx="2413127"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Karo</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837393" y="5648980"/>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OTM</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5041968" y="5648980"/>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Kase</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cxnSp>
        <p:nvCxnSpPr>
          <p:cNvPr id="24" name="Straight Connector 23"/>
          <p:cNvCxnSpPr/>
          <p:nvPr/>
        </p:nvCxnSpPr>
        <p:spPr>
          <a:xfrm flipV="1">
            <a:off x="566583" y="864309"/>
            <a:ext cx="4691217" cy="78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90383" y="402645"/>
            <a:ext cx="5257800" cy="461665"/>
          </a:xfrm>
          <a:prstGeom prst="rect">
            <a:avLst/>
          </a:prstGeom>
        </p:spPr>
        <p:txBody>
          <a:bodyPr wrap="square">
            <a:spAutoFit/>
          </a:bodyPr>
          <a:lstStyle/>
          <a:p>
            <a:r>
              <a:rPr lang="en-US" sz="2400" b="1" dirty="0" smtClean="0">
                <a:solidFill>
                  <a:schemeClr val="bg1">
                    <a:lumMod val="50000"/>
                  </a:schemeClr>
                </a:solidFill>
                <a:latin typeface="HelveticaNeueCyr-Bold"/>
              </a:rPr>
              <a:t>Tools</a:t>
            </a:r>
            <a:endParaRPr lang="en-US" sz="2400" dirty="0">
              <a:solidFill>
                <a:schemeClr val="bg1">
                  <a:lumMod val="50000"/>
                </a:schemeClr>
              </a:solidFill>
            </a:endParaRPr>
          </a:p>
        </p:txBody>
      </p:sp>
      <p:sp>
        <p:nvSpPr>
          <p:cNvPr id="18" name="TextBox 17"/>
          <p:cNvSpPr txBox="1"/>
          <p:nvPr/>
        </p:nvSpPr>
        <p:spPr>
          <a:xfrm>
            <a:off x="9060877" y="2957437"/>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Kush</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9258101" y="564669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Vertical Garden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63490" name="Picture 2" descr="Image result for schiavello baffle"/>
          <p:cNvPicPr>
            <a:picLocks noChangeAspect="1" noChangeArrowheads="1"/>
          </p:cNvPicPr>
          <p:nvPr/>
        </p:nvPicPr>
        <p:blipFill rotWithShape="1">
          <a:blip r:embed="rId2">
            <a:extLst>
              <a:ext uri="{28A0092B-C50C-407E-A947-70E740481C1C}">
                <a14:useLocalDpi xmlns:a14="http://schemas.microsoft.com/office/drawing/2010/main" val="0"/>
              </a:ext>
            </a:extLst>
          </a:blip>
          <a:srcRect t="22097" b="24171"/>
          <a:stretch/>
        </p:blipFill>
        <p:spPr bwMode="auto">
          <a:xfrm>
            <a:off x="555564" y="1136529"/>
            <a:ext cx="258233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3492" name="Picture 4" descr="Image result for schiavello kar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979" t="14607" r="19910" b="13171"/>
          <a:stretch/>
        </p:blipFill>
        <p:spPr bwMode="auto">
          <a:xfrm>
            <a:off x="5277582" y="1136529"/>
            <a:ext cx="154744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3494" name="Picture 6" descr="Image result for schiavello kase"/>
          <p:cNvPicPr>
            <a:picLocks noChangeAspect="1" noChangeArrowheads="1"/>
          </p:cNvPicPr>
          <p:nvPr/>
        </p:nvPicPr>
        <p:blipFill rotWithShape="1">
          <a:blip r:embed="rId4">
            <a:extLst>
              <a:ext uri="{28A0092B-C50C-407E-A947-70E740481C1C}">
                <a14:useLocalDpi xmlns:a14="http://schemas.microsoft.com/office/drawing/2010/main" val="0"/>
              </a:ext>
            </a:extLst>
          </a:blip>
          <a:srcRect l="4012" t="32048" r="3785" b="8251"/>
          <a:stretch/>
        </p:blipFill>
        <p:spPr bwMode="auto">
          <a:xfrm>
            <a:off x="3984445" y="3817897"/>
            <a:ext cx="414528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3498" name="Picture 10" descr="Related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679" t="29373" r="12321" b="12294"/>
          <a:stretch/>
        </p:blipFill>
        <p:spPr bwMode="auto">
          <a:xfrm>
            <a:off x="9091781" y="1136529"/>
            <a:ext cx="235131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3500" name="Picture 12" descr="Image result for schiavello otm"/>
          <p:cNvPicPr>
            <a:picLocks noChangeAspect="1" noChangeArrowheads="1"/>
          </p:cNvPicPr>
          <p:nvPr/>
        </p:nvPicPr>
        <p:blipFill rotWithShape="1">
          <a:blip r:embed="rId6">
            <a:extLst>
              <a:ext uri="{28A0092B-C50C-407E-A947-70E740481C1C}">
                <a14:useLocalDpi xmlns:a14="http://schemas.microsoft.com/office/drawing/2010/main" val="0"/>
              </a:ext>
            </a:extLst>
          </a:blip>
          <a:srcRect l="14859" t="6177" r="18701"/>
          <a:stretch/>
        </p:blipFill>
        <p:spPr bwMode="auto">
          <a:xfrm>
            <a:off x="892404" y="3799120"/>
            <a:ext cx="1920240" cy="1847577"/>
          </a:xfrm>
          <a:prstGeom prst="rect">
            <a:avLst/>
          </a:prstGeom>
          <a:noFill/>
          <a:extLst>
            <a:ext uri="{909E8E84-426E-40DD-AFC4-6F175D3DCCD1}">
              <a14:hiddenFill xmlns:a14="http://schemas.microsoft.com/office/drawing/2010/main">
                <a:solidFill>
                  <a:srgbClr val="FFFFFF"/>
                </a:solidFill>
              </a14:hiddenFill>
            </a:ext>
          </a:extLst>
        </p:spPr>
      </p:pic>
      <p:pic>
        <p:nvPicPr>
          <p:cNvPr id="63502" name="Picture 14"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125" t="1911" r="33651" b="3645"/>
          <a:stretch/>
        </p:blipFill>
        <p:spPr bwMode="auto">
          <a:xfrm>
            <a:off x="9890919" y="3817897"/>
            <a:ext cx="75303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0" descr="Image result for schiavello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26761" y="264825"/>
            <a:ext cx="1828800" cy="36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99159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622663" y="4876308"/>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Soft Boundary</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8145556" y="4876308"/>
            <a:ext cx="2413127"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Toku</a:t>
            </a:r>
            <a:r>
              <a:rPr lang="en-US" sz="1400" dirty="0" smtClean="0">
                <a:solidFill>
                  <a:schemeClr val="bg1">
                    <a:lumMod val="50000"/>
                  </a:schemeClr>
                </a:solidFill>
                <a:latin typeface="Arial" panose="020B0604020202020204" pitchFamily="34" charset="0"/>
                <a:cs typeface="Arial" panose="020B0604020202020204" pitchFamily="34" charset="0"/>
              </a:rPr>
              <a:t> Screen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SCHIAVELLO</a:t>
            </a:r>
            <a:endParaRPr lang="en-US" sz="1400" dirty="0">
              <a:solidFill>
                <a:schemeClr val="bg1">
                  <a:lumMod val="50000"/>
                </a:schemeClr>
              </a:solidFill>
              <a:latin typeface="Arial" panose="020B0604020202020204" pitchFamily="34" charset="0"/>
              <a:cs typeface="Arial" panose="020B0604020202020204" pitchFamily="34" charset="0"/>
            </a:endParaRPr>
          </a:p>
        </p:txBody>
      </p:sp>
      <p:cxnSp>
        <p:nvCxnSpPr>
          <p:cNvPr id="24" name="Straight Connector 23"/>
          <p:cNvCxnSpPr/>
          <p:nvPr/>
        </p:nvCxnSpPr>
        <p:spPr>
          <a:xfrm flipV="1">
            <a:off x="566583" y="864309"/>
            <a:ext cx="4691217" cy="78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90383" y="402645"/>
            <a:ext cx="5257800" cy="461665"/>
          </a:xfrm>
          <a:prstGeom prst="rect">
            <a:avLst/>
          </a:prstGeom>
        </p:spPr>
        <p:txBody>
          <a:bodyPr wrap="square">
            <a:spAutoFit/>
          </a:bodyPr>
          <a:lstStyle/>
          <a:p>
            <a:r>
              <a:rPr lang="en-US" sz="2400" b="1" dirty="0" smtClean="0">
                <a:solidFill>
                  <a:schemeClr val="bg1">
                    <a:lumMod val="50000"/>
                  </a:schemeClr>
                </a:solidFill>
                <a:latin typeface="HelveticaNeueCyr-Bold"/>
              </a:rPr>
              <a:t>Tools</a:t>
            </a:r>
            <a:endParaRPr lang="en-US" sz="2400" dirty="0">
              <a:solidFill>
                <a:schemeClr val="bg1">
                  <a:lumMod val="50000"/>
                </a:schemeClr>
              </a:solidFill>
            </a:endParaRPr>
          </a:p>
        </p:txBody>
      </p:sp>
      <p:pic>
        <p:nvPicPr>
          <p:cNvPr id="12" name="Picture 2" descr="http://www.schiavello.ae/wp-content/uploads/2017/06/Soft-Boundary-05.jpg"/>
          <p:cNvPicPr>
            <a:picLocks noChangeAspect="1" noChangeArrowheads="1"/>
          </p:cNvPicPr>
          <p:nvPr/>
        </p:nvPicPr>
        <p:blipFill rotWithShape="1">
          <a:blip r:embed="rId2">
            <a:extLst>
              <a:ext uri="{28A0092B-C50C-407E-A947-70E740481C1C}">
                <a14:useLocalDpi xmlns:a14="http://schemas.microsoft.com/office/drawing/2010/main" val="0"/>
              </a:ext>
            </a:extLst>
          </a:blip>
          <a:srcRect l="7166" t="8397" r="6434" b="7646"/>
          <a:stretch/>
        </p:blipFill>
        <p:spPr bwMode="auto">
          <a:xfrm>
            <a:off x="1515817" y="2133600"/>
            <a:ext cx="4232366"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5538" name="Picture 2" descr="Image result for schiavello toku screen"/>
          <p:cNvPicPr>
            <a:picLocks noChangeAspect="1" noChangeArrowheads="1"/>
          </p:cNvPicPr>
          <p:nvPr/>
        </p:nvPicPr>
        <p:blipFill rotWithShape="1">
          <a:blip r:embed="rId3">
            <a:extLst>
              <a:ext uri="{28A0092B-C50C-407E-A947-70E740481C1C}">
                <a14:useLocalDpi xmlns:a14="http://schemas.microsoft.com/office/drawing/2010/main" val="0"/>
              </a:ext>
            </a:extLst>
          </a:blip>
          <a:srcRect l="10674" t="5076" r="10681" b="3381"/>
          <a:stretch/>
        </p:blipFill>
        <p:spPr bwMode="auto">
          <a:xfrm>
            <a:off x="7622710" y="2133600"/>
            <a:ext cx="3458817"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Image result for schiavello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6761" y="264825"/>
            <a:ext cx="1828800" cy="36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59940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3004" y="0"/>
            <a:ext cx="5128404"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48453" y="1371600"/>
            <a:ext cx="4475947" cy="3970318"/>
          </a:xfrm>
          <a:prstGeom prst="rect">
            <a:avLst/>
          </a:prstGeom>
        </p:spPr>
        <p:txBody>
          <a:bodyPr wrap="square">
            <a:spAutoFit/>
          </a:bodyPr>
          <a:lstStyle/>
          <a:p>
            <a:r>
              <a:rPr lang="en-US" b="1" i="1" dirty="0" smtClean="0">
                <a:solidFill>
                  <a:schemeClr val="bg1"/>
                </a:solidFill>
              </a:rPr>
              <a:t>When </a:t>
            </a:r>
            <a:r>
              <a:rPr lang="en-US" b="1" i="1" dirty="0">
                <a:solidFill>
                  <a:schemeClr val="bg1"/>
                </a:solidFill>
              </a:rPr>
              <a:t>you need that one statement piece to help you create great </a:t>
            </a:r>
            <a:r>
              <a:rPr lang="en-US" b="1" i="1" dirty="0" err="1">
                <a:solidFill>
                  <a:schemeClr val="bg1"/>
                </a:solidFill>
              </a:rPr>
              <a:t>Instagrammable</a:t>
            </a:r>
            <a:r>
              <a:rPr lang="en-US" b="1" i="1" dirty="0">
                <a:solidFill>
                  <a:schemeClr val="bg1"/>
                </a:solidFill>
              </a:rPr>
              <a:t> </a:t>
            </a:r>
            <a:r>
              <a:rPr lang="en-US" b="1" i="1" dirty="0" smtClean="0">
                <a:solidFill>
                  <a:schemeClr val="bg1"/>
                </a:solidFill>
              </a:rPr>
              <a:t>moments, </a:t>
            </a:r>
            <a:r>
              <a:rPr lang="en-US" b="1" i="1" dirty="0" err="1" smtClean="0">
                <a:solidFill>
                  <a:schemeClr val="bg1"/>
                </a:solidFill>
              </a:rPr>
              <a:t>Bolia</a:t>
            </a:r>
            <a:r>
              <a:rPr lang="en-US" b="1" i="1" dirty="0" smtClean="0">
                <a:solidFill>
                  <a:schemeClr val="bg1"/>
                </a:solidFill>
              </a:rPr>
              <a:t> product is what you need.</a:t>
            </a:r>
          </a:p>
          <a:p>
            <a:r>
              <a:rPr lang="en-US" b="1" i="1" dirty="0" smtClean="0">
                <a:solidFill>
                  <a:schemeClr val="bg1"/>
                </a:solidFill>
              </a:rPr>
              <a:t> </a:t>
            </a:r>
            <a:endParaRPr lang="en-US" b="1" i="1" dirty="0">
              <a:solidFill>
                <a:schemeClr val="bg1"/>
              </a:solidFill>
            </a:endParaRPr>
          </a:p>
          <a:p>
            <a:endParaRPr lang="en-US" i="1" dirty="0" smtClean="0">
              <a:solidFill>
                <a:schemeClr val="bg1"/>
              </a:solidFill>
            </a:endParaRPr>
          </a:p>
          <a:p>
            <a:r>
              <a:rPr lang="en-US" i="1" dirty="0" smtClean="0">
                <a:solidFill>
                  <a:schemeClr val="bg1"/>
                </a:solidFill>
              </a:rPr>
              <a:t>Clean </a:t>
            </a:r>
            <a:r>
              <a:rPr lang="en-US" i="1" dirty="0">
                <a:solidFill>
                  <a:schemeClr val="bg1"/>
                </a:solidFill>
              </a:rPr>
              <a:t>and minimalist designs from Danish brand </a:t>
            </a:r>
            <a:r>
              <a:rPr lang="en-US" i="1" dirty="0" err="1">
                <a:solidFill>
                  <a:schemeClr val="bg1"/>
                </a:solidFill>
              </a:rPr>
              <a:t>Bolia</a:t>
            </a:r>
            <a:r>
              <a:rPr lang="en-US" i="1" dirty="0">
                <a:solidFill>
                  <a:schemeClr val="bg1"/>
                </a:solidFill>
              </a:rPr>
              <a:t> can help you achieve beautiful results in a hotel, F&amp;B or even office break-out areas. </a:t>
            </a:r>
            <a:r>
              <a:rPr lang="en-US" i="1" dirty="0" smtClean="0">
                <a:solidFill>
                  <a:schemeClr val="bg1"/>
                </a:solidFill>
              </a:rPr>
              <a:t>Brought </a:t>
            </a:r>
            <a:r>
              <a:rPr lang="en-US" i="1" dirty="0">
                <a:solidFill>
                  <a:schemeClr val="bg1"/>
                </a:solidFill>
              </a:rPr>
              <a:t>to you by S</a:t>
            </a:r>
            <a:r>
              <a:rPr lang="en-US" i="1" dirty="0" smtClean="0">
                <a:solidFill>
                  <a:schemeClr val="bg1"/>
                </a:solidFill>
              </a:rPr>
              <a:t>teelcase, the </a:t>
            </a:r>
            <a:r>
              <a:rPr lang="en-US" i="1" dirty="0">
                <a:solidFill>
                  <a:schemeClr val="bg1"/>
                </a:solidFill>
              </a:rPr>
              <a:t>curated collection of </a:t>
            </a:r>
            <a:r>
              <a:rPr lang="en-US" i="1" dirty="0" err="1">
                <a:solidFill>
                  <a:schemeClr val="bg1"/>
                </a:solidFill>
              </a:rPr>
              <a:t>Bolia</a:t>
            </a:r>
            <a:r>
              <a:rPr lang="en-US" i="1" dirty="0">
                <a:solidFill>
                  <a:schemeClr val="bg1"/>
                </a:solidFill>
              </a:rPr>
              <a:t> designs </a:t>
            </a:r>
            <a:r>
              <a:rPr lang="en-US" i="1" dirty="0" smtClean="0">
                <a:solidFill>
                  <a:schemeClr val="bg1"/>
                </a:solidFill>
              </a:rPr>
              <a:t>include </a:t>
            </a:r>
            <a:r>
              <a:rPr lang="en-US" i="1" dirty="0">
                <a:solidFill>
                  <a:schemeClr val="bg1"/>
                </a:solidFill>
              </a:rPr>
              <a:t>sofas, </a:t>
            </a:r>
            <a:r>
              <a:rPr lang="en-US" i="1" dirty="0" smtClean="0">
                <a:solidFill>
                  <a:schemeClr val="bg1"/>
                </a:solidFill>
              </a:rPr>
              <a:t>armchairs, tables &amp; lighting.</a:t>
            </a:r>
          </a:p>
          <a:p>
            <a:endParaRPr lang="en-US" b="1" i="1" dirty="0" smtClean="0">
              <a:solidFill>
                <a:schemeClr val="bg1"/>
              </a:solidFill>
            </a:endParaRPr>
          </a:p>
          <a:p>
            <a:endParaRPr lang="en-US" b="1" i="1" dirty="0">
              <a:solidFill>
                <a:schemeClr val="bg1"/>
              </a:solidFill>
            </a:endParaRPr>
          </a:p>
          <a:p>
            <a:endParaRPr lang="en-US" b="1" i="1" dirty="0">
              <a:solidFill>
                <a:schemeClr val="bg1"/>
              </a:solidFill>
            </a:endParaRPr>
          </a:p>
        </p:txBody>
      </p:sp>
      <p:cxnSp>
        <p:nvCxnSpPr>
          <p:cNvPr id="13" name="Straight Connector 12"/>
          <p:cNvCxnSpPr/>
          <p:nvPr/>
        </p:nvCxnSpPr>
        <p:spPr>
          <a:xfrm>
            <a:off x="381000" y="1211997"/>
            <a:ext cx="4114800" cy="720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81000" y="2438400"/>
            <a:ext cx="4114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251" y="0"/>
            <a:ext cx="7135749" cy="6858000"/>
          </a:xfrm>
          <a:prstGeom prst="rect">
            <a:avLst/>
          </a:prstGeom>
        </p:spPr>
      </p:pic>
      <p:pic>
        <p:nvPicPr>
          <p:cNvPr id="5" name="Picture 4"/>
          <p:cNvPicPr>
            <a:picLocks noChangeAspect="1"/>
          </p:cNvPicPr>
          <p:nvPr/>
        </p:nvPicPr>
        <p:blipFill rotWithShape="1">
          <a:blip r:embed="rId4" cstate="print">
            <a:biLevel thresh="25000"/>
            <a:extLst>
              <a:ext uri="{BEBA8EAE-BF5A-486C-A8C5-ECC9F3942E4B}">
                <a14:imgProps xmlns:a14="http://schemas.microsoft.com/office/drawing/2010/main">
                  <a14:imgLayer r:embed="rId5">
                    <a14:imgEffect>
                      <a14:backgroundRemoval t="9946" b="92507" l="0" r="100000">
                        <a14:foregroundMark x1="84994" y1="40872" x2="84994" y2="40872"/>
                        <a14:foregroundMark x1="81232" y1="45640" x2="81232" y2="45640"/>
                        <a14:foregroundMark x1="71641" y1="39918" x2="71641" y2="39918"/>
                        <a14:foregroundMark x1="87309" y1="55177" x2="87309" y2="55177"/>
                        <a14:foregroundMark x1="92559" y1="51362" x2="92559" y2="51362"/>
                        <a14:foregroundMark x1="87598" y1="36104" x2="87598" y2="36104"/>
                        <a14:foregroundMark x1="60025" y1="35150" x2="60025" y2="35150"/>
                        <a14:backgroundMark x1="17363" y1="47548" x2="17363" y2="47548"/>
                        <a14:backgroundMark x1="22902" y1="48501" x2="22902" y2="48501"/>
                        <a14:backgroundMark x1="34766" y1="55177" x2="34766" y2="55177"/>
                        <a14:backgroundMark x1="44936" y1="48501" x2="44936" y2="48501"/>
                      </a14:backgroundRemoval>
                    </a14:imgEffect>
                  </a14:imgLayer>
                </a14:imgProps>
              </a:ext>
              <a:ext uri="{28A0092B-C50C-407E-A947-70E740481C1C}">
                <a14:useLocalDpi xmlns:a14="http://schemas.microsoft.com/office/drawing/2010/main" val="0"/>
              </a:ext>
            </a:extLst>
          </a:blip>
          <a:srcRect r="49974"/>
          <a:stretch/>
        </p:blipFill>
        <p:spPr>
          <a:xfrm>
            <a:off x="124497" y="92015"/>
            <a:ext cx="2135819" cy="1295400"/>
          </a:xfrm>
          <a:prstGeom prst="rect">
            <a:avLst/>
          </a:prstGeom>
        </p:spPr>
      </p:pic>
      <p:sp>
        <p:nvSpPr>
          <p:cNvPr id="12" name="Rectangle 11"/>
          <p:cNvSpPr/>
          <p:nvPr/>
        </p:nvSpPr>
        <p:spPr>
          <a:xfrm>
            <a:off x="2286000" y="338450"/>
            <a:ext cx="304800" cy="646331"/>
          </a:xfrm>
          <a:prstGeom prst="rect">
            <a:avLst/>
          </a:prstGeom>
        </p:spPr>
        <p:txBody>
          <a:bodyPr wrap="square">
            <a:spAutoFit/>
          </a:bodyPr>
          <a:lstStyle/>
          <a:p>
            <a:r>
              <a:rPr lang="en-US" sz="3600" b="1" dirty="0" smtClean="0">
                <a:solidFill>
                  <a:schemeClr val="bg1"/>
                </a:solidFill>
                <a:latin typeface="HelveticaNeueCyr-Bold"/>
              </a:rPr>
              <a:t>|</a:t>
            </a:r>
            <a:endParaRPr lang="en-US" sz="3600" dirty="0">
              <a:solidFill>
                <a:schemeClr val="bg1">
                  <a:lumMod val="65000"/>
                </a:schemeClr>
              </a:solidFill>
            </a:endParaRPr>
          </a:p>
        </p:txBody>
      </p:sp>
      <p:pic>
        <p:nvPicPr>
          <p:cNvPr id="15" name="Picture 14"/>
          <p:cNvPicPr>
            <a:picLocks noChangeAspect="1"/>
          </p:cNvPicPr>
          <p:nvPr/>
        </p:nvPicPr>
        <p:blipFill rotWithShape="1">
          <a:blip r:embed="rId4" cstate="print">
            <a:biLevel thresh="25000"/>
            <a:extLst>
              <a:ext uri="{BEBA8EAE-BF5A-486C-A8C5-ECC9F3942E4B}">
                <a14:imgProps xmlns:a14="http://schemas.microsoft.com/office/drawing/2010/main">
                  <a14:imgLayer r:embed="rId5">
                    <a14:imgEffect>
                      <a14:backgroundRemoval t="9946" b="92507" l="0" r="100000">
                        <a14:foregroundMark x1="84994" y1="40872" x2="84994" y2="40872"/>
                        <a14:foregroundMark x1="81232" y1="45640" x2="81232" y2="45640"/>
                        <a14:foregroundMark x1="71641" y1="39918" x2="71641" y2="39918"/>
                        <a14:foregroundMark x1="87309" y1="55177" x2="87309" y2="55177"/>
                        <a14:foregroundMark x1="92559" y1="51362" x2="92559" y2="51362"/>
                        <a14:foregroundMark x1="87598" y1="36104" x2="87598" y2="36104"/>
                        <a14:foregroundMark x1="60025" y1="35150" x2="60025" y2="35150"/>
                        <a14:backgroundMark x1="17363" y1="47548" x2="17363" y2="47548"/>
                        <a14:backgroundMark x1="22902" y1="48501" x2="22902" y2="48501"/>
                        <a14:backgroundMark x1="34766" y1="55177" x2="34766" y2="55177"/>
                        <a14:backgroundMark x1="44936" y1="48501" x2="44936" y2="48501"/>
                      </a14:backgroundRemoval>
                    </a14:imgEffect>
                  </a14:imgLayer>
                </a14:imgProps>
              </a:ext>
              <a:ext uri="{28A0092B-C50C-407E-A947-70E740481C1C}">
                <a14:useLocalDpi xmlns:a14="http://schemas.microsoft.com/office/drawing/2010/main" val="0"/>
              </a:ext>
            </a:extLst>
          </a:blip>
          <a:srcRect l="67822" t="17647" r="833" b="23529"/>
          <a:stretch/>
        </p:blipFill>
        <p:spPr>
          <a:xfrm>
            <a:off x="2768640" y="307675"/>
            <a:ext cx="1338257" cy="762001"/>
          </a:xfrm>
          <a:prstGeom prst="rect">
            <a:avLst/>
          </a:prstGeom>
        </p:spPr>
      </p:pic>
      <p:sp>
        <p:nvSpPr>
          <p:cNvPr id="10" name="Rectangle 9"/>
          <p:cNvSpPr/>
          <p:nvPr/>
        </p:nvSpPr>
        <p:spPr>
          <a:xfrm>
            <a:off x="367574" y="5449445"/>
            <a:ext cx="3785483" cy="923330"/>
          </a:xfrm>
          <a:prstGeom prst="rect">
            <a:avLst/>
          </a:prstGeom>
        </p:spPr>
        <p:txBody>
          <a:bodyPr wrap="square">
            <a:spAutoFit/>
          </a:bodyPr>
          <a:lstStyle/>
          <a:p>
            <a:r>
              <a:rPr lang="en-US" i="1" dirty="0" smtClean="0">
                <a:solidFill>
                  <a:schemeClr val="bg1"/>
                </a:solidFill>
              </a:rPr>
              <a:t>Lead time: 10-12 weeks</a:t>
            </a:r>
          </a:p>
          <a:p>
            <a:r>
              <a:rPr lang="en-US" i="1" dirty="0" smtClean="0">
                <a:solidFill>
                  <a:schemeClr val="bg1"/>
                </a:solidFill>
              </a:rPr>
              <a:t>Warranty: 5 years </a:t>
            </a:r>
          </a:p>
          <a:p>
            <a:r>
              <a:rPr lang="en-US" i="1" dirty="0" smtClean="0">
                <a:solidFill>
                  <a:schemeClr val="bg1"/>
                </a:solidFill>
              </a:rPr>
              <a:t>Country of Origin: Denmark</a:t>
            </a:r>
            <a:endParaRPr lang="en-US" i="1" dirty="0">
              <a:solidFill>
                <a:schemeClr val="bg1"/>
              </a:solidFill>
            </a:endParaRPr>
          </a:p>
        </p:txBody>
      </p:sp>
      <p:cxnSp>
        <p:nvCxnSpPr>
          <p:cNvPr id="11" name="Straight Connector 10"/>
          <p:cNvCxnSpPr/>
          <p:nvPr/>
        </p:nvCxnSpPr>
        <p:spPr>
          <a:xfrm>
            <a:off x="381000" y="4876800"/>
            <a:ext cx="4114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2108440" y="4677651"/>
            <a:ext cx="381000" cy="398298"/>
            <a:chOff x="6096000" y="5562600"/>
            <a:chExt cx="762000" cy="762000"/>
          </a:xfrm>
        </p:grpSpPr>
        <p:sp>
          <p:nvSpPr>
            <p:cNvPr id="18"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grpSp>
        <p:nvGrpSpPr>
          <p:cNvPr id="20" name="Group 19"/>
          <p:cNvGrpSpPr/>
          <p:nvPr/>
        </p:nvGrpSpPr>
        <p:grpSpPr>
          <a:xfrm>
            <a:off x="2065881" y="1012848"/>
            <a:ext cx="381000" cy="398298"/>
            <a:chOff x="6096000" y="5562600"/>
            <a:chExt cx="762000" cy="762000"/>
          </a:xfrm>
        </p:grpSpPr>
        <p:sp>
          <p:nvSpPr>
            <p:cNvPr id="21"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spTree>
    <p:extLst>
      <p:ext uri="{BB962C8B-B14F-4D97-AF65-F5344CB8AC3E}">
        <p14:creationId xmlns:p14="http://schemas.microsoft.com/office/powerpoint/2010/main" val="241400802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93785" y="1371600"/>
            <a:ext cx="2317500" cy="1247000"/>
          </a:xfrm>
          <a:prstGeom prst="rect">
            <a:avLst/>
          </a:prstGeom>
        </p:spPr>
      </p:pic>
      <p:pic>
        <p:nvPicPr>
          <p:cNvPr id="4" name="Picture 3"/>
          <p:cNvPicPr>
            <a:picLocks noChangeAspect="1"/>
          </p:cNvPicPr>
          <p:nvPr/>
        </p:nvPicPr>
        <p:blipFill>
          <a:blip r:embed="rId3"/>
          <a:stretch>
            <a:fillRect/>
          </a:stretch>
        </p:blipFill>
        <p:spPr>
          <a:xfrm>
            <a:off x="3733800" y="1327942"/>
            <a:ext cx="2085750" cy="1258600"/>
          </a:xfrm>
          <a:prstGeom prst="rect">
            <a:avLst/>
          </a:prstGeom>
        </p:spPr>
      </p:pic>
      <p:pic>
        <p:nvPicPr>
          <p:cNvPr id="7" name="Picture 6"/>
          <p:cNvPicPr>
            <a:picLocks noChangeAspect="1"/>
          </p:cNvPicPr>
          <p:nvPr/>
        </p:nvPicPr>
        <p:blipFill>
          <a:blip r:embed="rId4"/>
          <a:stretch>
            <a:fillRect/>
          </a:stretch>
        </p:blipFill>
        <p:spPr>
          <a:xfrm>
            <a:off x="6840217" y="1307642"/>
            <a:ext cx="1645425" cy="1299200"/>
          </a:xfrm>
          <a:prstGeom prst="rect">
            <a:avLst/>
          </a:prstGeom>
        </p:spPr>
      </p:pic>
      <p:pic>
        <p:nvPicPr>
          <p:cNvPr id="8" name="Picture 7"/>
          <p:cNvPicPr>
            <a:picLocks noChangeAspect="1"/>
          </p:cNvPicPr>
          <p:nvPr/>
        </p:nvPicPr>
        <p:blipFill>
          <a:blip r:embed="rId5"/>
          <a:stretch>
            <a:fillRect/>
          </a:stretch>
        </p:blipFill>
        <p:spPr>
          <a:xfrm>
            <a:off x="9448800" y="1233479"/>
            <a:ext cx="2502900" cy="1177400"/>
          </a:xfrm>
          <a:prstGeom prst="rect">
            <a:avLst/>
          </a:prstGeom>
        </p:spPr>
      </p:pic>
      <p:pic>
        <p:nvPicPr>
          <p:cNvPr id="9" name="Picture 8"/>
          <p:cNvPicPr>
            <a:picLocks noChangeAspect="1"/>
          </p:cNvPicPr>
          <p:nvPr/>
        </p:nvPicPr>
        <p:blipFill>
          <a:blip r:embed="rId6"/>
          <a:stretch>
            <a:fillRect/>
          </a:stretch>
        </p:blipFill>
        <p:spPr>
          <a:xfrm>
            <a:off x="609600" y="3886200"/>
            <a:ext cx="2367784" cy="1371600"/>
          </a:xfrm>
          <a:prstGeom prst="rect">
            <a:avLst/>
          </a:prstGeom>
        </p:spPr>
      </p:pic>
      <p:pic>
        <p:nvPicPr>
          <p:cNvPr id="11" name="Picture 10"/>
          <p:cNvPicPr>
            <a:picLocks noChangeAspect="1"/>
          </p:cNvPicPr>
          <p:nvPr/>
        </p:nvPicPr>
        <p:blipFill>
          <a:blip r:embed="rId7"/>
          <a:stretch>
            <a:fillRect/>
          </a:stretch>
        </p:blipFill>
        <p:spPr>
          <a:xfrm>
            <a:off x="6624367" y="3886200"/>
            <a:ext cx="2133600" cy="1388336"/>
          </a:xfrm>
          <a:prstGeom prst="rect">
            <a:avLst/>
          </a:prstGeom>
        </p:spPr>
      </p:pic>
      <p:pic>
        <p:nvPicPr>
          <p:cNvPr id="12" name="Picture 11"/>
          <p:cNvPicPr>
            <a:picLocks noChangeAspect="1"/>
          </p:cNvPicPr>
          <p:nvPr/>
        </p:nvPicPr>
        <p:blipFill>
          <a:blip r:embed="rId8"/>
          <a:stretch>
            <a:fillRect/>
          </a:stretch>
        </p:blipFill>
        <p:spPr>
          <a:xfrm>
            <a:off x="9471399" y="4012300"/>
            <a:ext cx="2595600" cy="1119400"/>
          </a:xfrm>
          <a:prstGeom prst="rect">
            <a:avLst/>
          </a:prstGeom>
        </p:spPr>
      </p:pic>
      <p:sp>
        <p:nvSpPr>
          <p:cNvPr id="13" name="TextBox 12"/>
          <p:cNvSpPr txBox="1"/>
          <p:nvPr/>
        </p:nvSpPr>
        <p:spPr>
          <a:xfrm>
            <a:off x="784154" y="2803246"/>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Abby 2 &amp; 3 seater sofa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3570110" y="2803246"/>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Aura 2 ½ seater sofa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6456365" y="2800117"/>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Between</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dirty="0" smtClean="0">
                <a:solidFill>
                  <a:schemeClr val="bg1">
                    <a:lumMod val="50000"/>
                  </a:schemeClr>
                </a:solidFill>
                <a:latin typeface="Arial" panose="020B0604020202020204" pitchFamily="34" charset="0"/>
                <a:cs typeface="Arial" panose="020B0604020202020204" pitchFamily="34" charset="0"/>
              </a:rPr>
              <a:t>sofa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9493685" y="2800117"/>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Cloud 2 ½ &amp; 3 seater sofa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743197" y="549322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Gaia</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dirty="0" smtClean="0">
                <a:solidFill>
                  <a:schemeClr val="bg1">
                    <a:lumMod val="50000"/>
                  </a:schemeClr>
                </a:solidFill>
                <a:latin typeface="Arial" panose="020B0604020202020204" pitchFamily="34" charset="0"/>
                <a:cs typeface="Arial" panose="020B0604020202020204" pitchFamily="34" charset="0"/>
              </a:rPr>
              <a:t>2 &amp; 3 seater sofa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6624367" y="5493221"/>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Liva</a:t>
            </a:r>
            <a:r>
              <a:rPr lang="en-US" sz="1400" dirty="0" smtClean="0">
                <a:solidFill>
                  <a:schemeClr val="bg1">
                    <a:lumMod val="50000"/>
                  </a:schemeClr>
                </a:solidFill>
                <a:latin typeface="Arial" panose="020B0604020202020204" pitchFamily="34" charset="0"/>
                <a:cs typeface="Arial" panose="020B0604020202020204" pitchFamily="34" charset="0"/>
              </a:rPr>
              <a:t> Sofa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9690912" y="549322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Mara 2 ½ seater Sofa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1" name="TextBox 20"/>
          <p:cNvSpPr txBox="1"/>
          <p:nvPr/>
        </p:nvSpPr>
        <p:spPr>
          <a:xfrm>
            <a:off x="3620259" y="5493221"/>
            <a:ext cx="231283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Madison 2 ½  &amp; 3 seater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9"/>
          <a:stretch>
            <a:fillRect/>
          </a:stretch>
        </p:blipFill>
        <p:spPr>
          <a:xfrm>
            <a:off x="3632690" y="4101376"/>
            <a:ext cx="2456550" cy="945400"/>
          </a:xfrm>
          <a:prstGeom prst="rect">
            <a:avLst/>
          </a:prstGeom>
        </p:spPr>
      </p:pic>
      <p:pic>
        <p:nvPicPr>
          <p:cNvPr id="23" name="Picture 22"/>
          <p:cNvPicPr>
            <a:picLocks noChangeAspect="1"/>
          </p:cNvPicPr>
          <p:nvPr/>
        </p:nvPicPr>
        <p:blipFill rotWithShape="1">
          <a:blip r:embed="rId10" cstate="print">
            <a:extLst>
              <a:ext uri="{28A0092B-C50C-407E-A947-70E740481C1C}">
                <a14:useLocalDpi xmlns:a14="http://schemas.microsoft.com/office/drawing/2010/main" val="0"/>
              </a:ext>
            </a:extLst>
          </a:blip>
          <a:srcRect l="4545" t="13166" r="3031" b="9432"/>
          <a:stretch/>
        </p:blipFill>
        <p:spPr>
          <a:xfrm>
            <a:off x="9350707" y="253192"/>
            <a:ext cx="2405039" cy="611117"/>
          </a:xfrm>
          <a:prstGeom prst="rect">
            <a:avLst/>
          </a:prstGeom>
        </p:spPr>
      </p:pic>
      <p:cxnSp>
        <p:nvCxnSpPr>
          <p:cNvPr id="24" name="Straight Connector 23"/>
          <p:cNvCxnSpPr/>
          <p:nvPr/>
        </p:nvCxnSpPr>
        <p:spPr>
          <a:xfrm flipV="1">
            <a:off x="566583" y="864309"/>
            <a:ext cx="4691217" cy="78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90383" y="402645"/>
            <a:ext cx="5257800" cy="461665"/>
          </a:xfrm>
          <a:prstGeom prst="rect">
            <a:avLst/>
          </a:prstGeom>
        </p:spPr>
        <p:txBody>
          <a:bodyPr wrap="square">
            <a:spAutoFit/>
          </a:bodyPr>
          <a:lstStyle/>
          <a:p>
            <a:r>
              <a:rPr lang="en-US" sz="2400" b="1" dirty="0" smtClean="0">
                <a:solidFill>
                  <a:schemeClr val="bg1">
                    <a:lumMod val="50000"/>
                  </a:schemeClr>
                </a:solidFill>
                <a:latin typeface="HelveticaNeueCyr-Bold"/>
              </a:rPr>
              <a:t>Sofa </a:t>
            </a:r>
            <a:r>
              <a:rPr lang="en-US" sz="2400" b="1" dirty="0">
                <a:solidFill>
                  <a:schemeClr val="bg1">
                    <a:lumMod val="50000"/>
                  </a:schemeClr>
                </a:solidFill>
                <a:latin typeface="HelveticaNeueCyr-Bold"/>
              </a:rPr>
              <a:t>+</a:t>
            </a:r>
            <a:r>
              <a:rPr lang="en-US" sz="2400" b="1" dirty="0" smtClean="0">
                <a:solidFill>
                  <a:schemeClr val="bg1">
                    <a:lumMod val="50000"/>
                  </a:schemeClr>
                </a:solidFill>
                <a:latin typeface="HelveticaNeueCyr-Bold"/>
              </a:rPr>
              <a:t> Armchairs</a:t>
            </a:r>
            <a:endParaRPr lang="en-US" sz="2400" dirty="0">
              <a:solidFill>
                <a:schemeClr val="bg1">
                  <a:lumMod val="50000"/>
                </a:schemeClr>
              </a:solidFill>
            </a:endParaRPr>
          </a:p>
        </p:txBody>
      </p:sp>
    </p:spTree>
    <p:extLst>
      <p:ext uri="{BB962C8B-B14F-4D97-AF65-F5344CB8AC3E}">
        <p14:creationId xmlns:p14="http://schemas.microsoft.com/office/powerpoint/2010/main" val="252938397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570111" y="2880974"/>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Abby Arm Chair</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6602634" y="2903078"/>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C3 Arm Chair</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9326652" y="2903078"/>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Cloud arm chair</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608872" y="5480654"/>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Liva</a:t>
            </a:r>
            <a:r>
              <a:rPr lang="en-US" sz="1400" dirty="0" smtClean="0">
                <a:solidFill>
                  <a:schemeClr val="bg1">
                    <a:lumMod val="50000"/>
                  </a:schemeClr>
                </a:solidFill>
                <a:latin typeface="Arial" panose="020B0604020202020204" pitchFamily="34" charset="0"/>
                <a:cs typeface="Arial" panose="020B0604020202020204" pitchFamily="34" charset="0"/>
              </a:rPr>
              <a:t> Arm Chair</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3707935" y="5504524"/>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Mara Arm Chair</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6624366" y="5504524"/>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Philippa Arm Chair</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9716622" y="5511150"/>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Pepe Arm Chair</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570111" y="1173425"/>
            <a:ext cx="2294325" cy="1566000"/>
          </a:xfrm>
          <a:prstGeom prst="rect">
            <a:avLst/>
          </a:prstGeom>
        </p:spPr>
      </p:pic>
      <p:pic>
        <p:nvPicPr>
          <p:cNvPr id="4" name="Picture 3"/>
          <p:cNvPicPr>
            <a:picLocks noChangeAspect="1"/>
          </p:cNvPicPr>
          <p:nvPr/>
        </p:nvPicPr>
        <p:blipFill>
          <a:blip r:embed="rId3"/>
          <a:stretch>
            <a:fillRect/>
          </a:stretch>
        </p:blipFill>
        <p:spPr>
          <a:xfrm>
            <a:off x="6961867" y="1071925"/>
            <a:ext cx="1738125" cy="1769000"/>
          </a:xfrm>
          <a:prstGeom prst="rect">
            <a:avLst/>
          </a:prstGeom>
        </p:spPr>
      </p:pic>
      <p:pic>
        <p:nvPicPr>
          <p:cNvPr id="7" name="Picture 6"/>
          <p:cNvPicPr>
            <a:picLocks noChangeAspect="1"/>
          </p:cNvPicPr>
          <p:nvPr/>
        </p:nvPicPr>
        <p:blipFill>
          <a:blip r:embed="rId4"/>
          <a:stretch>
            <a:fillRect/>
          </a:stretch>
        </p:blipFill>
        <p:spPr>
          <a:xfrm>
            <a:off x="9521938" y="1125838"/>
            <a:ext cx="2062575" cy="1716800"/>
          </a:xfrm>
          <a:prstGeom prst="rect">
            <a:avLst/>
          </a:prstGeom>
        </p:spPr>
      </p:pic>
      <p:pic>
        <p:nvPicPr>
          <p:cNvPr id="8" name="Picture 7"/>
          <p:cNvPicPr>
            <a:picLocks noChangeAspect="1"/>
          </p:cNvPicPr>
          <p:nvPr/>
        </p:nvPicPr>
        <p:blipFill>
          <a:blip r:embed="rId5"/>
          <a:stretch>
            <a:fillRect/>
          </a:stretch>
        </p:blipFill>
        <p:spPr>
          <a:xfrm>
            <a:off x="819344" y="3656064"/>
            <a:ext cx="1575900" cy="1740000"/>
          </a:xfrm>
          <a:prstGeom prst="rect">
            <a:avLst/>
          </a:prstGeom>
        </p:spPr>
      </p:pic>
      <p:pic>
        <p:nvPicPr>
          <p:cNvPr id="9" name="Picture 8"/>
          <p:cNvPicPr>
            <a:picLocks noChangeAspect="1"/>
          </p:cNvPicPr>
          <p:nvPr/>
        </p:nvPicPr>
        <p:blipFill>
          <a:blip r:embed="rId6"/>
          <a:stretch>
            <a:fillRect/>
          </a:stretch>
        </p:blipFill>
        <p:spPr>
          <a:xfrm>
            <a:off x="3780149" y="3652824"/>
            <a:ext cx="1993050" cy="1658800"/>
          </a:xfrm>
          <a:prstGeom prst="rect">
            <a:avLst/>
          </a:prstGeom>
        </p:spPr>
      </p:pic>
      <p:pic>
        <p:nvPicPr>
          <p:cNvPr id="10" name="Picture 9"/>
          <p:cNvPicPr>
            <a:picLocks noChangeAspect="1"/>
          </p:cNvPicPr>
          <p:nvPr/>
        </p:nvPicPr>
        <p:blipFill>
          <a:blip r:embed="rId7"/>
          <a:stretch>
            <a:fillRect/>
          </a:stretch>
        </p:blipFill>
        <p:spPr>
          <a:xfrm>
            <a:off x="6753054" y="3728224"/>
            <a:ext cx="1761300" cy="1583400"/>
          </a:xfrm>
          <a:prstGeom prst="rect">
            <a:avLst/>
          </a:prstGeom>
        </p:spPr>
      </p:pic>
      <p:pic>
        <p:nvPicPr>
          <p:cNvPr id="11" name="Picture 10"/>
          <p:cNvPicPr>
            <a:picLocks noChangeAspect="1"/>
          </p:cNvPicPr>
          <p:nvPr/>
        </p:nvPicPr>
        <p:blipFill>
          <a:blip r:embed="rId8"/>
          <a:stretch>
            <a:fillRect/>
          </a:stretch>
        </p:blipFill>
        <p:spPr>
          <a:xfrm>
            <a:off x="9494209" y="3532821"/>
            <a:ext cx="2317500" cy="1960400"/>
          </a:xfrm>
          <a:prstGeom prst="rect">
            <a:avLst/>
          </a:prstGeom>
        </p:spPr>
      </p:pic>
      <p:sp>
        <p:nvSpPr>
          <p:cNvPr id="24" name="TextBox 23"/>
          <p:cNvSpPr txBox="1"/>
          <p:nvPr/>
        </p:nvSpPr>
        <p:spPr>
          <a:xfrm>
            <a:off x="506212" y="2880974"/>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Pepe 2 seater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9"/>
          <a:stretch>
            <a:fillRect/>
          </a:stretch>
        </p:blipFill>
        <p:spPr>
          <a:xfrm>
            <a:off x="588789" y="1349633"/>
            <a:ext cx="2247975" cy="1229600"/>
          </a:xfrm>
          <a:prstGeom prst="rect">
            <a:avLst/>
          </a:prstGeom>
        </p:spPr>
      </p:pic>
      <p:pic>
        <p:nvPicPr>
          <p:cNvPr id="26" name="Picture 25"/>
          <p:cNvPicPr>
            <a:picLocks noChangeAspect="1"/>
          </p:cNvPicPr>
          <p:nvPr/>
        </p:nvPicPr>
        <p:blipFill rotWithShape="1">
          <a:blip r:embed="rId10" cstate="print">
            <a:extLst>
              <a:ext uri="{28A0092B-C50C-407E-A947-70E740481C1C}">
                <a14:useLocalDpi xmlns:a14="http://schemas.microsoft.com/office/drawing/2010/main" val="0"/>
              </a:ext>
            </a:extLst>
          </a:blip>
          <a:srcRect l="4545" t="13166" r="3031" b="9432"/>
          <a:stretch/>
        </p:blipFill>
        <p:spPr>
          <a:xfrm>
            <a:off x="9350707" y="253192"/>
            <a:ext cx="2405039" cy="611117"/>
          </a:xfrm>
          <a:prstGeom prst="rect">
            <a:avLst/>
          </a:prstGeom>
        </p:spPr>
      </p:pic>
      <p:cxnSp>
        <p:nvCxnSpPr>
          <p:cNvPr id="27" name="Straight Connector 26"/>
          <p:cNvCxnSpPr/>
          <p:nvPr/>
        </p:nvCxnSpPr>
        <p:spPr>
          <a:xfrm flipV="1">
            <a:off x="566583" y="864310"/>
            <a:ext cx="4767417"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90383" y="402645"/>
            <a:ext cx="5257800" cy="461665"/>
          </a:xfrm>
          <a:prstGeom prst="rect">
            <a:avLst/>
          </a:prstGeom>
        </p:spPr>
        <p:txBody>
          <a:bodyPr wrap="square">
            <a:spAutoFit/>
          </a:bodyPr>
          <a:lstStyle/>
          <a:p>
            <a:r>
              <a:rPr lang="en-US" sz="2400" b="1" dirty="0" smtClean="0">
                <a:solidFill>
                  <a:schemeClr val="bg1">
                    <a:lumMod val="50000"/>
                  </a:schemeClr>
                </a:solidFill>
                <a:latin typeface="HelveticaNeueCyr-Bold"/>
              </a:rPr>
              <a:t>Sofa + Armchairs</a:t>
            </a:r>
            <a:endParaRPr lang="en-US" sz="2400" dirty="0">
              <a:solidFill>
                <a:schemeClr val="bg1">
                  <a:lumMod val="50000"/>
                </a:schemeClr>
              </a:solidFill>
            </a:endParaRPr>
          </a:p>
        </p:txBody>
      </p:sp>
    </p:spTree>
    <p:extLst>
      <p:ext uri="{BB962C8B-B14F-4D97-AF65-F5344CB8AC3E}">
        <p14:creationId xmlns:p14="http://schemas.microsoft.com/office/powerpoint/2010/main" val="43013496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cxnSp>
        <p:nvCxnSpPr>
          <p:cNvPr id="6" name="Straight Connector 5"/>
          <p:cNvCxnSpPr/>
          <p:nvPr/>
        </p:nvCxnSpPr>
        <p:spPr>
          <a:xfrm flipV="1">
            <a:off x="457200" y="842665"/>
            <a:ext cx="3352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9562" y="2950450"/>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C3</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2857500" y="294642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Mood</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5085039" y="2965238"/>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Out</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2" name="TextBox 11"/>
          <p:cNvSpPr txBox="1"/>
          <p:nvPr/>
        </p:nvSpPr>
        <p:spPr>
          <a:xfrm>
            <a:off x="7730612" y="297488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Beaver</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1425561" y="573006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Palm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4912280" y="571699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Sleek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7215046" y="570200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Hug </a:t>
            </a:r>
            <a:r>
              <a:rPr lang="en-US" sz="1400" b="1" dirty="0" smtClean="0">
                <a:solidFill>
                  <a:schemeClr val="bg1">
                    <a:lumMod val="50000"/>
                  </a:schemeClr>
                </a:solidFill>
                <a:latin typeface="Arial" panose="020B0604020202020204" pitchFamily="34" charset="0"/>
                <a:cs typeface="Arial" panose="020B0604020202020204" pitchFamily="34" charset="0"/>
              </a:rPr>
              <a:t>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9" name="TextBox 28"/>
          <p:cNvSpPr txBox="1"/>
          <p:nvPr/>
        </p:nvSpPr>
        <p:spPr>
          <a:xfrm>
            <a:off x="9592574" y="5716997"/>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Swing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l="4545" t="13166" r="3031" b="9432"/>
          <a:stretch/>
        </p:blipFill>
        <p:spPr>
          <a:xfrm>
            <a:off x="9433461" y="260981"/>
            <a:ext cx="2320265" cy="589576"/>
          </a:xfrm>
          <a:prstGeom prst="rect">
            <a:avLst/>
          </a:prstGeom>
        </p:spPr>
      </p:pic>
      <p:pic>
        <p:nvPicPr>
          <p:cNvPr id="2" name="Picture 1"/>
          <p:cNvPicPr>
            <a:picLocks noChangeAspect="1"/>
          </p:cNvPicPr>
          <p:nvPr/>
        </p:nvPicPr>
        <p:blipFill>
          <a:blip r:embed="rId3"/>
          <a:stretch>
            <a:fillRect/>
          </a:stretch>
        </p:blipFill>
        <p:spPr>
          <a:xfrm flipH="1">
            <a:off x="616187" y="1078150"/>
            <a:ext cx="1408161" cy="1803561"/>
          </a:xfrm>
          <a:prstGeom prst="rect">
            <a:avLst/>
          </a:prstGeom>
        </p:spPr>
      </p:pic>
      <p:pic>
        <p:nvPicPr>
          <p:cNvPr id="3" name="Picture 2"/>
          <p:cNvPicPr>
            <a:picLocks noChangeAspect="1"/>
          </p:cNvPicPr>
          <p:nvPr/>
        </p:nvPicPr>
        <p:blipFill>
          <a:blip r:embed="rId4"/>
          <a:stretch>
            <a:fillRect/>
          </a:stretch>
        </p:blipFill>
        <p:spPr>
          <a:xfrm>
            <a:off x="3116870" y="1162488"/>
            <a:ext cx="1253390" cy="1727361"/>
          </a:xfrm>
          <a:prstGeom prst="rect">
            <a:avLst/>
          </a:prstGeom>
        </p:spPr>
      </p:pic>
      <p:pic>
        <p:nvPicPr>
          <p:cNvPr id="4" name="Picture 3"/>
          <p:cNvPicPr>
            <a:picLocks noChangeAspect="1"/>
          </p:cNvPicPr>
          <p:nvPr/>
        </p:nvPicPr>
        <p:blipFill>
          <a:blip r:embed="rId5"/>
          <a:stretch>
            <a:fillRect/>
          </a:stretch>
        </p:blipFill>
        <p:spPr>
          <a:xfrm flipH="1">
            <a:off x="5257800" y="1079544"/>
            <a:ext cx="1673155" cy="1866883"/>
          </a:xfrm>
          <a:prstGeom prst="rect">
            <a:avLst/>
          </a:prstGeom>
        </p:spPr>
      </p:pic>
      <p:pic>
        <p:nvPicPr>
          <p:cNvPr id="9" name="Picture 8"/>
          <p:cNvPicPr>
            <a:picLocks noChangeAspect="1"/>
          </p:cNvPicPr>
          <p:nvPr/>
        </p:nvPicPr>
        <p:blipFill>
          <a:blip r:embed="rId6"/>
          <a:stretch>
            <a:fillRect/>
          </a:stretch>
        </p:blipFill>
        <p:spPr>
          <a:xfrm flipH="1">
            <a:off x="7941844" y="1173960"/>
            <a:ext cx="1216001" cy="1653957"/>
          </a:xfrm>
          <a:prstGeom prst="rect">
            <a:avLst/>
          </a:prstGeom>
        </p:spPr>
      </p:pic>
      <p:pic>
        <p:nvPicPr>
          <p:cNvPr id="11" name="Picture 10"/>
          <p:cNvPicPr>
            <a:picLocks noChangeAspect="1"/>
          </p:cNvPicPr>
          <p:nvPr/>
        </p:nvPicPr>
        <p:blipFill>
          <a:blip r:embed="rId7"/>
          <a:stretch>
            <a:fillRect/>
          </a:stretch>
        </p:blipFill>
        <p:spPr>
          <a:xfrm>
            <a:off x="1288615" y="4017469"/>
            <a:ext cx="2438400" cy="1723285"/>
          </a:xfrm>
          <a:prstGeom prst="rect">
            <a:avLst/>
          </a:prstGeom>
        </p:spPr>
      </p:pic>
      <p:pic>
        <p:nvPicPr>
          <p:cNvPr id="13" name="Picture 12"/>
          <p:cNvPicPr>
            <a:picLocks noChangeAspect="1"/>
          </p:cNvPicPr>
          <p:nvPr/>
        </p:nvPicPr>
        <p:blipFill rotWithShape="1">
          <a:blip r:embed="rId8"/>
          <a:srcRect r="56188"/>
          <a:stretch/>
        </p:blipFill>
        <p:spPr>
          <a:xfrm>
            <a:off x="5213946" y="4139394"/>
            <a:ext cx="1233798" cy="1646749"/>
          </a:xfrm>
          <a:prstGeom prst="rect">
            <a:avLst/>
          </a:prstGeom>
        </p:spPr>
      </p:pic>
      <p:pic>
        <p:nvPicPr>
          <p:cNvPr id="15" name="Picture 14"/>
          <p:cNvPicPr>
            <a:picLocks noChangeAspect="1"/>
          </p:cNvPicPr>
          <p:nvPr/>
        </p:nvPicPr>
        <p:blipFill>
          <a:blip r:embed="rId9"/>
          <a:stretch>
            <a:fillRect/>
          </a:stretch>
        </p:blipFill>
        <p:spPr>
          <a:xfrm>
            <a:off x="7527170" y="4051641"/>
            <a:ext cx="1286774" cy="1513590"/>
          </a:xfrm>
          <a:prstGeom prst="rect">
            <a:avLst/>
          </a:prstGeom>
        </p:spPr>
      </p:pic>
      <p:pic>
        <p:nvPicPr>
          <p:cNvPr id="17" name="Picture 16"/>
          <p:cNvPicPr>
            <a:picLocks noChangeAspect="1"/>
          </p:cNvPicPr>
          <p:nvPr/>
        </p:nvPicPr>
        <p:blipFill>
          <a:blip r:embed="rId10"/>
          <a:stretch>
            <a:fillRect/>
          </a:stretch>
        </p:blipFill>
        <p:spPr>
          <a:xfrm>
            <a:off x="9893370" y="4045663"/>
            <a:ext cx="1400449" cy="1633974"/>
          </a:xfrm>
          <a:prstGeom prst="rect">
            <a:avLst/>
          </a:prstGeom>
        </p:spPr>
      </p:pic>
      <p:pic>
        <p:nvPicPr>
          <p:cNvPr id="31" name="Picture 30"/>
          <p:cNvPicPr>
            <a:picLocks noChangeAspect="1"/>
          </p:cNvPicPr>
          <p:nvPr/>
        </p:nvPicPr>
        <p:blipFill>
          <a:blip r:embed="rId11"/>
          <a:stretch>
            <a:fillRect/>
          </a:stretch>
        </p:blipFill>
        <p:spPr>
          <a:xfrm>
            <a:off x="10240657" y="1232026"/>
            <a:ext cx="1350730" cy="1588283"/>
          </a:xfrm>
          <a:prstGeom prst="rect">
            <a:avLst/>
          </a:prstGeom>
        </p:spPr>
      </p:pic>
      <p:sp>
        <p:nvSpPr>
          <p:cNvPr id="32" name="TextBox 31"/>
          <p:cNvSpPr txBox="1"/>
          <p:nvPr/>
        </p:nvSpPr>
        <p:spPr>
          <a:xfrm>
            <a:off x="9906684" y="2946427"/>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Valby</a:t>
            </a:r>
            <a:r>
              <a:rPr lang="en-US" sz="1400" b="1" dirty="0" smtClean="0">
                <a:solidFill>
                  <a:schemeClr val="bg1">
                    <a:lumMod val="50000"/>
                  </a:schemeClr>
                </a:solidFill>
                <a:latin typeface="Arial" panose="020B0604020202020204" pitchFamily="34" charset="0"/>
                <a:cs typeface="Arial" panose="020B0604020202020204" pitchFamily="34" charset="0"/>
              </a:rPr>
              <a:t>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092129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Pouf </a:t>
            </a:r>
            <a:r>
              <a:rPr lang="en-US" sz="2400" b="1" dirty="0">
                <a:solidFill>
                  <a:schemeClr val="bg1">
                    <a:lumMod val="50000"/>
                  </a:schemeClr>
                </a:solidFill>
                <a:latin typeface="HelveticaNeueCyr-Bold"/>
              </a:rPr>
              <a:t>+</a:t>
            </a:r>
            <a:r>
              <a:rPr lang="en-US" sz="2400" b="1" dirty="0" smtClean="0">
                <a:solidFill>
                  <a:schemeClr val="bg1">
                    <a:lumMod val="50000"/>
                  </a:schemeClr>
                </a:solidFill>
                <a:latin typeface="HelveticaNeueCyr-Bold"/>
              </a:rPr>
              <a:t> Benches  </a:t>
            </a:r>
            <a:endParaRPr lang="en-US" sz="2400" dirty="0">
              <a:solidFill>
                <a:schemeClr val="bg1">
                  <a:lumMod val="50000"/>
                </a:schemeClr>
              </a:solidFill>
            </a:endParaRPr>
          </a:p>
        </p:txBody>
      </p:sp>
      <p:cxnSp>
        <p:nvCxnSpPr>
          <p:cNvPr id="6" name="Straight Connector 5"/>
          <p:cNvCxnSpPr/>
          <p:nvPr/>
        </p:nvCxnSpPr>
        <p:spPr>
          <a:xfrm flipV="1">
            <a:off x="457200" y="842665"/>
            <a:ext cx="47244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35634" y="2640876"/>
            <a:ext cx="2735539"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Berlin Bench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medium &amp; small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9477691" y="2688040"/>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Madison day bed</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4172262" y="5230298"/>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D18 &amp;D20 Bench</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7096747" y="5256299"/>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Ronda Pouf</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3" name="TextBox 22"/>
          <p:cNvSpPr txBox="1"/>
          <p:nvPr/>
        </p:nvSpPr>
        <p:spPr>
          <a:xfrm>
            <a:off x="6558763" y="2688040"/>
            <a:ext cx="2413127"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Grab Pouf</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Small</a:t>
            </a:r>
            <a:r>
              <a:rPr lang="en-US" sz="1400" dirty="0">
                <a:solidFill>
                  <a:schemeClr val="bg1">
                    <a:lumMod val="50000"/>
                  </a:schemeClr>
                </a:solidFill>
                <a:latin typeface="Arial" panose="020B0604020202020204" pitchFamily="34" charset="0"/>
                <a:cs typeface="Arial" panose="020B0604020202020204" pitchFamily="34" charset="0"/>
              </a:rPr>
              <a:t> </a:t>
            </a:r>
            <a:r>
              <a:rPr lang="en-US" sz="1400" dirty="0" smtClean="0">
                <a:solidFill>
                  <a:schemeClr val="bg1">
                    <a:lumMod val="50000"/>
                  </a:schemeClr>
                </a:solidFill>
                <a:latin typeface="Arial" panose="020B0604020202020204" pitchFamily="34" charset="0"/>
                <a:cs typeface="Arial" panose="020B0604020202020204" pitchFamily="34" charset="0"/>
              </a:rPr>
              <a:t>/Large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1" name="TextBox 20"/>
          <p:cNvSpPr txBox="1"/>
          <p:nvPr/>
        </p:nvSpPr>
        <p:spPr>
          <a:xfrm>
            <a:off x="3760656" y="2688040"/>
            <a:ext cx="2413127"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Berlin Seat &amp; Back</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small/medium/large pillow</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0" name="TextBox 29"/>
          <p:cNvSpPr txBox="1"/>
          <p:nvPr/>
        </p:nvSpPr>
        <p:spPr>
          <a:xfrm>
            <a:off x="676762" y="5256299"/>
            <a:ext cx="201867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Cloud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Medium &amp; small</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608281" y="1664437"/>
            <a:ext cx="2433375" cy="696000"/>
          </a:xfrm>
          <a:prstGeom prst="rect">
            <a:avLst/>
          </a:prstGeom>
        </p:spPr>
      </p:pic>
      <p:pic>
        <p:nvPicPr>
          <p:cNvPr id="12" name="Picture 11"/>
          <p:cNvPicPr>
            <a:picLocks noChangeAspect="1"/>
          </p:cNvPicPr>
          <p:nvPr/>
        </p:nvPicPr>
        <p:blipFill>
          <a:blip r:embed="rId3"/>
          <a:stretch>
            <a:fillRect/>
          </a:stretch>
        </p:blipFill>
        <p:spPr>
          <a:xfrm>
            <a:off x="3979447" y="1172845"/>
            <a:ext cx="1807650" cy="1368800"/>
          </a:xfrm>
          <a:prstGeom prst="rect">
            <a:avLst/>
          </a:prstGeom>
        </p:spPr>
      </p:pic>
      <p:pic>
        <p:nvPicPr>
          <p:cNvPr id="14" name="Picture 13"/>
          <p:cNvPicPr>
            <a:picLocks noChangeAspect="1"/>
          </p:cNvPicPr>
          <p:nvPr/>
        </p:nvPicPr>
        <p:blipFill rotWithShape="1">
          <a:blip r:embed="rId4"/>
          <a:srcRect l="41925" t="11562"/>
          <a:stretch/>
        </p:blipFill>
        <p:spPr>
          <a:xfrm>
            <a:off x="603256" y="4055699"/>
            <a:ext cx="2210671" cy="973501"/>
          </a:xfrm>
          <a:prstGeom prst="rect">
            <a:avLst/>
          </a:prstGeom>
        </p:spPr>
      </p:pic>
      <p:pic>
        <p:nvPicPr>
          <p:cNvPr id="17" name="Picture 16"/>
          <p:cNvPicPr>
            <a:picLocks noChangeAspect="1"/>
          </p:cNvPicPr>
          <p:nvPr/>
        </p:nvPicPr>
        <p:blipFill>
          <a:blip r:embed="rId5"/>
          <a:stretch>
            <a:fillRect/>
          </a:stretch>
        </p:blipFill>
        <p:spPr>
          <a:xfrm>
            <a:off x="3751575" y="4125157"/>
            <a:ext cx="2582155" cy="980244"/>
          </a:xfrm>
          <a:prstGeom prst="rect">
            <a:avLst/>
          </a:prstGeom>
        </p:spPr>
      </p:pic>
      <p:pic>
        <p:nvPicPr>
          <p:cNvPr id="18" name="Picture 17"/>
          <p:cNvPicPr>
            <a:picLocks noChangeAspect="1"/>
          </p:cNvPicPr>
          <p:nvPr/>
        </p:nvPicPr>
        <p:blipFill>
          <a:blip r:embed="rId6"/>
          <a:stretch>
            <a:fillRect/>
          </a:stretch>
        </p:blipFill>
        <p:spPr>
          <a:xfrm>
            <a:off x="7145547" y="3929815"/>
            <a:ext cx="1969875" cy="1241200"/>
          </a:xfrm>
          <a:prstGeom prst="rect">
            <a:avLst/>
          </a:prstGeom>
        </p:spPr>
      </p:pic>
      <p:pic>
        <p:nvPicPr>
          <p:cNvPr id="24" name="Picture 23"/>
          <p:cNvPicPr>
            <a:picLocks noChangeAspect="1"/>
          </p:cNvPicPr>
          <p:nvPr/>
        </p:nvPicPr>
        <p:blipFill>
          <a:blip r:embed="rId7"/>
          <a:stretch>
            <a:fillRect/>
          </a:stretch>
        </p:blipFill>
        <p:spPr>
          <a:xfrm>
            <a:off x="9859410" y="3791857"/>
            <a:ext cx="1792344" cy="1326484"/>
          </a:xfrm>
          <a:prstGeom prst="rect">
            <a:avLst/>
          </a:prstGeom>
        </p:spPr>
      </p:pic>
      <p:sp>
        <p:nvSpPr>
          <p:cNvPr id="29" name="TextBox 28"/>
          <p:cNvSpPr txBox="1"/>
          <p:nvPr/>
        </p:nvSpPr>
        <p:spPr>
          <a:xfrm>
            <a:off x="9859410" y="5253302"/>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Posea</a:t>
            </a:r>
            <a:r>
              <a:rPr lang="en-US" sz="1400" dirty="0" smtClean="0">
                <a:solidFill>
                  <a:schemeClr val="bg1">
                    <a:lumMod val="50000"/>
                  </a:schemeClr>
                </a:solidFill>
                <a:latin typeface="Arial" panose="020B0604020202020204" pitchFamily="34" charset="0"/>
                <a:cs typeface="Arial" panose="020B0604020202020204" pitchFamily="34" charset="0"/>
              </a:rPr>
              <a:t> Bench</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5" name="Picture 24"/>
          <p:cNvPicPr>
            <a:picLocks noChangeAspect="1"/>
          </p:cNvPicPr>
          <p:nvPr/>
        </p:nvPicPr>
        <p:blipFill rotWithShape="1">
          <a:blip r:embed="rId8"/>
          <a:srcRect t="1501"/>
          <a:stretch/>
        </p:blipFill>
        <p:spPr>
          <a:xfrm>
            <a:off x="6420013" y="1447800"/>
            <a:ext cx="2617504" cy="952264"/>
          </a:xfrm>
          <a:prstGeom prst="rect">
            <a:avLst/>
          </a:prstGeom>
        </p:spPr>
      </p:pic>
      <p:pic>
        <p:nvPicPr>
          <p:cNvPr id="27" name="Picture 26"/>
          <p:cNvPicPr>
            <a:picLocks noChangeAspect="1"/>
          </p:cNvPicPr>
          <p:nvPr/>
        </p:nvPicPr>
        <p:blipFill>
          <a:blip r:embed="rId9"/>
          <a:stretch>
            <a:fillRect/>
          </a:stretch>
        </p:blipFill>
        <p:spPr>
          <a:xfrm>
            <a:off x="9510759" y="1387167"/>
            <a:ext cx="2263313" cy="830200"/>
          </a:xfrm>
          <a:prstGeom prst="rect">
            <a:avLst/>
          </a:prstGeom>
        </p:spPr>
      </p:pic>
      <p:pic>
        <p:nvPicPr>
          <p:cNvPr id="22" name="Picture 21"/>
          <p:cNvPicPr>
            <a:picLocks noChangeAspect="1"/>
          </p:cNvPicPr>
          <p:nvPr/>
        </p:nvPicPr>
        <p:blipFill rotWithShape="1">
          <a:blip r:embed="rId10" cstate="print">
            <a:extLst>
              <a:ext uri="{28A0092B-C50C-407E-A947-70E740481C1C}">
                <a14:useLocalDpi xmlns:a14="http://schemas.microsoft.com/office/drawing/2010/main" val="0"/>
              </a:ext>
            </a:extLst>
          </a:blip>
          <a:srcRect l="4545" t="13166" r="3031" b="9432"/>
          <a:stretch/>
        </p:blipFill>
        <p:spPr>
          <a:xfrm>
            <a:off x="9350707" y="253192"/>
            <a:ext cx="2405039" cy="611117"/>
          </a:xfrm>
          <a:prstGeom prst="rect">
            <a:avLst/>
          </a:prstGeom>
        </p:spPr>
      </p:pic>
    </p:spTree>
    <p:extLst>
      <p:ext uri="{BB962C8B-B14F-4D97-AF65-F5344CB8AC3E}">
        <p14:creationId xmlns:p14="http://schemas.microsoft.com/office/powerpoint/2010/main" val="133436642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Coffee </a:t>
            </a:r>
            <a:r>
              <a:rPr lang="en-US" sz="2400" b="1" dirty="0">
                <a:solidFill>
                  <a:schemeClr val="bg1">
                    <a:lumMod val="50000"/>
                  </a:schemeClr>
                </a:solidFill>
                <a:latin typeface="HelveticaNeueCyr-Bold"/>
              </a:rPr>
              <a:t>+</a:t>
            </a:r>
            <a:r>
              <a:rPr lang="en-US" sz="2400" b="1" dirty="0" smtClean="0">
                <a:solidFill>
                  <a:schemeClr val="bg1">
                    <a:lumMod val="50000"/>
                  </a:schemeClr>
                </a:solidFill>
                <a:latin typeface="HelveticaNeueCyr-Bold"/>
              </a:rPr>
              <a:t> Side </a:t>
            </a:r>
            <a:r>
              <a:rPr lang="en-US" sz="2400" b="1" dirty="0">
                <a:solidFill>
                  <a:schemeClr val="bg1">
                    <a:lumMod val="50000"/>
                  </a:schemeClr>
                </a:solidFill>
                <a:latin typeface="HelveticaNeueCyr-Bold"/>
              </a:rPr>
              <a:t>T</a:t>
            </a:r>
            <a:r>
              <a:rPr lang="en-US" sz="2400" b="1" dirty="0" smtClean="0">
                <a:solidFill>
                  <a:schemeClr val="bg1">
                    <a:lumMod val="50000"/>
                  </a:schemeClr>
                </a:solidFill>
                <a:latin typeface="HelveticaNeueCyr-Bold"/>
              </a:rPr>
              <a:t>ables</a:t>
            </a:r>
            <a:endParaRPr lang="en-US" sz="2400" dirty="0">
              <a:solidFill>
                <a:schemeClr val="bg1">
                  <a:lumMod val="50000"/>
                </a:schemeClr>
              </a:solidFill>
            </a:endParaRPr>
          </a:p>
        </p:txBody>
      </p:sp>
      <p:cxnSp>
        <p:nvCxnSpPr>
          <p:cNvPr id="6" name="Straight Connector 5"/>
          <p:cNvCxnSpPr/>
          <p:nvPr/>
        </p:nvCxnSpPr>
        <p:spPr>
          <a:xfrm flipV="1">
            <a:off x="457200" y="842665"/>
            <a:ext cx="4114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57283" y="2907830"/>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Mood Coffee table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1" name="TextBox 10"/>
          <p:cNvSpPr txBox="1"/>
          <p:nvPr/>
        </p:nvSpPr>
        <p:spPr>
          <a:xfrm>
            <a:off x="4600174" y="2945438"/>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Comb Coffee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914400" y="5617612"/>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Mix coffee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4890866" y="5617612"/>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Pod Coffee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8993462" y="5617612"/>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Drum coffee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8939" y="1676400"/>
            <a:ext cx="3505200" cy="939596"/>
          </a:xfrm>
          <a:prstGeom prst="rect">
            <a:avLst/>
          </a:prstGeom>
        </p:spPr>
      </p:pic>
      <p:pic>
        <p:nvPicPr>
          <p:cNvPr id="13" name="Picture 12"/>
          <p:cNvPicPr>
            <a:picLocks noChangeAspect="1"/>
          </p:cNvPicPr>
          <p:nvPr/>
        </p:nvPicPr>
        <p:blipFill>
          <a:blip r:embed="rId3"/>
          <a:stretch>
            <a:fillRect/>
          </a:stretch>
        </p:blipFill>
        <p:spPr>
          <a:xfrm>
            <a:off x="8390735" y="1607222"/>
            <a:ext cx="3174975" cy="1142600"/>
          </a:xfrm>
          <a:prstGeom prst="rect">
            <a:avLst/>
          </a:prstGeom>
        </p:spPr>
      </p:pic>
      <p:sp>
        <p:nvSpPr>
          <p:cNvPr id="19" name="TextBox 18"/>
          <p:cNvSpPr txBox="1"/>
          <p:nvPr/>
        </p:nvSpPr>
        <p:spPr>
          <a:xfrm>
            <a:off x="8863730" y="2907830"/>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Comb Coffee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4"/>
          <a:srcRect t="2748"/>
          <a:stretch/>
        </p:blipFill>
        <p:spPr>
          <a:xfrm>
            <a:off x="805600" y="4223585"/>
            <a:ext cx="2650178" cy="1223656"/>
          </a:xfrm>
          <a:prstGeom prst="rect">
            <a:avLst/>
          </a:prstGeom>
        </p:spPr>
      </p:pic>
      <p:pic>
        <p:nvPicPr>
          <p:cNvPr id="17" name="Picture 16"/>
          <p:cNvPicPr>
            <a:picLocks noChangeAspect="1"/>
          </p:cNvPicPr>
          <p:nvPr/>
        </p:nvPicPr>
        <p:blipFill>
          <a:blip r:embed="rId5"/>
          <a:stretch>
            <a:fillRect/>
          </a:stretch>
        </p:blipFill>
        <p:spPr>
          <a:xfrm>
            <a:off x="8416540" y="3797756"/>
            <a:ext cx="3013460" cy="1504911"/>
          </a:xfrm>
          <a:prstGeom prst="rect">
            <a:avLst/>
          </a:prstGeom>
        </p:spPr>
      </p:pic>
      <p:pic>
        <p:nvPicPr>
          <p:cNvPr id="21" name="Picture 20"/>
          <p:cNvPicPr>
            <a:picLocks noChangeAspect="1"/>
          </p:cNvPicPr>
          <p:nvPr/>
        </p:nvPicPr>
        <p:blipFill>
          <a:blip r:embed="rId6"/>
          <a:stretch>
            <a:fillRect/>
          </a:stretch>
        </p:blipFill>
        <p:spPr>
          <a:xfrm>
            <a:off x="583687" y="1673922"/>
            <a:ext cx="2850525" cy="1009200"/>
          </a:xfrm>
          <a:prstGeom prst="rect">
            <a:avLst/>
          </a:prstGeom>
        </p:spPr>
      </p:pic>
      <p:pic>
        <p:nvPicPr>
          <p:cNvPr id="22" name="Picture 21"/>
          <p:cNvPicPr>
            <a:picLocks noChangeAspect="1"/>
          </p:cNvPicPr>
          <p:nvPr/>
        </p:nvPicPr>
        <p:blipFill>
          <a:blip r:embed="rId7"/>
          <a:stretch>
            <a:fillRect/>
          </a:stretch>
        </p:blipFill>
        <p:spPr>
          <a:xfrm>
            <a:off x="5116447" y="3921896"/>
            <a:ext cx="1599075" cy="1676200"/>
          </a:xfrm>
          <a:prstGeom prst="rect">
            <a:avLst/>
          </a:prstGeom>
        </p:spPr>
      </p:pic>
      <p:sp>
        <p:nvSpPr>
          <p:cNvPr id="26" name="object 21"/>
          <p:cNvSpPr/>
          <p:nvPr/>
        </p:nvSpPr>
        <p:spPr>
          <a:xfrm>
            <a:off x="4640939" y="2749265"/>
            <a:ext cx="1981201" cy="198557"/>
          </a:xfrm>
          <a:custGeom>
            <a:avLst/>
            <a:gdLst/>
            <a:ahLst/>
            <a:cxnLst/>
            <a:rect l="l" t="t" r="r" b="b"/>
            <a:pathLst>
              <a:path w="3526790" h="170814">
                <a:moveTo>
                  <a:pt x="13716" y="85344"/>
                </a:moveTo>
                <a:lnTo>
                  <a:pt x="13716" y="64008"/>
                </a:lnTo>
                <a:lnTo>
                  <a:pt x="12192" y="57912"/>
                </a:lnTo>
                <a:lnTo>
                  <a:pt x="10668" y="45720"/>
                </a:lnTo>
                <a:lnTo>
                  <a:pt x="9144" y="32004"/>
                </a:lnTo>
                <a:lnTo>
                  <a:pt x="9144" y="0"/>
                </a:lnTo>
                <a:lnTo>
                  <a:pt x="0" y="0"/>
                </a:lnTo>
                <a:lnTo>
                  <a:pt x="0" y="16764"/>
                </a:lnTo>
                <a:lnTo>
                  <a:pt x="1524" y="33528"/>
                </a:lnTo>
                <a:lnTo>
                  <a:pt x="3048" y="47244"/>
                </a:lnTo>
                <a:lnTo>
                  <a:pt x="4572" y="59436"/>
                </a:lnTo>
                <a:lnTo>
                  <a:pt x="4572" y="65532"/>
                </a:lnTo>
                <a:lnTo>
                  <a:pt x="7620" y="74676"/>
                </a:lnTo>
                <a:lnTo>
                  <a:pt x="10668" y="80772"/>
                </a:lnTo>
                <a:lnTo>
                  <a:pt x="10668" y="82296"/>
                </a:lnTo>
                <a:lnTo>
                  <a:pt x="13716" y="85344"/>
                </a:lnTo>
                <a:close/>
              </a:path>
              <a:path w="3526790" h="170814">
                <a:moveTo>
                  <a:pt x="18288" y="77724"/>
                </a:moveTo>
                <a:lnTo>
                  <a:pt x="13716" y="68580"/>
                </a:lnTo>
                <a:lnTo>
                  <a:pt x="13716" y="86868"/>
                </a:lnTo>
                <a:lnTo>
                  <a:pt x="16764" y="86868"/>
                </a:lnTo>
                <a:lnTo>
                  <a:pt x="16764" y="77724"/>
                </a:lnTo>
                <a:lnTo>
                  <a:pt x="18288" y="77724"/>
                </a:lnTo>
                <a:close/>
              </a:path>
              <a:path w="3526790" h="170814">
                <a:moveTo>
                  <a:pt x="1708404" y="106680"/>
                </a:moveTo>
                <a:lnTo>
                  <a:pt x="1708404" y="100584"/>
                </a:lnTo>
                <a:lnTo>
                  <a:pt x="1705356" y="91440"/>
                </a:lnTo>
                <a:lnTo>
                  <a:pt x="1702308" y="85344"/>
                </a:lnTo>
                <a:lnTo>
                  <a:pt x="1702308" y="83820"/>
                </a:lnTo>
                <a:lnTo>
                  <a:pt x="1697736" y="79248"/>
                </a:lnTo>
                <a:lnTo>
                  <a:pt x="18288" y="79248"/>
                </a:lnTo>
                <a:lnTo>
                  <a:pt x="16764" y="77724"/>
                </a:lnTo>
                <a:lnTo>
                  <a:pt x="16764" y="86868"/>
                </a:lnTo>
                <a:lnTo>
                  <a:pt x="1696212" y="86868"/>
                </a:lnTo>
                <a:lnTo>
                  <a:pt x="1696212" y="91440"/>
                </a:lnTo>
                <a:lnTo>
                  <a:pt x="1699260" y="97536"/>
                </a:lnTo>
                <a:lnTo>
                  <a:pt x="1699260" y="103632"/>
                </a:lnTo>
                <a:lnTo>
                  <a:pt x="1700784" y="108204"/>
                </a:lnTo>
                <a:lnTo>
                  <a:pt x="1702308" y="120396"/>
                </a:lnTo>
                <a:lnTo>
                  <a:pt x="1703832" y="134112"/>
                </a:lnTo>
                <a:lnTo>
                  <a:pt x="1703832" y="149352"/>
                </a:lnTo>
                <a:lnTo>
                  <a:pt x="1705356" y="166116"/>
                </a:lnTo>
                <a:lnTo>
                  <a:pt x="1705356" y="134112"/>
                </a:lnTo>
                <a:lnTo>
                  <a:pt x="1706880" y="118872"/>
                </a:lnTo>
                <a:lnTo>
                  <a:pt x="1708404" y="106680"/>
                </a:lnTo>
                <a:close/>
              </a:path>
              <a:path w="3526790" h="170814">
                <a:moveTo>
                  <a:pt x="19812" y="79248"/>
                </a:moveTo>
                <a:lnTo>
                  <a:pt x="18288" y="77724"/>
                </a:lnTo>
                <a:lnTo>
                  <a:pt x="18288" y="79248"/>
                </a:lnTo>
                <a:lnTo>
                  <a:pt x="19812" y="79248"/>
                </a:lnTo>
                <a:close/>
              </a:path>
              <a:path w="3526790" h="170814">
                <a:moveTo>
                  <a:pt x="1694688" y="88392"/>
                </a:moveTo>
                <a:lnTo>
                  <a:pt x="1694688" y="86868"/>
                </a:lnTo>
                <a:lnTo>
                  <a:pt x="1693164" y="86868"/>
                </a:lnTo>
                <a:lnTo>
                  <a:pt x="1694688" y="88392"/>
                </a:lnTo>
                <a:close/>
              </a:path>
              <a:path w="3526790" h="170814">
                <a:moveTo>
                  <a:pt x="1696212" y="89916"/>
                </a:moveTo>
                <a:lnTo>
                  <a:pt x="1696212" y="86868"/>
                </a:lnTo>
                <a:lnTo>
                  <a:pt x="1694688" y="86868"/>
                </a:lnTo>
                <a:lnTo>
                  <a:pt x="1696212" y="89916"/>
                </a:lnTo>
                <a:close/>
              </a:path>
              <a:path w="3526790" h="170814">
                <a:moveTo>
                  <a:pt x="1696212" y="91440"/>
                </a:moveTo>
                <a:lnTo>
                  <a:pt x="1696212" y="89916"/>
                </a:lnTo>
                <a:lnTo>
                  <a:pt x="1694688" y="88392"/>
                </a:lnTo>
                <a:lnTo>
                  <a:pt x="1696212" y="91440"/>
                </a:lnTo>
                <a:close/>
              </a:path>
              <a:path w="3526790" h="170814">
                <a:moveTo>
                  <a:pt x="1712976" y="166116"/>
                </a:moveTo>
                <a:lnTo>
                  <a:pt x="1712976" y="149352"/>
                </a:lnTo>
                <a:lnTo>
                  <a:pt x="1711452" y="134112"/>
                </a:lnTo>
                <a:lnTo>
                  <a:pt x="1711452" y="118872"/>
                </a:lnTo>
                <a:lnTo>
                  <a:pt x="1708404" y="106680"/>
                </a:lnTo>
                <a:lnTo>
                  <a:pt x="1706880" y="118872"/>
                </a:lnTo>
                <a:lnTo>
                  <a:pt x="1705356" y="134112"/>
                </a:lnTo>
                <a:lnTo>
                  <a:pt x="1705356" y="166116"/>
                </a:lnTo>
                <a:lnTo>
                  <a:pt x="1712976" y="166116"/>
                </a:lnTo>
                <a:close/>
              </a:path>
              <a:path w="3526790" h="170814">
                <a:moveTo>
                  <a:pt x="1712976" y="169164"/>
                </a:moveTo>
                <a:lnTo>
                  <a:pt x="1712976" y="166116"/>
                </a:lnTo>
                <a:lnTo>
                  <a:pt x="1705356" y="166116"/>
                </a:lnTo>
                <a:lnTo>
                  <a:pt x="1705356" y="169164"/>
                </a:lnTo>
                <a:lnTo>
                  <a:pt x="1706880" y="170688"/>
                </a:lnTo>
                <a:lnTo>
                  <a:pt x="1711452" y="170688"/>
                </a:lnTo>
                <a:lnTo>
                  <a:pt x="1712976" y="169164"/>
                </a:lnTo>
                <a:close/>
              </a:path>
              <a:path w="3526790" h="170814">
                <a:moveTo>
                  <a:pt x="3508248" y="86868"/>
                </a:moveTo>
                <a:lnTo>
                  <a:pt x="3508248" y="79248"/>
                </a:lnTo>
                <a:lnTo>
                  <a:pt x="1719072" y="79248"/>
                </a:lnTo>
                <a:lnTo>
                  <a:pt x="1719072" y="80772"/>
                </a:lnTo>
                <a:lnTo>
                  <a:pt x="1717548" y="82296"/>
                </a:lnTo>
                <a:lnTo>
                  <a:pt x="1716024" y="82296"/>
                </a:lnTo>
                <a:lnTo>
                  <a:pt x="1714500" y="83820"/>
                </a:lnTo>
                <a:lnTo>
                  <a:pt x="1714500" y="85344"/>
                </a:lnTo>
                <a:lnTo>
                  <a:pt x="1712976" y="88392"/>
                </a:lnTo>
                <a:lnTo>
                  <a:pt x="1712976" y="91440"/>
                </a:lnTo>
                <a:lnTo>
                  <a:pt x="1709928" y="100584"/>
                </a:lnTo>
                <a:lnTo>
                  <a:pt x="1708404" y="106680"/>
                </a:lnTo>
                <a:lnTo>
                  <a:pt x="1711452" y="118872"/>
                </a:lnTo>
                <a:lnTo>
                  <a:pt x="1711452" y="134112"/>
                </a:lnTo>
                <a:lnTo>
                  <a:pt x="1712976" y="149352"/>
                </a:lnTo>
                <a:lnTo>
                  <a:pt x="1714500" y="134112"/>
                </a:lnTo>
                <a:lnTo>
                  <a:pt x="1716024" y="120396"/>
                </a:lnTo>
                <a:lnTo>
                  <a:pt x="1717548" y="108204"/>
                </a:lnTo>
                <a:lnTo>
                  <a:pt x="1717548" y="103632"/>
                </a:lnTo>
                <a:lnTo>
                  <a:pt x="1720596" y="94488"/>
                </a:lnTo>
                <a:lnTo>
                  <a:pt x="1720596" y="91440"/>
                </a:lnTo>
                <a:lnTo>
                  <a:pt x="1722120" y="88392"/>
                </a:lnTo>
                <a:lnTo>
                  <a:pt x="1722120" y="86868"/>
                </a:lnTo>
                <a:lnTo>
                  <a:pt x="3508248" y="86868"/>
                </a:lnTo>
                <a:close/>
              </a:path>
              <a:path w="3526790" h="170814">
                <a:moveTo>
                  <a:pt x="1723644" y="86868"/>
                </a:moveTo>
                <a:lnTo>
                  <a:pt x="1722120" y="86868"/>
                </a:lnTo>
                <a:lnTo>
                  <a:pt x="1722120" y="89916"/>
                </a:lnTo>
                <a:lnTo>
                  <a:pt x="1723644" y="86868"/>
                </a:lnTo>
                <a:close/>
              </a:path>
              <a:path w="3526790" h="170814">
                <a:moveTo>
                  <a:pt x="3526536" y="16764"/>
                </a:moveTo>
                <a:lnTo>
                  <a:pt x="3526536" y="0"/>
                </a:lnTo>
                <a:lnTo>
                  <a:pt x="3517392" y="0"/>
                </a:lnTo>
                <a:lnTo>
                  <a:pt x="3517392" y="32004"/>
                </a:lnTo>
                <a:lnTo>
                  <a:pt x="3515868" y="45720"/>
                </a:lnTo>
                <a:lnTo>
                  <a:pt x="3514344" y="57912"/>
                </a:lnTo>
                <a:lnTo>
                  <a:pt x="3512820" y="64008"/>
                </a:lnTo>
                <a:lnTo>
                  <a:pt x="3511296" y="68580"/>
                </a:lnTo>
                <a:lnTo>
                  <a:pt x="3511296" y="71628"/>
                </a:lnTo>
                <a:lnTo>
                  <a:pt x="3508248" y="77724"/>
                </a:lnTo>
                <a:lnTo>
                  <a:pt x="3506724" y="79248"/>
                </a:lnTo>
                <a:lnTo>
                  <a:pt x="3508248" y="79248"/>
                </a:lnTo>
                <a:lnTo>
                  <a:pt x="3508248" y="86868"/>
                </a:lnTo>
                <a:lnTo>
                  <a:pt x="3511296" y="86868"/>
                </a:lnTo>
                <a:lnTo>
                  <a:pt x="3515868" y="82296"/>
                </a:lnTo>
                <a:lnTo>
                  <a:pt x="3515868" y="80772"/>
                </a:lnTo>
                <a:lnTo>
                  <a:pt x="3518916" y="74676"/>
                </a:lnTo>
                <a:lnTo>
                  <a:pt x="3520440" y="70104"/>
                </a:lnTo>
                <a:lnTo>
                  <a:pt x="3520440" y="65532"/>
                </a:lnTo>
                <a:lnTo>
                  <a:pt x="3521964" y="59436"/>
                </a:lnTo>
                <a:lnTo>
                  <a:pt x="3523488" y="47244"/>
                </a:lnTo>
                <a:lnTo>
                  <a:pt x="3526536" y="16764"/>
                </a:lnTo>
                <a:close/>
              </a:path>
            </a:pathLst>
          </a:custGeom>
          <a:solidFill>
            <a:srgbClr val="A5A5A5"/>
          </a:solidFill>
        </p:spPr>
        <p:txBody>
          <a:bodyPr wrap="square" lIns="0" tIns="0" rIns="0" bIns="0" rtlCol="0"/>
          <a:lstStyle/>
          <a:p>
            <a:endParaRPr/>
          </a:p>
        </p:txBody>
      </p:sp>
      <p:sp>
        <p:nvSpPr>
          <p:cNvPr id="27" name="object 21"/>
          <p:cNvSpPr/>
          <p:nvPr/>
        </p:nvSpPr>
        <p:spPr>
          <a:xfrm>
            <a:off x="890351" y="2746881"/>
            <a:ext cx="1981201" cy="198557"/>
          </a:xfrm>
          <a:custGeom>
            <a:avLst/>
            <a:gdLst/>
            <a:ahLst/>
            <a:cxnLst/>
            <a:rect l="l" t="t" r="r" b="b"/>
            <a:pathLst>
              <a:path w="3526790" h="170814">
                <a:moveTo>
                  <a:pt x="13716" y="85344"/>
                </a:moveTo>
                <a:lnTo>
                  <a:pt x="13716" y="64008"/>
                </a:lnTo>
                <a:lnTo>
                  <a:pt x="12192" y="57912"/>
                </a:lnTo>
                <a:lnTo>
                  <a:pt x="10668" y="45720"/>
                </a:lnTo>
                <a:lnTo>
                  <a:pt x="9144" y="32004"/>
                </a:lnTo>
                <a:lnTo>
                  <a:pt x="9144" y="0"/>
                </a:lnTo>
                <a:lnTo>
                  <a:pt x="0" y="0"/>
                </a:lnTo>
                <a:lnTo>
                  <a:pt x="0" y="16764"/>
                </a:lnTo>
                <a:lnTo>
                  <a:pt x="1524" y="33528"/>
                </a:lnTo>
                <a:lnTo>
                  <a:pt x="3048" y="47244"/>
                </a:lnTo>
                <a:lnTo>
                  <a:pt x="4572" y="59436"/>
                </a:lnTo>
                <a:lnTo>
                  <a:pt x="4572" y="65532"/>
                </a:lnTo>
                <a:lnTo>
                  <a:pt x="7620" y="74676"/>
                </a:lnTo>
                <a:lnTo>
                  <a:pt x="10668" y="80772"/>
                </a:lnTo>
                <a:lnTo>
                  <a:pt x="10668" y="82296"/>
                </a:lnTo>
                <a:lnTo>
                  <a:pt x="13716" y="85344"/>
                </a:lnTo>
                <a:close/>
              </a:path>
              <a:path w="3526790" h="170814">
                <a:moveTo>
                  <a:pt x="18288" y="77724"/>
                </a:moveTo>
                <a:lnTo>
                  <a:pt x="13716" y="68580"/>
                </a:lnTo>
                <a:lnTo>
                  <a:pt x="13716" y="86868"/>
                </a:lnTo>
                <a:lnTo>
                  <a:pt x="16764" y="86868"/>
                </a:lnTo>
                <a:lnTo>
                  <a:pt x="16764" y="77724"/>
                </a:lnTo>
                <a:lnTo>
                  <a:pt x="18288" y="77724"/>
                </a:lnTo>
                <a:close/>
              </a:path>
              <a:path w="3526790" h="170814">
                <a:moveTo>
                  <a:pt x="1708404" y="106680"/>
                </a:moveTo>
                <a:lnTo>
                  <a:pt x="1708404" y="100584"/>
                </a:lnTo>
                <a:lnTo>
                  <a:pt x="1705356" y="91440"/>
                </a:lnTo>
                <a:lnTo>
                  <a:pt x="1702308" y="85344"/>
                </a:lnTo>
                <a:lnTo>
                  <a:pt x="1702308" y="83820"/>
                </a:lnTo>
                <a:lnTo>
                  <a:pt x="1697736" y="79248"/>
                </a:lnTo>
                <a:lnTo>
                  <a:pt x="18288" y="79248"/>
                </a:lnTo>
                <a:lnTo>
                  <a:pt x="16764" y="77724"/>
                </a:lnTo>
                <a:lnTo>
                  <a:pt x="16764" y="86868"/>
                </a:lnTo>
                <a:lnTo>
                  <a:pt x="1696212" y="86868"/>
                </a:lnTo>
                <a:lnTo>
                  <a:pt x="1696212" y="91440"/>
                </a:lnTo>
                <a:lnTo>
                  <a:pt x="1699260" y="97536"/>
                </a:lnTo>
                <a:lnTo>
                  <a:pt x="1699260" y="103632"/>
                </a:lnTo>
                <a:lnTo>
                  <a:pt x="1700784" y="108204"/>
                </a:lnTo>
                <a:lnTo>
                  <a:pt x="1702308" y="120396"/>
                </a:lnTo>
                <a:lnTo>
                  <a:pt x="1703832" y="134112"/>
                </a:lnTo>
                <a:lnTo>
                  <a:pt x="1703832" y="149352"/>
                </a:lnTo>
                <a:lnTo>
                  <a:pt x="1705356" y="166116"/>
                </a:lnTo>
                <a:lnTo>
                  <a:pt x="1705356" y="134112"/>
                </a:lnTo>
                <a:lnTo>
                  <a:pt x="1706880" y="118872"/>
                </a:lnTo>
                <a:lnTo>
                  <a:pt x="1708404" y="106680"/>
                </a:lnTo>
                <a:close/>
              </a:path>
              <a:path w="3526790" h="170814">
                <a:moveTo>
                  <a:pt x="19812" y="79248"/>
                </a:moveTo>
                <a:lnTo>
                  <a:pt x="18288" y="77724"/>
                </a:lnTo>
                <a:lnTo>
                  <a:pt x="18288" y="79248"/>
                </a:lnTo>
                <a:lnTo>
                  <a:pt x="19812" y="79248"/>
                </a:lnTo>
                <a:close/>
              </a:path>
              <a:path w="3526790" h="170814">
                <a:moveTo>
                  <a:pt x="1694688" y="88392"/>
                </a:moveTo>
                <a:lnTo>
                  <a:pt x="1694688" y="86868"/>
                </a:lnTo>
                <a:lnTo>
                  <a:pt x="1693164" y="86868"/>
                </a:lnTo>
                <a:lnTo>
                  <a:pt x="1694688" y="88392"/>
                </a:lnTo>
                <a:close/>
              </a:path>
              <a:path w="3526790" h="170814">
                <a:moveTo>
                  <a:pt x="1696212" y="89916"/>
                </a:moveTo>
                <a:lnTo>
                  <a:pt x="1696212" y="86868"/>
                </a:lnTo>
                <a:lnTo>
                  <a:pt x="1694688" y="86868"/>
                </a:lnTo>
                <a:lnTo>
                  <a:pt x="1696212" y="89916"/>
                </a:lnTo>
                <a:close/>
              </a:path>
              <a:path w="3526790" h="170814">
                <a:moveTo>
                  <a:pt x="1696212" y="91440"/>
                </a:moveTo>
                <a:lnTo>
                  <a:pt x="1696212" y="89916"/>
                </a:lnTo>
                <a:lnTo>
                  <a:pt x="1694688" y="88392"/>
                </a:lnTo>
                <a:lnTo>
                  <a:pt x="1696212" y="91440"/>
                </a:lnTo>
                <a:close/>
              </a:path>
              <a:path w="3526790" h="170814">
                <a:moveTo>
                  <a:pt x="1712976" y="166116"/>
                </a:moveTo>
                <a:lnTo>
                  <a:pt x="1712976" y="149352"/>
                </a:lnTo>
                <a:lnTo>
                  <a:pt x="1711452" y="134112"/>
                </a:lnTo>
                <a:lnTo>
                  <a:pt x="1711452" y="118872"/>
                </a:lnTo>
                <a:lnTo>
                  <a:pt x="1708404" y="106680"/>
                </a:lnTo>
                <a:lnTo>
                  <a:pt x="1706880" y="118872"/>
                </a:lnTo>
                <a:lnTo>
                  <a:pt x="1705356" y="134112"/>
                </a:lnTo>
                <a:lnTo>
                  <a:pt x="1705356" y="166116"/>
                </a:lnTo>
                <a:lnTo>
                  <a:pt x="1712976" y="166116"/>
                </a:lnTo>
                <a:close/>
              </a:path>
              <a:path w="3526790" h="170814">
                <a:moveTo>
                  <a:pt x="1712976" y="169164"/>
                </a:moveTo>
                <a:lnTo>
                  <a:pt x="1712976" y="166116"/>
                </a:lnTo>
                <a:lnTo>
                  <a:pt x="1705356" y="166116"/>
                </a:lnTo>
                <a:lnTo>
                  <a:pt x="1705356" y="169164"/>
                </a:lnTo>
                <a:lnTo>
                  <a:pt x="1706880" y="170688"/>
                </a:lnTo>
                <a:lnTo>
                  <a:pt x="1711452" y="170688"/>
                </a:lnTo>
                <a:lnTo>
                  <a:pt x="1712976" y="169164"/>
                </a:lnTo>
                <a:close/>
              </a:path>
              <a:path w="3526790" h="170814">
                <a:moveTo>
                  <a:pt x="3508248" y="86868"/>
                </a:moveTo>
                <a:lnTo>
                  <a:pt x="3508248" y="79248"/>
                </a:lnTo>
                <a:lnTo>
                  <a:pt x="1719072" y="79248"/>
                </a:lnTo>
                <a:lnTo>
                  <a:pt x="1719072" y="80772"/>
                </a:lnTo>
                <a:lnTo>
                  <a:pt x="1717548" y="82296"/>
                </a:lnTo>
                <a:lnTo>
                  <a:pt x="1716024" y="82296"/>
                </a:lnTo>
                <a:lnTo>
                  <a:pt x="1714500" y="83820"/>
                </a:lnTo>
                <a:lnTo>
                  <a:pt x="1714500" y="85344"/>
                </a:lnTo>
                <a:lnTo>
                  <a:pt x="1712976" y="88392"/>
                </a:lnTo>
                <a:lnTo>
                  <a:pt x="1712976" y="91440"/>
                </a:lnTo>
                <a:lnTo>
                  <a:pt x="1709928" y="100584"/>
                </a:lnTo>
                <a:lnTo>
                  <a:pt x="1708404" y="106680"/>
                </a:lnTo>
                <a:lnTo>
                  <a:pt x="1711452" y="118872"/>
                </a:lnTo>
                <a:lnTo>
                  <a:pt x="1711452" y="134112"/>
                </a:lnTo>
                <a:lnTo>
                  <a:pt x="1712976" y="149352"/>
                </a:lnTo>
                <a:lnTo>
                  <a:pt x="1714500" y="134112"/>
                </a:lnTo>
                <a:lnTo>
                  <a:pt x="1716024" y="120396"/>
                </a:lnTo>
                <a:lnTo>
                  <a:pt x="1717548" y="108204"/>
                </a:lnTo>
                <a:lnTo>
                  <a:pt x="1717548" y="103632"/>
                </a:lnTo>
                <a:lnTo>
                  <a:pt x="1720596" y="94488"/>
                </a:lnTo>
                <a:lnTo>
                  <a:pt x="1720596" y="91440"/>
                </a:lnTo>
                <a:lnTo>
                  <a:pt x="1722120" y="88392"/>
                </a:lnTo>
                <a:lnTo>
                  <a:pt x="1722120" y="86868"/>
                </a:lnTo>
                <a:lnTo>
                  <a:pt x="3508248" y="86868"/>
                </a:lnTo>
                <a:close/>
              </a:path>
              <a:path w="3526790" h="170814">
                <a:moveTo>
                  <a:pt x="1723644" y="86868"/>
                </a:moveTo>
                <a:lnTo>
                  <a:pt x="1722120" y="86868"/>
                </a:lnTo>
                <a:lnTo>
                  <a:pt x="1722120" y="89916"/>
                </a:lnTo>
                <a:lnTo>
                  <a:pt x="1723644" y="86868"/>
                </a:lnTo>
                <a:close/>
              </a:path>
              <a:path w="3526790" h="170814">
                <a:moveTo>
                  <a:pt x="3526536" y="16764"/>
                </a:moveTo>
                <a:lnTo>
                  <a:pt x="3526536" y="0"/>
                </a:lnTo>
                <a:lnTo>
                  <a:pt x="3517392" y="0"/>
                </a:lnTo>
                <a:lnTo>
                  <a:pt x="3517392" y="32004"/>
                </a:lnTo>
                <a:lnTo>
                  <a:pt x="3515868" y="45720"/>
                </a:lnTo>
                <a:lnTo>
                  <a:pt x="3514344" y="57912"/>
                </a:lnTo>
                <a:lnTo>
                  <a:pt x="3512820" y="64008"/>
                </a:lnTo>
                <a:lnTo>
                  <a:pt x="3511296" y="68580"/>
                </a:lnTo>
                <a:lnTo>
                  <a:pt x="3511296" y="71628"/>
                </a:lnTo>
                <a:lnTo>
                  <a:pt x="3508248" y="77724"/>
                </a:lnTo>
                <a:lnTo>
                  <a:pt x="3506724" y="79248"/>
                </a:lnTo>
                <a:lnTo>
                  <a:pt x="3508248" y="79248"/>
                </a:lnTo>
                <a:lnTo>
                  <a:pt x="3508248" y="86868"/>
                </a:lnTo>
                <a:lnTo>
                  <a:pt x="3511296" y="86868"/>
                </a:lnTo>
                <a:lnTo>
                  <a:pt x="3515868" y="82296"/>
                </a:lnTo>
                <a:lnTo>
                  <a:pt x="3515868" y="80772"/>
                </a:lnTo>
                <a:lnTo>
                  <a:pt x="3518916" y="74676"/>
                </a:lnTo>
                <a:lnTo>
                  <a:pt x="3520440" y="70104"/>
                </a:lnTo>
                <a:lnTo>
                  <a:pt x="3520440" y="65532"/>
                </a:lnTo>
                <a:lnTo>
                  <a:pt x="3521964" y="59436"/>
                </a:lnTo>
                <a:lnTo>
                  <a:pt x="3523488" y="47244"/>
                </a:lnTo>
                <a:lnTo>
                  <a:pt x="3526536" y="16764"/>
                </a:lnTo>
                <a:close/>
              </a:path>
            </a:pathLst>
          </a:custGeom>
          <a:solidFill>
            <a:srgbClr val="A5A5A5"/>
          </a:solidFill>
        </p:spPr>
        <p:txBody>
          <a:bodyPr wrap="square" lIns="0" tIns="0" rIns="0" bIns="0" rtlCol="0"/>
          <a:lstStyle/>
          <a:p>
            <a:endParaRPr/>
          </a:p>
        </p:txBody>
      </p:sp>
      <p:sp>
        <p:nvSpPr>
          <p:cNvPr id="28" name="object 21"/>
          <p:cNvSpPr/>
          <p:nvPr/>
        </p:nvSpPr>
        <p:spPr>
          <a:xfrm>
            <a:off x="8979776" y="2690699"/>
            <a:ext cx="1981201" cy="198557"/>
          </a:xfrm>
          <a:custGeom>
            <a:avLst/>
            <a:gdLst/>
            <a:ahLst/>
            <a:cxnLst/>
            <a:rect l="l" t="t" r="r" b="b"/>
            <a:pathLst>
              <a:path w="3526790" h="170814">
                <a:moveTo>
                  <a:pt x="13716" y="85344"/>
                </a:moveTo>
                <a:lnTo>
                  <a:pt x="13716" y="64008"/>
                </a:lnTo>
                <a:lnTo>
                  <a:pt x="12192" y="57912"/>
                </a:lnTo>
                <a:lnTo>
                  <a:pt x="10668" y="45720"/>
                </a:lnTo>
                <a:lnTo>
                  <a:pt x="9144" y="32004"/>
                </a:lnTo>
                <a:lnTo>
                  <a:pt x="9144" y="0"/>
                </a:lnTo>
                <a:lnTo>
                  <a:pt x="0" y="0"/>
                </a:lnTo>
                <a:lnTo>
                  <a:pt x="0" y="16764"/>
                </a:lnTo>
                <a:lnTo>
                  <a:pt x="1524" y="33528"/>
                </a:lnTo>
                <a:lnTo>
                  <a:pt x="3048" y="47244"/>
                </a:lnTo>
                <a:lnTo>
                  <a:pt x="4572" y="59436"/>
                </a:lnTo>
                <a:lnTo>
                  <a:pt x="4572" y="65532"/>
                </a:lnTo>
                <a:lnTo>
                  <a:pt x="7620" y="74676"/>
                </a:lnTo>
                <a:lnTo>
                  <a:pt x="10668" y="80772"/>
                </a:lnTo>
                <a:lnTo>
                  <a:pt x="10668" y="82296"/>
                </a:lnTo>
                <a:lnTo>
                  <a:pt x="13716" y="85344"/>
                </a:lnTo>
                <a:close/>
              </a:path>
              <a:path w="3526790" h="170814">
                <a:moveTo>
                  <a:pt x="18288" y="77724"/>
                </a:moveTo>
                <a:lnTo>
                  <a:pt x="13716" y="68580"/>
                </a:lnTo>
                <a:lnTo>
                  <a:pt x="13716" y="86868"/>
                </a:lnTo>
                <a:lnTo>
                  <a:pt x="16764" y="86868"/>
                </a:lnTo>
                <a:lnTo>
                  <a:pt x="16764" y="77724"/>
                </a:lnTo>
                <a:lnTo>
                  <a:pt x="18288" y="77724"/>
                </a:lnTo>
                <a:close/>
              </a:path>
              <a:path w="3526790" h="170814">
                <a:moveTo>
                  <a:pt x="1708404" y="106680"/>
                </a:moveTo>
                <a:lnTo>
                  <a:pt x="1708404" y="100584"/>
                </a:lnTo>
                <a:lnTo>
                  <a:pt x="1705356" y="91440"/>
                </a:lnTo>
                <a:lnTo>
                  <a:pt x="1702308" y="85344"/>
                </a:lnTo>
                <a:lnTo>
                  <a:pt x="1702308" y="83820"/>
                </a:lnTo>
                <a:lnTo>
                  <a:pt x="1697736" y="79248"/>
                </a:lnTo>
                <a:lnTo>
                  <a:pt x="18288" y="79248"/>
                </a:lnTo>
                <a:lnTo>
                  <a:pt x="16764" y="77724"/>
                </a:lnTo>
                <a:lnTo>
                  <a:pt x="16764" y="86868"/>
                </a:lnTo>
                <a:lnTo>
                  <a:pt x="1696212" y="86868"/>
                </a:lnTo>
                <a:lnTo>
                  <a:pt x="1696212" y="91440"/>
                </a:lnTo>
                <a:lnTo>
                  <a:pt x="1699260" y="97536"/>
                </a:lnTo>
                <a:lnTo>
                  <a:pt x="1699260" y="103632"/>
                </a:lnTo>
                <a:lnTo>
                  <a:pt x="1700784" y="108204"/>
                </a:lnTo>
                <a:lnTo>
                  <a:pt x="1702308" y="120396"/>
                </a:lnTo>
                <a:lnTo>
                  <a:pt x="1703832" y="134112"/>
                </a:lnTo>
                <a:lnTo>
                  <a:pt x="1703832" y="149352"/>
                </a:lnTo>
                <a:lnTo>
                  <a:pt x="1705356" y="166116"/>
                </a:lnTo>
                <a:lnTo>
                  <a:pt x="1705356" y="134112"/>
                </a:lnTo>
                <a:lnTo>
                  <a:pt x="1706880" y="118872"/>
                </a:lnTo>
                <a:lnTo>
                  <a:pt x="1708404" y="106680"/>
                </a:lnTo>
                <a:close/>
              </a:path>
              <a:path w="3526790" h="170814">
                <a:moveTo>
                  <a:pt x="19812" y="79248"/>
                </a:moveTo>
                <a:lnTo>
                  <a:pt x="18288" y="77724"/>
                </a:lnTo>
                <a:lnTo>
                  <a:pt x="18288" y="79248"/>
                </a:lnTo>
                <a:lnTo>
                  <a:pt x="19812" y="79248"/>
                </a:lnTo>
                <a:close/>
              </a:path>
              <a:path w="3526790" h="170814">
                <a:moveTo>
                  <a:pt x="1694688" y="88392"/>
                </a:moveTo>
                <a:lnTo>
                  <a:pt x="1694688" y="86868"/>
                </a:lnTo>
                <a:lnTo>
                  <a:pt x="1693164" y="86868"/>
                </a:lnTo>
                <a:lnTo>
                  <a:pt x="1694688" y="88392"/>
                </a:lnTo>
                <a:close/>
              </a:path>
              <a:path w="3526790" h="170814">
                <a:moveTo>
                  <a:pt x="1696212" y="89916"/>
                </a:moveTo>
                <a:lnTo>
                  <a:pt x="1696212" y="86868"/>
                </a:lnTo>
                <a:lnTo>
                  <a:pt x="1694688" y="86868"/>
                </a:lnTo>
                <a:lnTo>
                  <a:pt x="1696212" y="89916"/>
                </a:lnTo>
                <a:close/>
              </a:path>
              <a:path w="3526790" h="170814">
                <a:moveTo>
                  <a:pt x="1696212" y="91440"/>
                </a:moveTo>
                <a:lnTo>
                  <a:pt x="1696212" y="89916"/>
                </a:lnTo>
                <a:lnTo>
                  <a:pt x="1694688" y="88392"/>
                </a:lnTo>
                <a:lnTo>
                  <a:pt x="1696212" y="91440"/>
                </a:lnTo>
                <a:close/>
              </a:path>
              <a:path w="3526790" h="170814">
                <a:moveTo>
                  <a:pt x="1712976" y="166116"/>
                </a:moveTo>
                <a:lnTo>
                  <a:pt x="1712976" y="149352"/>
                </a:lnTo>
                <a:lnTo>
                  <a:pt x="1711452" y="134112"/>
                </a:lnTo>
                <a:lnTo>
                  <a:pt x="1711452" y="118872"/>
                </a:lnTo>
                <a:lnTo>
                  <a:pt x="1708404" y="106680"/>
                </a:lnTo>
                <a:lnTo>
                  <a:pt x="1706880" y="118872"/>
                </a:lnTo>
                <a:lnTo>
                  <a:pt x="1705356" y="134112"/>
                </a:lnTo>
                <a:lnTo>
                  <a:pt x="1705356" y="166116"/>
                </a:lnTo>
                <a:lnTo>
                  <a:pt x="1712976" y="166116"/>
                </a:lnTo>
                <a:close/>
              </a:path>
              <a:path w="3526790" h="170814">
                <a:moveTo>
                  <a:pt x="1712976" y="169164"/>
                </a:moveTo>
                <a:lnTo>
                  <a:pt x="1712976" y="166116"/>
                </a:lnTo>
                <a:lnTo>
                  <a:pt x="1705356" y="166116"/>
                </a:lnTo>
                <a:lnTo>
                  <a:pt x="1705356" y="169164"/>
                </a:lnTo>
                <a:lnTo>
                  <a:pt x="1706880" y="170688"/>
                </a:lnTo>
                <a:lnTo>
                  <a:pt x="1711452" y="170688"/>
                </a:lnTo>
                <a:lnTo>
                  <a:pt x="1712976" y="169164"/>
                </a:lnTo>
                <a:close/>
              </a:path>
              <a:path w="3526790" h="170814">
                <a:moveTo>
                  <a:pt x="3508248" y="86868"/>
                </a:moveTo>
                <a:lnTo>
                  <a:pt x="3508248" y="79248"/>
                </a:lnTo>
                <a:lnTo>
                  <a:pt x="1719072" y="79248"/>
                </a:lnTo>
                <a:lnTo>
                  <a:pt x="1719072" y="80772"/>
                </a:lnTo>
                <a:lnTo>
                  <a:pt x="1717548" y="82296"/>
                </a:lnTo>
                <a:lnTo>
                  <a:pt x="1716024" y="82296"/>
                </a:lnTo>
                <a:lnTo>
                  <a:pt x="1714500" y="83820"/>
                </a:lnTo>
                <a:lnTo>
                  <a:pt x="1714500" y="85344"/>
                </a:lnTo>
                <a:lnTo>
                  <a:pt x="1712976" y="88392"/>
                </a:lnTo>
                <a:lnTo>
                  <a:pt x="1712976" y="91440"/>
                </a:lnTo>
                <a:lnTo>
                  <a:pt x="1709928" y="100584"/>
                </a:lnTo>
                <a:lnTo>
                  <a:pt x="1708404" y="106680"/>
                </a:lnTo>
                <a:lnTo>
                  <a:pt x="1711452" y="118872"/>
                </a:lnTo>
                <a:lnTo>
                  <a:pt x="1711452" y="134112"/>
                </a:lnTo>
                <a:lnTo>
                  <a:pt x="1712976" y="149352"/>
                </a:lnTo>
                <a:lnTo>
                  <a:pt x="1714500" y="134112"/>
                </a:lnTo>
                <a:lnTo>
                  <a:pt x="1716024" y="120396"/>
                </a:lnTo>
                <a:lnTo>
                  <a:pt x="1717548" y="108204"/>
                </a:lnTo>
                <a:lnTo>
                  <a:pt x="1717548" y="103632"/>
                </a:lnTo>
                <a:lnTo>
                  <a:pt x="1720596" y="94488"/>
                </a:lnTo>
                <a:lnTo>
                  <a:pt x="1720596" y="91440"/>
                </a:lnTo>
                <a:lnTo>
                  <a:pt x="1722120" y="88392"/>
                </a:lnTo>
                <a:lnTo>
                  <a:pt x="1722120" y="86868"/>
                </a:lnTo>
                <a:lnTo>
                  <a:pt x="3508248" y="86868"/>
                </a:lnTo>
                <a:close/>
              </a:path>
              <a:path w="3526790" h="170814">
                <a:moveTo>
                  <a:pt x="1723644" y="86868"/>
                </a:moveTo>
                <a:lnTo>
                  <a:pt x="1722120" y="86868"/>
                </a:lnTo>
                <a:lnTo>
                  <a:pt x="1722120" y="89916"/>
                </a:lnTo>
                <a:lnTo>
                  <a:pt x="1723644" y="86868"/>
                </a:lnTo>
                <a:close/>
              </a:path>
              <a:path w="3526790" h="170814">
                <a:moveTo>
                  <a:pt x="3526536" y="16764"/>
                </a:moveTo>
                <a:lnTo>
                  <a:pt x="3526536" y="0"/>
                </a:lnTo>
                <a:lnTo>
                  <a:pt x="3517392" y="0"/>
                </a:lnTo>
                <a:lnTo>
                  <a:pt x="3517392" y="32004"/>
                </a:lnTo>
                <a:lnTo>
                  <a:pt x="3515868" y="45720"/>
                </a:lnTo>
                <a:lnTo>
                  <a:pt x="3514344" y="57912"/>
                </a:lnTo>
                <a:lnTo>
                  <a:pt x="3512820" y="64008"/>
                </a:lnTo>
                <a:lnTo>
                  <a:pt x="3511296" y="68580"/>
                </a:lnTo>
                <a:lnTo>
                  <a:pt x="3511296" y="71628"/>
                </a:lnTo>
                <a:lnTo>
                  <a:pt x="3508248" y="77724"/>
                </a:lnTo>
                <a:lnTo>
                  <a:pt x="3506724" y="79248"/>
                </a:lnTo>
                <a:lnTo>
                  <a:pt x="3508248" y="79248"/>
                </a:lnTo>
                <a:lnTo>
                  <a:pt x="3508248" y="86868"/>
                </a:lnTo>
                <a:lnTo>
                  <a:pt x="3511296" y="86868"/>
                </a:lnTo>
                <a:lnTo>
                  <a:pt x="3515868" y="82296"/>
                </a:lnTo>
                <a:lnTo>
                  <a:pt x="3515868" y="80772"/>
                </a:lnTo>
                <a:lnTo>
                  <a:pt x="3518916" y="74676"/>
                </a:lnTo>
                <a:lnTo>
                  <a:pt x="3520440" y="70104"/>
                </a:lnTo>
                <a:lnTo>
                  <a:pt x="3520440" y="65532"/>
                </a:lnTo>
                <a:lnTo>
                  <a:pt x="3521964" y="59436"/>
                </a:lnTo>
                <a:lnTo>
                  <a:pt x="3523488" y="47244"/>
                </a:lnTo>
                <a:lnTo>
                  <a:pt x="3526536" y="16764"/>
                </a:lnTo>
                <a:close/>
              </a:path>
            </a:pathLst>
          </a:custGeom>
          <a:solidFill>
            <a:srgbClr val="A5A5A5"/>
          </a:solidFill>
        </p:spPr>
        <p:txBody>
          <a:bodyPr wrap="square" lIns="0" tIns="0" rIns="0" bIns="0" rtlCol="0"/>
          <a:lstStyle/>
          <a:p>
            <a:endParaRPr/>
          </a:p>
        </p:txBody>
      </p:sp>
      <p:sp>
        <p:nvSpPr>
          <p:cNvPr id="29" name="object 21"/>
          <p:cNvSpPr/>
          <p:nvPr/>
        </p:nvSpPr>
        <p:spPr>
          <a:xfrm>
            <a:off x="8863730" y="5347962"/>
            <a:ext cx="1981201" cy="198557"/>
          </a:xfrm>
          <a:custGeom>
            <a:avLst/>
            <a:gdLst/>
            <a:ahLst/>
            <a:cxnLst/>
            <a:rect l="l" t="t" r="r" b="b"/>
            <a:pathLst>
              <a:path w="3526790" h="170814">
                <a:moveTo>
                  <a:pt x="13716" y="85344"/>
                </a:moveTo>
                <a:lnTo>
                  <a:pt x="13716" y="64008"/>
                </a:lnTo>
                <a:lnTo>
                  <a:pt x="12192" y="57912"/>
                </a:lnTo>
                <a:lnTo>
                  <a:pt x="10668" y="45720"/>
                </a:lnTo>
                <a:lnTo>
                  <a:pt x="9144" y="32004"/>
                </a:lnTo>
                <a:lnTo>
                  <a:pt x="9144" y="0"/>
                </a:lnTo>
                <a:lnTo>
                  <a:pt x="0" y="0"/>
                </a:lnTo>
                <a:lnTo>
                  <a:pt x="0" y="16764"/>
                </a:lnTo>
                <a:lnTo>
                  <a:pt x="1524" y="33528"/>
                </a:lnTo>
                <a:lnTo>
                  <a:pt x="3048" y="47244"/>
                </a:lnTo>
                <a:lnTo>
                  <a:pt x="4572" y="59436"/>
                </a:lnTo>
                <a:lnTo>
                  <a:pt x="4572" y="65532"/>
                </a:lnTo>
                <a:lnTo>
                  <a:pt x="7620" y="74676"/>
                </a:lnTo>
                <a:lnTo>
                  <a:pt x="10668" y="80772"/>
                </a:lnTo>
                <a:lnTo>
                  <a:pt x="10668" y="82296"/>
                </a:lnTo>
                <a:lnTo>
                  <a:pt x="13716" y="85344"/>
                </a:lnTo>
                <a:close/>
              </a:path>
              <a:path w="3526790" h="170814">
                <a:moveTo>
                  <a:pt x="18288" y="77724"/>
                </a:moveTo>
                <a:lnTo>
                  <a:pt x="13716" y="68580"/>
                </a:lnTo>
                <a:lnTo>
                  <a:pt x="13716" y="86868"/>
                </a:lnTo>
                <a:lnTo>
                  <a:pt x="16764" y="86868"/>
                </a:lnTo>
                <a:lnTo>
                  <a:pt x="16764" y="77724"/>
                </a:lnTo>
                <a:lnTo>
                  <a:pt x="18288" y="77724"/>
                </a:lnTo>
                <a:close/>
              </a:path>
              <a:path w="3526790" h="170814">
                <a:moveTo>
                  <a:pt x="1708404" y="106680"/>
                </a:moveTo>
                <a:lnTo>
                  <a:pt x="1708404" y="100584"/>
                </a:lnTo>
                <a:lnTo>
                  <a:pt x="1705356" y="91440"/>
                </a:lnTo>
                <a:lnTo>
                  <a:pt x="1702308" y="85344"/>
                </a:lnTo>
                <a:lnTo>
                  <a:pt x="1702308" y="83820"/>
                </a:lnTo>
                <a:lnTo>
                  <a:pt x="1697736" y="79248"/>
                </a:lnTo>
                <a:lnTo>
                  <a:pt x="18288" y="79248"/>
                </a:lnTo>
                <a:lnTo>
                  <a:pt x="16764" y="77724"/>
                </a:lnTo>
                <a:lnTo>
                  <a:pt x="16764" y="86868"/>
                </a:lnTo>
                <a:lnTo>
                  <a:pt x="1696212" y="86868"/>
                </a:lnTo>
                <a:lnTo>
                  <a:pt x="1696212" y="91440"/>
                </a:lnTo>
                <a:lnTo>
                  <a:pt x="1699260" y="97536"/>
                </a:lnTo>
                <a:lnTo>
                  <a:pt x="1699260" y="103632"/>
                </a:lnTo>
                <a:lnTo>
                  <a:pt x="1700784" y="108204"/>
                </a:lnTo>
                <a:lnTo>
                  <a:pt x="1702308" y="120396"/>
                </a:lnTo>
                <a:lnTo>
                  <a:pt x="1703832" y="134112"/>
                </a:lnTo>
                <a:lnTo>
                  <a:pt x="1703832" y="149352"/>
                </a:lnTo>
                <a:lnTo>
                  <a:pt x="1705356" y="166116"/>
                </a:lnTo>
                <a:lnTo>
                  <a:pt x="1705356" y="134112"/>
                </a:lnTo>
                <a:lnTo>
                  <a:pt x="1706880" y="118872"/>
                </a:lnTo>
                <a:lnTo>
                  <a:pt x="1708404" y="106680"/>
                </a:lnTo>
                <a:close/>
              </a:path>
              <a:path w="3526790" h="170814">
                <a:moveTo>
                  <a:pt x="19812" y="79248"/>
                </a:moveTo>
                <a:lnTo>
                  <a:pt x="18288" y="77724"/>
                </a:lnTo>
                <a:lnTo>
                  <a:pt x="18288" y="79248"/>
                </a:lnTo>
                <a:lnTo>
                  <a:pt x="19812" y="79248"/>
                </a:lnTo>
                <a:close/>
              </a:path>
              <a:path w="3526790" h="170814">
                <a:moveTo>
                  <a:pt x="1694688" y="88392"/>
                </a:moveTo>
                <a:lnTo>
                  <a:pt x="1694688" y="86868"/>
                </a:lnTo>
                <a:lnTo>
                  <a:pt x="1693164" y="86868"/>
                </a:lnTo>
                <a:lnTo>
                  <a:pt x="1694688" y="88392"/>
                </a:lnTo>
                <a:close/>
              </a:path>
              <a:path w="3526790" h="170814">
                <a:moveTo>
                  <a:pt x="1696212" y="89916"/>
                </a:moveTo>
                <a:lnTo>
                  <a:pt x="1696212" y="86868"/>
                </a:lnTo>
                <a:lnTo>
                  <a:pt x="1694688" y="86868"/>
                </a:lnTo>
                <a:lnTo>
                  <a:pt x="1696212" y="89916"/>
                </a:lnTo>
                <a:close/>
              </a:path>
              <a:path w="3526790" h="170814">
                <a:moveTo>
                  <a:pt x="1696212" y="91440"/>
                </a:moveTo>
                <a:lnTo>
                  <a:pt x="1696212" y="89916"/>
                </a:lnTo>
                <a:lnTo>
                  <a:pt x="1694688" y="88392"/>
                </a:lnTo>
                <a:lnTo>
                  <a:pt x="1696212" y="91440"/>
                </a:lnTo>
                <a:close/>
              </a:path>
              <a:path w="3526790" h="170814">
                <a:moveTo>
                  <a:pt x="1712976" y="166116"/>
                </a:moveTo>
                <a:lnTo>
                  <a:pt x="1712976" y="149352"/>
                </a:lnTo>
                <a:lnTo>
                  <a:pt x="1711452" y="134112"/>
                </a:lnTo>
                <a:lnTo>
                  <a:pt x="1711452" y="118872"/>
                </a:lnTo>
                <a:lnTo>
                  <a:pt x="1708404" y="106680"/>
                </a:lnTo>
                <a:lnTo>
                  <a:pt x="1706880" y="118872"/>
                </a:lnTo>
                <a:lnTo>
                  <a:pt x="1705356" y="134112"/>
                </a:lnTo>
                <a:lnTo>
                  <a:pt x="1705356" y="166116"/>
                </a:lnTo>
                <a:lnTo>
                  <a:pt x="1712976" y="166116"/>
                </a:lnTo>
                <a:close/>
              </a:path>
              <a:path w="3526790" h="170814">
                <a:moveTo>
                  <a:pt x="1712976" y="169164"/>
                </a:moveTo>
                <a:lnTo>
                  <a:pt x="1712976" y="166116"/>
                </a:lnTo>
                <a:lnTo>
                  <a:pt x="1705356" y="166116"/>
                </a:lnTo>
                <a:lnTo>
                  <a:pt x="1705356" y="169164"/>
                </a:lnTo>
                <a:lnTo>
                  <a:pt x="1706880" y="170688"/>
                </a:lnTo>
                <a:lnTo>
                  <a:pt x="1711452" y="170688"/>
                </a:lnTo>
                <a:lnTo>
                  <a:pt x="1712976" y="169164"/>
                </a:lnTo>
                <a:close/>
              </a:path>
              <a:path w="3526790" h="170814">
                <a:moveTo>
                  <a:pt x="3508248" y="86868"/>
                </a:moveTo>
                <a:lnTo>
                  <a:pt x="3508248" y="79248"/>
                </a:lnTo>
                <a:lnTo>
                  <a:pt x="1719072" y="79248"/>
                </a:lnTo>
                <a:lnTo>
                  <a:pt x="1719072" y="80772"/>
                </a:lnTo>
                <a:lnTo>
                  <a:pt x="1717548" y="82296"/>
                </a:lnTo>
                <a:lnTo>
                  <a:pt x="1716024" y="82296"/>
                </a:lnTo>
                <a:lnTo>
                  <a:pt x="1714500" y="83820"/>
                </a:lnTo>
                <a:lnTo>
                  <a:pt x="1714500" y="85344"/>
                </a:lnTo>
                <a:lnTo>
                  <a:pt x="1712976" y="88392"/>
                </a:lnTo>
                <a:lnTo>
                  <a:pt x="1712976" y="91440"/>
                </a:lnTo>
                <a:lnTo>
                  <a:pt x="1709928" y="100584"/>
                </a:lnTo>
                <a:lnTo>
                  <a:pt x="1708404" y="106680"/>
                </a:lnTo>
                <a:lnTo>
                  <a:pt x="1711452" y="118872"/>
                </a:lnTo>
                <a:lnTo>
                  <a:pt x="1711452" y="134112"/>
                </a:lnTo>
                <a:lnTo>
                  <a:pt x="1712976" y="149352"/>
                </a:lnTo>
                <a:lnTo>
                  <a:pt x="1714500" y="134112"/>
                </a:lnTo>
                <a:lnTo>
                  <a:pt x="1716024" y="120396"/>
                </a:lnTo>
                <a:lnTo>
                  <a:pt x="1717548" y="108204"/>
                </a:lnTo>
                <a:lnTo>
                  <a:pt x="1717548" y="103632"/>
                </a:lnTo>
                <a:lnTo>
                  <a:pt x="1720596" y="94488"/>
                </a:lnTo>
                <a:lnTo>
                  <a:pt x="1720596" y="91440"/>
                </a:lnTo>
                <a:lnTo>
                  <a:pt x="1722120" y="88392"/>
                </a:lnTo>
                <a:lnTo>
                  <a:pt x="1722120" y="86868"/>
                </a:lnTo>
                <a:lnTo>
                  <a:pt x="3508248" y="86868"/>
                </a:lnTo>
                <a:close/>
              </a:path>
              <a:path w="3526790" h="170814">
                <a:moveTo>
                  <a:pt x="1723644" y="86868"/>
                </a:moveTo>
                <a:lnTo>
                  <a:pt x="1722120" y="86868"/>
                </a:lnTo>
                <a:lnTo>
                  <a:pt x="1722120" y="89916"/>
                </a:lnTo>
                <a:lnTo>
                  <a:pt x="1723644" y="86868"/>
                </a:lnTo>
                <a:close/>
              </a:path>
              <a:path w="3526790" h="170814">
                <a:moveTo>
                  <a:pt x="3526536" y="16764"/>
                </a:moveTo>
                <a:lnTo>
                  <a:pt x="3526536" y="0"/>
                </a:lnTo>
                <a:lnTo>
                  <a:pt x="3517392" y="0"/>
                </a:lnTo>
                <a:lnTo>
                  <a:pt x="3517392" y="32004"/>
                </a:lnTo>
                <a:lnTo>
                  <a:pt x="3515868" y="45720"/>
                </a:lnTo>
                <a:lnTo>
                  <a:pt x="3514344" y="57912"/>
                </a:lnTo>
                <a:lnTo>
                  <a:pt x="3512820" y="64008"/>
                </a:lnTo>
                <a:lnTo>
                  <a:pt x="3511296" y="68580"/>
                </a:lnTo>
                <a:lnTo>
                  <a:pt x="3511296" y="71628"/>
                </a:lnTo>
                <a:lnTo>
                  <a:pt x="3508248" y="77724"/>
                </a:lnTo>
                <a:lnTo>
                  <a:pt x="3506724" y="79248"/>
                </a:lnTo>
                <a:lnTo>
                  <a:pt x="3508248" y="79248"/>
                </a:lnTo>
                <a:lnTo>
                  <a:pt x="3508248" y="86868"/>
                </a:lnTo>
                <a:lnTo>
                  <a:pt x="3511296" y="86868"/>
                </a:lnTo>
                <a:lnTo>
                  <a:pt x="3515868" y="82296"/>
                </a:lnTo>
                <a:lnTo>
                  <a:pt x="3515868" y="80772"/>
                </a:lnTo>
                <a:lnTo>
                  <a:pt x="3518916" y="74676"/>
                </a:lnTo>
                <a:lnTo>
                  <a:pt x="3520440" y="70104"/>
                </a:lnTo>
                <a:lnTo>
                  <a:pt x="3520440" y="65532"/>
                </a:lnTo>
                <a:lnTo>
                  <a:pt x="3521964" y="59436"/>
                </a:lnTo>
                <a:lnTo>
                  <a:pt x="3523488" y="47244"/>
                </a:lnTo>
                <a:lnTo>
                  <a:pt x="3526536" y="16764"/>
                </a:lnTo>
                <a:close/>
              </a:path>
            </a:pathLst>
          </a:custGeom>
          <a:solidFill>
            <a:srgbClr val="A5A5A5"/>
          </a:solidFill>
        </p:spPr>
        <p:txBody>
          <a:bodyPr wrap="square" lIns="0" tIns="0" rIns="0" bIns="0" rtlCol="0"/>
          <a:lstStyle/>
          <a:p>
            <a:endParaRPr/>
          </a:p>
        </p:txBody>
      </p:sp>
      <p:sp>
        <p:nvSpPr>
          <p:cNvPr id="30" name="object 21"/>
          <p:cNvSpPr/>
          <p:nvPr/>
        </p:nvSpPr>
        <p:spPr>
          <a:xfrm>
            <a:off x="1088730" y="5458769"/>
            <a:ext cx="1981201" cy="198557"/>
          </a:xfrm>
          <a:custGeom>
            <a:avLst/>
            <a:gdLst/>
            <a:ahLst/>
            <a:cxnLst/>
            <a:rect l="l" t="t" r="r" b="b"/>
            <a:pathLst>
              <a:path w="3526790" h="170814">
                <a:moveTo>
                  <a:pt x="13716" y="85344"/>
                </a:moveTo>
                <a:lnTo>
                  <a:pt x="13716" y="64008"/>
                </a:lnTo>
                <a:lnTo>
                  <a:pt x="12192" y="57912"/>
                </a:lnTo>
                <a:lnTo>
                  <a:pt x="10668" y="45720"/>
                </a:lnTo>
                <a:lnTo>
                  <a:pt x="9144" y="32004"/>
                </a:lnTo>
                <a:lnTo>
                  <a:pt x="9144" y="0"/>
                </a:lnTo>
                <a:lnTo>
                  <a:pt x="0" y="0"/>
                </a:lnTo>
                <a:lnTo>
                  <a:pt x="0" y="16764"/>
                </a:lnTo>
                <a:lnTo>
                  <a:pt x="1524" y="33528"/>
                </a:lnTo>
                <a:lnTo>
                  <a:pt x="3048" y="47244"/>
                </a:lnTo>
                <a:lnTo>
                  <a:pt x="4572" y="59436"/>
                </a:lnTo>
                <a:lnTo>
                  <a:pt x="4572" y="65532"/>
                </a:lnTo>
                <a:lnTo>
                  <a:pt x="7620" y="74676"/>
                </a:lnTo>
                <a:lnTo>
                  <a:pt x="10668" y="80772"/>
                </a:lnTo>
                <a:lnTo>
                  <a:pt x="10668" y="82296"/>
                </a:lnTo>
                <a:lnTo>
                  <a:pt x="13716" y="85344"/>
                </a:lnTo>
                <a:close/>
              </a:path>
              <a:path w="3526790" h="170814">
                <a:moveTo>
                  <a:pt x="18288" y="77724"/>
                </a:moveTo>
                <a:lnTo>
                  <a:pt x="13716" y="68580"/>
                </a:lnTo>
                <a:lnTo>
                  <a:pt x="13716" y="86868"/>
                </a:lnTo>
                <a:lnTo>
                  <a:pt x="16764" y="86868"/>
                </a:lnTo>
                <a:lnTo>
                  <a:pt x="16764" y="77724"/>
                </a:lnTo>
                <a:lnTo>
                  <a:pt x="18288" y="77724"/>
                </a:lnTo>
                <a:close/>
              </a:path>
              <a:path w="3526790" h="170814">
                <a:moveTo>
                  <a:pt x="1708404" y="106680"/>
                </a:moveTo>
                <a:lnTo>
                  <a:pt x="1708404" y="100584"/>
                </a:lnTo>
                <a:lnTo>
                  <a:pt x="1705356" y="91440"/>
                </a:lnTo>
                <a:lnTo>
                  <a:pt x="1702308" y="85344"/>
                </a:lnTo>
                <a:lnTo>
                  <a:pt x="1702308" y="83820"/>
                </a:lnTo>
                <a:lnTo>
                  <a:pt x="1697736" y="79248"/>
                </a:lnTo>
                <a:lnTo>
                  <a:pt x="18288" y="79248"/>
                </a:lnTo>
                <a:lnTo>
                  <a:pt x="16764" y="77724"/>
                </a:lnTo>
                <a:lnTo>
                  <a:pt x="16764" y="86868"/>
                </a:lnTo>
                <a:lnTo>
                  <a:pt x="1696212" y="86868"/>
                </a:lnTo>
                <a:lnTo>
                  <a:pt x="1696212" y="91440"/>
                </a:lnTo>
                <a:lnTo>
                  <a:pt x="1699260" y="97536"/>
                </a:lnTo>
                <a:lnTo>
                  <a:pt x="1699260" y="103632"/>
                </a:lnTo>
                <a:lnTo>
                  <a:pt x="1700784" y="108204"/>
                </a:lnTo>
                <a:lnTo>
                  <a:pt x="1702308" y="120396"/>
                </a:lnTo>
                <a:lnTo>
                  <a:pt x="1703832" y="134112"/>
                </a:lnTo>
                <a:lnTo>
                  <a:pt x="1703832" y="149352"/>
                </a:lnTo>
                <a:lnTo>
                  <a:pt x="1705356" y="166116"/>
                </a:lnTo>
                <a:lnTo>
                  <a:pt x="1705356" y="134112"/>
                </a:lnTo>
                <a:lnTo>
                  <a:pt x="1706880" y="118872"/>
                </a:lnTo>
                <a:lnTo>
                  <a:pt x="1708404" y="106680"/>
                </a:lnTo>
                <a:close/>
              </a:path>
              <a:path w="3526790" h="170814">
                <a:moveTo>
                  <a:pt x="19812" y="79248"/>
                </a:moveTo>
                <a:lnTo>
                  <a:pt x="18288" y="77724"/>
                </a:lnTo>
                <a:lnTo>
                  <a:pt x="18288" y="79248"/>
                </a:lnTo>
                <a:lnTo>
                  <a:pt x="19812" y="79248"/>
                </a:lnTo>
                <a:close/>
              </a:path>
              <a:path w="3526790" h="170814">
                <a:moveTo>
                  <a:pt x="1694688" y="88392"/>
                </a:moveTo>
                <a:lnTo>
                  <a:pt x="1694688" y="86868"/>
                </a:lnTo>
                <a:lnTo>
                  <a:pt x="1693164" y="86868"/>
                </a:lnTo>
                <a:lnTo>
                  <a:pt x="1694688" y="88392"/>
                </a:lnTo>
                <a:close/>
              </a:path>
              <a:path w="3526790" h="170814">
                <a:moveTo>
                  <a:pt x="1696212" y="89916"/>
                </a:moveTo>
                <a:lnTo>
                  <a:pt x="1696212" y="86868"/>
                </a:lnTo>
                <a:lnTo>
                  <a:pt x="1694688" y="86868"/>
                </a:lnTo>
                <a:lnTo>
                  <a:pt x="1696212" y="89916"/>
                </a:lnTo>
                <a:close/>
              </a:path>
              <a:path w="3526790" h="170814">
                <a:moveTo>
                  <a:pt x="1696212" y="91440"/>
                </a:moveTo>
                <a:lnTo>
                  <a:pt x="1696212" y="89916"/>
                </a:lnTo>
                <a:lnTo>
                  <a:pt x="1694688" y="88392"/>
                </a:lnTo>
                <a:lnTo>
                  <a:pt x="1696212" y="91440"/>
                </a:lnTo>
                <a:close/>
              </a:path>
              <a:path w="3526790" h="170814">
                <a:moveTo>
                  <a:pt x="1712976" y="166116"/>
                </a:moveTo>
                <a:lnTo>
                  <a:pt x="1712976" y="149352"/>
                </a:lnTo>
                <a:lnTo>
                  <a:pt x="1711452" y="134112"/>
                </a:lnTo>
                <a:lnTo>
                  <a:pt x="1711452" y="118872"/>
                </a:lnTo>
                <a:lnTo>
                  <a:pt x="1708404" y="106680"/>
                </a:lnTo>
                <a:lnTo>
                  <a:pt x="1706880" y="118872"/>
                </a:lnTo>
                <a:lnTo>
                  <a:pt x="1705356" y="134112"/>
                </a:lnTo>
                <a:lnTo>
                  <a:pt x="1705356" y="166116"/>
                </a:lnTo>
                <a:lnTo>
                  <a:pt x="1712976" y="166116"/>
                </a:lnTo>
                <a:close/>
              </a:path>
              <a:path w="3526790" h="170814">
                <a:moveTo>
                  <a:pt x="1712976" y="169164"/>
                </a:moveTo>
                <a:lnTo>
                  <a:pt x="1712976" y="166116"/>
                </a:lnTo>
                <a:lnTo>
                  <a:pt x="1705356" y="166116"/>
                </a:lnTo>
                <a:lnTo>
                  <a:pt x="1705356" y="169164"/>
                </a:lnTo>
                <a:lnTo>
                  <a:pt x="1706880" y="170688"/>
                </a:lnTo>
                <a:lnTo>
                  <a:pt x="1711452" y="170688"/>
                </a:lnTo>
                <a:lnTo>
                  <a:pt x="1712976" y="169164"/>
                </a:lnTo>
                <a:close/>
              </a:path>
              <a:path w="3526790" h="170814">
                <a:moveTo>
                  <a:pt x="3508248" y="86868"/>
                </a:moveTo>
                <a:lnTo>
                  <a:pt x="3508248" y="79248"/>
                </a:lnTo>
                <a:lnTo>
                  <a:pt x="1719072" y="79248"/>
                </a:lnTo>
                <a:lnTo>
                  <a:pt x="1719072" y="80772"/>
                </a:lnTo>
                <a:lnTo>
                  <a:pt x="1717548" y="82296"/>
                </a:lnTo>
                <a:lnTo>
                  <a:pt x="1716024" y="82296"/>
                </a:lnTo>
                <a:lnTo>
                  <a:pt x="1714500" y="83820"/>
                </a:lnTo>
                <a:lnTo>
                  <a:pt x="1714500" y="85344"/>
                </a:lnTo>
                <a:lnTo>
                  <a:pt x="1712976" y="88392"/>
                </a:lnTo>
                <a:lnTo>
                  <a:pt x="1712976" y="91440"/>
                </a:lnTo>
                <a:lnTo>
                  <a:pt x="1709928" y="100584"/>
                </a:lnTo>
                <a:lnTo>
                  <a:pt x="1708404" y="106680"/>
                </a:lnTo>
                <a:lnTo>
                  <a:pt x="1711452" y="118872"/>
                </a:lnTo>
                <a:lnTo>
                  <a:pt x="1711452" y="134112"/>
                </a:lnTo>
                <a:lnTo>
                  <a:pt x="1712976" y="149352"/>
                </a:lnTo>
                <a:lnTo>
                  <a:pt x="1714500" y="134112"/>
                </a:lnTo>
                <a:lnTo>
                  <a:pt x="1716024" y="120396"/>
                </a:lnTo>
                <a:lnTo>
                  <a:pt x="1717548" y="108204"/>
                </a:lnTo>
                <a:lnTo>
                  <a:pt x="1717548" y="103632"/>
                </a:lnTo>
                <a:lnTo>
                  <a:pt x="1720596" y="94488"/>
                </a:lnTo>
                <a:lnTo>
                  <a:pt x="1720596" y="91440"/>
                </a:lnTo>
                <a:lnTo>
                  <a:pt x="1722120" y="88392"/>
                </a:lnTo>
                <a:lnTo>
                  <a:pt x="1722120" y="86868"/>
                </a:lnTo>
                <a:lnTo>
                  <a:pt x="3508248" y="86868"/>
                </a:lnTo>
                <a:close/>
              </a:path>
              <a:path w="3526790" h="170814">
                <a:moveTo>
                  <a:pt x="1723644" y="86868"/>
                </a:moveTo>
                <a:lnTo>
                  <a:pt x="1722120" y="86868"/>
                </a:lnTo>
                <a:lnTo>
                  <a:pt x="1722120" y="89916"/>
                </a:lnTo>
                <a:lnTo>
                  <a:pt x="1723644" y="86868"/>
                </a:lnTo>
                <a:close/>
              </a:path>
              <a:path w="3526790" h="170814">
                <a:moveTo>
                  <a:pt x="3526536" y="16764"/>
                </a:moveTo>
                <a:lnTo>
                  <a:pt x="3526536" y="0"/>
                </a:lnTo>
                <a:lnTo>
                  <a:pt x="3517392" y="0"/>
                </a:lnTo>
                <a:lnTo>
                  <a:pt x="3517392" y="32004"/>
                </a:lnTo>
                <a:lnTo>
                  <a:pt x="3515868" y="45720"/>
                </a:lnTo>
                <a:lnTo>
                  <a:pt x="3514344" y="57912"/>
                </a:lnTo>
                <a:lnTo>
                  <a:pt x="3512820" y="64008"/>
                </a:lnTo>
                <a:lnTo>
                  <a:pt x="3511296" y="68580"/>
                </a:lnTo>
                <a:lnTo>
                  <a:pt x="3511296" y="71628"/>
                </a:lnTo>
                <a:lnTo>
                  <a:pt x="3508248" y="77724"/>
                </a:lnTo>
                <a:lnTo>
                  <a:pt x="3506724" y="79248"/>
                </a:lnTo>
                <a:lnTo>
                  <a:pt x="3508248" y="79248"/>
                </a:lnTo>
                <a:lnTo>
                  <a:pt x="3508248" y="86868"/>
                </a:lnTo>
                <a:lnTo>
                  <a:pt x="3511296" y="86868"/>
                </a:lnTo>
                <a:lnTo>
                  <a:pt x="3515868" y="82296"/>
                </a:lnTo>
                <a:lnTo>
                  <a:pt x="3515868" y="80772"/>
                </a:lnTo>
                <a:lnTo>
                  <a:pt x="3518916" y="74676"/>
                </a:lnTo>
                <a:lnTo>
                  <a:pt x="3520440" y="70104"/>
                </a:lnTo>
                <a:lnTo>
                  <a:pt x="3520440" y="65532"/>
                </a:lnTo>
                <a:lnTo>
                  <a:pt x="3521964" y="59436"/>
                </a:lnTo>
                <a:lnTo>
                  <a:pt x="3523488" y="47244"/>
                </a:lnTo>
                <a:lnTo>
                  <a:pt x="3526536" y="16764"/>
                </a:lnTo>
                <a:close/>
              </a:path>
            </a:pathLst>
          </a:custGeom>
          <a:solidFill>
            <a:srgbClr val="A5A5A5"/>
          </a:solidFill>
        </p:spPr>
        <p:txBody>
          <a:bodyPr wrap="square" lIns="0" tIns="0" rIns="0" bIns="0" rtlCol="0"/>
          <a:lstStyle/>
          <a:p>
            <a:endParaRPr/>
          </a:p>
        </p:txBody>
      </p:sp>
      <p:pic>
        <p:nvPicPr>
          <p:cNvPr id="24" name="Picture 23"/>
          <p:cNvPicPr>
            <a:picLocks noChangeAspect="1"/>
          </p:cNvPicPr>
          <p:nvPr/>
        </p:nvPicPr>
        <p:blipFill rotWithShape="1">
          <a:blip r:embed="rId8" cstate="print">
            <a:extLst>
              <a:ext uri="{28A0092B-C50C-407E-A947-70E740481C1C}">
                <a14:useLocalDpi xmlns:a14="http://schemas.microsoft.com/office/drawing/2010/main" val="0"/>
              </a:ext>
            </a:extLst>
          </a:blip>
          <a:srcRect l="4545" t="13166" r="3031" b="9432"/>
          <a:stretch/>
        </p:blipFill>
        <p:spPr>
          <a:xfrm>
            <a:off x="9350707" y="253192"/>
            <a:ext cx="2405039" cy="611117"/>
          </a:xfrm>
          <a:prstGeom prst="rect">
            <a:avLst/>
          </a:prstGeom>
        </p:spPr>
      </p:pic>
    </p:spTree>
    <p:extLst>
      <p:ext uri="{BB962C8B-B14F-4D97-AF65-F5344CB8AC3E}">
        <p14:creationId xmlns:p14="http://schemas.microsoft.com/office/powerpoint/2010/main" val="162965812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Coffee </a:t>
            </a:r>
            <a:r>
              <a:rPr lang="en-US" sz="2400" b="1" dirty="0">
                <a:solidFill>
                  <a:schemeClr val="bg1">
                    <a:lumMod val="50000"/>
                  </a:schemeClr>
                </a:solidFill>
                <a:latin typeface="HelveticaNeueCyr-Bold"/>
              </a:rPr>
              <a:t>+</a:t>
            </a:r>
            <a:r>
              <a:rPr lang="en-US" sz="2400" b="1" dirty="0" smtClean="0">
                <a:solidFill>
                  <a:schemeClr val="bg1">
                    <a:lumMod val="50000"/>
                  </a:schemeClr>
                </a:solidFill>
                <a:latin typeface="HelveticaNeueCyr-Bold"/>
              </a:rPr>
              <a:t> Side </a:t>
            </a:r>
            <a:r>
              <a:rPr lang="en-US" sz="2400" b="1" dirty="0">
                <a:solidFill>
                  <a:schemeClr val="bg1">
                    <a:lumMod val="50000"/>
                  </a:schemeClr>
                </a:solidFill>
                <a:latin typeface="HelveticaNeueCyr-Bold"/>
              </a:rPr>
              <a:t>T</a:t>
            </a:r>
            <a:r>
              <a:rPr lang="en-US" sz="2400" b="1" dirty="0" smtClean="0">
                <a:solidFill>
                  <a:schemeClr val="bg1">
                    <a:lumMod val="50000"/>
                  </a:schemeClr>
                </a:solidFill>
                <a:latin typeface="HelveticaNeueCyr-Bold"/>
              </a:rPr>
              <a:t>ables</a:t>
            </a:r>
            <a:endParaRPr lang="en-US" sz="2400" dirty="0">
              <a:solidFill>
                <a:schemeClr val="bg1">
                  <a:lumMod val="50000"/>
                </a:schemeClr>
              </a:solidFill>
            </a:endParaRPr>
          </a:p>
        </p:txBody>
      </p:sp>
      <p:cxnSp>
        <p:nvCxnSpPr>
          <p:cNvPr id="6" name="Straight Connector 5"/>
          <p:cNvCxnSpPr/>
          <p:nvPr/>
        </p:nvCxnSpPr>
        <p:spPr>
          <a:xfrm flipV="1">
            <a:off x="457200" y="842665"/>
            <a:ext cx="4114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810136" y="5638800"/>
            <a:ext cx="2119080"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Meera</a:t>
            </a:r>
            <a:r>
              <a:rPr lang="en-US" sz="1400" dirty="0" smtClean="0">
                <a:solidFill>
                  <a:schemeClr val="bg1">
                    <a:lumMod val="50000"/>
                  </a:schemeClr>
                </a:solidFill>
                <a:latin typeface="Arial" panose="020B0604020202020204" pitchFamily="34" charset="0"/>
                <a:cs typeface="Arial" panose="020B0604020202020204" pitchFamily="34" charset="0"/>
              </a:rPr>
              <a:t> Coffee table 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1" name="TextBox 10"/>
          <p:cNvSpPr txBox="1"/>
          <p:nvPr/>
        </p:nvSpPr>
        <p:spPr>
          <a:xfrm>
            <a:off x="2488776" y="3346975"/>
            <a:ext cx="2119080"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Tuk</a:t>
            </a:r>
            <a:r>
              <a:rPr lang="en-US" sz="1400" dirty="0" smtClean="0">
                <a:solidFill>
                  <a:schemeClr val="bg1">
                    <a:lumMod val="50000"/>
                  </a:schemeClr>
                </a:solidFill>
                <a:latin typeface="Arial" panose="020B0604020202020204" pitchFamily="34" charset="0"/>
                <a:cs typeface="Arial" panose="020B0604020202020204" pitchFamily="34" charset="0"/>
              </a:rPr>
              <a:t> Coffee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2331360" y="5638800"/>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Move Coffee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5" name="TextBox 24"/>
          <p:cNvSpPr txBox="1"/>
          <p:nvPr/>
        </p:nvSpPr>
        <p:spPr>
          <a:xfrm>
            <a:off x="8529802" y="3346975"/>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Vitro coffee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BOLIA</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8271370" y="4162445"/>
            <a:ext cx="1196613" cy="1371600"/>
          </a:xfrm>
          <a:prstGeom prst="rect">
            <a:avLst/>
          </a:prstGeom>
        </p:spPr>
      </p:pic>
      <p:pic>
        <p:nvPicPr>
          <p:cNvPr id="10" name="Picture 9"/>
          <p:cNvPicPr>
            <a:picLocks noChangeAspect="1"/>
          </p:cNvPicPr>
          <p:nvPr/>
        </p:nvPicPr>
        <p:blipFill>
          <a:blip r:embed="rId3"/>
          <a:stretch>
            <a:fillRect/>
          </a:stretch>
        </p:blipFill>
        <p:spPr>
          <a:xfrm>
            <a:off x="1752600" y="4268137"/>
            <a:ext cx="3361073" cy="1097370"/>
          </a:xfrm>
          <a:prstGeom prst="rect">
            <a:avLst/>
          </a:prstGeom>
        </p:spPr>
      </p:pic>
      <p:pic>
        <p:nvPicPr>
          <p:cNvPr id="13" name="Picture 12"/>
          <p:cNvPicPr>
            <a:picLocks noChangeAspect="1"/>
          </p:cNvPicPr>
          <p:nvPr/>
        </p:nvPicPr>
        <p:blipFill>
          <a:blip r:embed="rId4"/>
          <a:stretch>
            <a:fillRect/>
          </a:stretch>
        </p:blipFill>
        <p:spPr>
          <a:xfrm>
            <a:off x="457200" y="1905000"/>
            <a:ext cx="6534117" cy="983665"/>
          </a:xfrm>
          <a:prstGeom prst="rect">
            <a:avLst/>
          </a:prstGeom>
        </p:spPr>
      </p:pic>
      <p:sp>
        <p:nvSpPr>
          <p:cNvPr id="28" name="object 21"/>
          <p:cNvSpPr/>
          <p:nvPr/>
        </p:nvSpPr>
        <p:spPr>
          <a:xfrm>
            <a:off x="914400" y="2945355"/>
            <a:ext cx="5267832" cy="184134"/>
          </a:xfrm>
          <a:custGeom>
            <a:avLst/>
            <a:gdLst/>
            <a:ahLst/>
            <a:cxnLst/>
            <a:rect l="l" t="t" r="r" b="b"/>
            <a:pathLst>
              <a:path w="3526790" h="170814">
                <a:moveTo>
                  <a:pt x="13716" y="85344"/>
                </a:moveTo>
                <a:lnTo>
                  <a:pt x="13716" y="64008"/>
                </a:lnTo>
                <a:lnTo>
                  <a:pt x="12192" y="57912"/>
                </a:lnTo>
                <a:lnTo>
                  <a:pt x="10668" y="45720"/>
                </a:lnTo>
                <a:lnTo>
                  <a:pt x="9144" y="32004"/>
                </a:lnTo>
                <a:lnTo>
                  <a:pt x="9144" y="0"/>
                </a:lnTo>
                <a:lnTo>
                  <a:pt x="0" y="0"/>
                </a:lnTo>
                <a:lnTo>
                  <a:pt x="0" y="16764"/>
                </a:lnTo>
                <a:lnTo>
                  <a:pt x="1524" y="33528"/>
                </a:lnTo>
                <a:lnTo>
                  <a:pt x="3048" y="47244"/>
                </a:lnTo>
                <a:lnTo>
                  <a:pt x="4572" y="59436"/>
                </a:lnTo>
                <a:lnTo>
                  <a:pt x="4572" y="65532"/>
                </a:lnTo>
                <a:lnTo>
                  <a:pt x="7620" y="74676"/>
                </a:lnTo>
                <a:lnTo>
                  <a:pt x="10668" y="80772"/>
                </a:lnTo>
                <a:lnTo>
                  <a:pt x="10668" y="82296"/>
                </a:lnTo>
                <a:lnTo>
                  <a:pt x="13716" y="85344"/>
                </a:lnTo>
                <a:close/>
              </a:path>
              <a:path w="3526790" h="170814">
                <a:moveTo>
                  <a:pt x="18288" y="77724"/>
                </a:moveTo>
                <a:lnTo>
                  <a:pt x="13716" y="68580"/>
                </a:lnTo>
                <a:lnTo>
                  <a:pt x="13716" y="86868"/>
                </a:lnTo>
                <a:lnTo>
                  <a:pt x="16764" y="86868"/>
                </a:lnTo>
                <a:lnTo>
                  <a:pt x="16764" y="77724"/>
                </a:lnTo>
                <a:lnTo>
                  <a:pt x="18288" y="77724"/>
                </a:lnTo>
                <a:close/>
              </a:path>
              <a:path w="3526790" h="170814">
                <a:moveTo>
                  <a:pt x="1708404" y="106680"/>
                </a:moveTo>
                <a:lnTo>
                  <a:pt x="1708404" y="100584"/>
                </a:lnTo>
                <a:lnTo>
                  <a:pt x="1705356" y="91440"/>
                </a:lnTo>
                <a:lnTo>
                  <a:pt x="1702308" y="85344"/>
                </a:lnTo>
                <a:lnTo>
                  <a:pt x="1702308" y="83820"/>
                </a:lnTo>
                <a:lnTo>
                  <a:pt x="1697736" y="79248"/>
                </a:lnTo>
                <a:lnTo>
                  <a:pt x="18288" y="79248"/>
                </a:lnTo>
                <a:lnTo>
                  <a:pt x="16764" y="77724"/>
                </a:lnTo>
                <a:lnTo>
                  <a:pt x="16764" y="86868"/>
                </a:lnTo>
                <a:lnTo>
                  <a:pt x="1696212" y="86868"/>
                </a:lnTo>
                <a:lnTo>
                  <a:pt x="1696212" y="91440"/>
                </a:lnTo>
                <a:lnTo>
                  <a:pt x="1699260" y="97536"/>
                </a:lnTo>
                <a:lnTo>
                  <a:pt x="1699260" y="103632"/>
                </a:lnTo>
                <a:lnTo>
                  <a:pt x="1700784" y="108204"/>
                </a:lnTo>
                <a:lnTo>
                  <a:pt x="1702308" y="120396"/>
                </a:lnTo>
                <a:lnTo>
                  <a:pt x="1703832" y="134112"/>
                </a:lnTo>
                <a:lnTo>
                  <a:pt x="1703832" y="149352"/>
                </a:lnTo>
                <a:lnTo>
                  <a:pt x="1705356" y="166116"/>
                </a:lnTo>
                <a:lnTo>
                  <a:pt x="1705356" y="134112"/>
                </a:lnTo>
                <a:lnTo>
                  <a:pt x="1706880" y="118872"/>
                </a:lnTo>
                <a:lnTo>
                  <a:pt x="1708404" y="106680"/>
                </a:lnTo>
                <a:close/>
              </a:path>
              <a:path w="3526790" h="170814">
                <a:moveTo>
                  <a:pt x="19812" y="79248"/>
                </a:moveTo>
                <a:lnTo>
                  <a:pt x="18288" y="77724"/>
                </a:lnTo>
                <a:lnTo>
                  <a:pt x="18288" y="79248"/>
                </a:lnTo>
                <a:lnTo>
                  <a:pt x="19812" y="79248"/>
                </a:lnTo>
                <a:close/>
              </a:path>
              <a:path w="3526790" h="170814">
                <a:moveTo>
                  <a:pt x="1694688" y="88392"/>
                </a:moveTo>
                <a:lnTo>
                  <a:pt x="1694688" y="86868"/>
                </a:lnTo>
                <a:lnTo>
                  <a:pt x="1693164" y="86868"/>
                </a:lnTo>
                <a:lnTo>
                  <a:pt x="1694688" y="88392"/>
                </a:lnTo>
                <a:close/>
              </a:path>
              <a:path w="3526790" h="170814">
                <a:moveTo>
                  <a:pt x="1696212" y="89916"/>
                </a:moveTo>
                <a:lnTo>
                  <a:pt x="1696212" y="86868"/>
                </a:lnTo>
                <a:lnTo>
                  <a:pt x="1694688" y="86868"/>
                </a:lnTo>
                <a:lnTo>
                  <a:pt x="1696212" y="89916"/>
                </a:lnTo>
                <a:close/>
              </a:path>
              <a:path w="3526790" h="170814">
                <a:moveTo>
                  <a:pt x="1696212" y="91440"/>
                </a:moveTo>
                <a:lnTo>
                  <a:pt x="1696212" y="89916"/>
                </a:lnTo>
                <a:lnTo>
                  <a:pt x="1694688" y="88392"/>
                </a:lnTo>
                <a:lnTo>
                  <a:pt x="1696212" y="91440"/>
                </a:lnTo>
                <a:close/>
              </a:path>
              <a:path w="3526790" h="170814">
                <a:moveTo>
                  <a:pt x="1712976" y="166116"/>
                </a:moveTo>
                <a:lnTo>
                  <a:pt x="1712976" y="149352"/>
                </a:lnTo>
                <a:lnTo>
                  <a:pt x="1711452" y="134112"/>
                </a:lnTo>
                <a:lnTo>
                  <a:pt x="1711452" y="118872"/>
                </a:lnTo>
                <a:lnTo>
                  <a:pt x="1708404" y="106680"/>
                </a:lnTo>
                <a:lnTo>
                  <a:pt x="1706880" y="118872"/>
                </a:lnTo>
                <a:lnTo>
                  <a:pt x="1705356" y="134112"/>
                </a:lnTo>
                <a:lnTo>
                  <a:pt x="1705356" y="166116"/>
                </a:lnTo>
                <a:lnTo>
                  <a:pt x="1712976" y="166116"/>
                </a:lnTo>
                <a:close/>
              </a:path>
              <a:path w="3526790" h="170814">
                <a:moveTo>
                  <a:pt x="1712976" y="169164"/>
                </a:moveTo>
                <a:lnTo>
                  <a:pt x="1712976" y="166116"/>
                </a:lnTo>
                <a:lnTo>
                  <a:pt x="1705356" y="166116"/>
                </a:lnTo>
                <a:lnTo>
                  <a:pt x="1705356" y="169164"/>
                </a:lnTo>
                <a:lnTo>
                  <a:pt x="1706880" y="170688"/>
                </a:lnTo>
                <a:lnTo>
                  <a:pt x="1711452" y="170688"/>
                </a:lnTo>
                <a:lnTo>
                  <a:pt x="1712976" y="169164"/>
                </a:lnTo>
                <a:close/>
              </a:path>
              <a:path w="3526790" h="170814">
                <a:moveTo>
                  <a:pt x="3508248" y="86868"/>
                </a:moveTo>
                <a:lnTo>
                  <a:pt x="3508248" y="79248"/>
                </a:lnTo>
                <a:lnTo>
                  <a:pt x="1719072" y="79248"/>
                </a:lnTo>
                <a:lnTo>
                  <a:pt x="1719072" y="80772"/>
                </a:lnTo>
                <a:lnTo>
                  <a:pt x="1717548" y="82296"/>
                </a:lnTo>
                <a:lnTo>
                  <a:pt x="1716024" y="82296"/>
                </a:lnTo>
                <a:lnTo>
                  <a:pt x="1714500" y="83820"/>
                </a:lnTo>
                <a:lnTo>
                  <a:pt x="1714500" y="85344"/>
                </a:lnTo>
                <a:lnTo>
                  <a:pt x="1712976" y="88392"/>
                </a:lnTo>
                <a:lnTo>
                  <a:pt x="1712976" y="91440"/>
                </a:lnTo>
                <a:lnTo>
                  <a:pt x="1709928" y="100584"/>
                </a:lnTo>
                <a:lnTo>
                  <a:pt x="1708404" y="106680"/>
                </a:lnTo>
                <a:lnTo>
                  <a:pt x="1711452" y="118872"/>
                </a:lnTo>
                <a:lnTo>
                  <a:pt x="1711452" y="134112"/>
                </a:lnTo>
                <a:lnTo>
                  <a:pt x="1712976" y="149352"/>
                </a:lnTo>
                <a:lnTo>
                  <a:pt x="1714500" y="134112"/>
                </a:lnTo>
                <a:lnTo>
                  <a:pt x="1716024" y="120396"/>
                </a:lnTo>
                <a:lnTo>
                  <a:pt x="1717548" y="108204"/>
                </a:lnTo>
                <a:lnTo>
                  <a:pt x="1717548" y="103632"/>
                </a:lnTo>
                <a:lnTo>
                  <a:pt x="1720596" y="94488"/>
                </a:lnTo>
                <a:lnTo>
                  <a:pt x="1720596" y="91440"/>
                </a:lnTo>
                <a:lnTo>
                  <a:pt x="1722120" y="88392"/>
                </a:lnTo>
                <a:lnTo>
                  <a:pt x="1722120" y="86868"/>
                </a:lnTo>
                <a:lnTo>
                  <a:pt x="3508248" y="86868"/>
                </a:lnTo>
                <a:close/>
              </a:path>
              <a:path w="3526790" h="170814">
                <a:moveTo>
                  <a:pt x="1723644" y="86868"/>
                </a:moveTo>
                <a:lnTo>
                  <a:pt x="1722120" y="86868"/>
                </a:lnTo>
                <a:lnTo>
                  <a:pt x="1722120" y="89916"/>
                </a:lnTo>
                <a:lnTo>
                  <a:pt x="1723644" y="86868"/>
                </a:lnTo>
                <a:close/>
              </a:path>
              <a:path w="3526790" h="170814">
                <a:moveTo>
                  <a:pt x="3526536" y="16764"/>
                </a:moveTo>
                <a:lnTo>
                  <a:pt x="3526536" y="0"/>
                </a:lnTo>
                <a:lnTo>
                  <a:pt x="3517392" y="0"/>
                </a:lnTo>
                <a:lnTo>
                  <a:pt x="3517392" y="32004"/>
                </a:lnTo>
                <a:lnTo>
                  <a:pt x="3515868" y="45720"/>
                </a:lnTo>
                <a:lnTo>
                  <a:pt x="3514344" y="57912"/>
                </a:lnTo>
                <a:lnTo>
                  <a:pt x="3512820" y="64008"/>
                </a:lnTo>
                <a:lnTo>
                  <a:pt x="3511296" y="68580"/>
                </a:lnTo>
                <a:lnTo>
                  <a:pt x="3511296" y="71628"/>
                </a:lnTo>
                <a:lnTo>
                  <a:pt x="3508248" y="77724"/>
                </a:lnTo>
                <a:lnTo>
                  <a:pt x="3506724" y="79248"/>
                </a:lnTo>
                <a:lnTo>
                  <a:pt x="3508248" y="79248"/>
                </a:lnTo>
                <a:lnTo>
                  <a:pt x="3508248" y="86868"/>
                </a:lnTo>
                <a:lnTo>
                  <a:pt x="3511296" y="86868"/>
                </a:lnTo>
                <a:lnTo>
                  <a:pt x="3515868" y="82296"/>
                </a:lnTo>
                <a:lnTo>
                  <a:pt x="3515868" y="80772"/>
                </a:lnTo>
                <a:lnTo>
                  <a:pt x="3518916" y="74676"/>
                </a:lnTo>
                <a:lnTo>
                  <a:pt x="3520440" y="70104"/>
                </a:lnTo>
                <a:lnTo>
                  <a:pt x="3520440" y="65532"/>
                </a:lnTo>
                <a:lnTo>
                  <a:pt x="3521964" y="59436"/>
                </a:lnTo>
                <a:lnTo>
                  <a:pt x="3523488" y="47244"/>
                </a:lnTo>
                <a:lnTo>
                  <a:pt x="3526536" y="16764"/>
                </a:lnTo>
                <a:close/>
              </a:path>
            </a:pathLst>
          </a:custGeom>
          <a:solidFill>
            <a:srgbClr val="A5A5A5"/>
          </a:solidFill>
        </p:spPr>
        <p:txBody>
          <a:bodyPr wrap="square" lIns="0" tIns="0" rIns="0" bIns="0" rtlCol="0"/>
          <a:lstStyle/>
          <a:p>
            <a:endParaRPr/>
          </a:p>
        </p:txBody>
      </p:sp>
      <p:pic>
        <p:nvPicPr>
          <p:cNvPr id="15" name="Picture 14"/>
          <p:cNvPicPr>
            <a:picLocks noChangeAspect="1"/>
          </p:cNvPicPr>
          <p:nvPr/>
        </p:nvPicPr>
        <p:blipFill>
          <a:blip r:embed="rId5"/>
          <a:stretch>
            <a:fillRect/>
          </a:stretch>
        </p:blipFill>
        <p:spPr>
          <a:xfrm>
            <a:off x="8025405" y="1905000"/>
            <a:ext cx="3127875" cy="1076908"/>
          </a:xfrm>
          <a:prstGeom prst="rect">
            <a:avLst/>
          </a:prstGeom>
        </p:spPr>
      </p:pic>
      <p:sp>
        <p:nvSpPr>
          <p:cNvPr id="29" name="object 21"/>
          <p:cNvSpPr/>
          <p:nvPr/>
        </p:nvSpPr>
        <p:spPr>
          <a:xfrm>
            <a:off x="8358372" y="3011276"/>
            <a:ext cx="2461942" cy="129201"/>
          </a:xfrm>
          <a:custGeom>
            <a:avLst/>
            <a:gdLst/>
            <a:ahLst/>
            <a:cxnLst/>
            <a:rect l="l" t="t" r="r" b="b"/>
            <a:pathLst>
              <a:path w="3526790" h="170814">
                <a:moveTo>
                  <a:pt x="13716" y="85344"/>
                </a:moveTo>
                <a:lnTo>
                  <a:pt x="13716" y="64008"/>
                </a:lnTo>
                <a:lnTo>
                  <a:pt x="12192" y="57912"/>
                </a:lnTo>
                <a:lnTo>
                  <a:pt x="10668" y="45720"/>
                </a:lnTo>
                <a:lnTo>
                  <a:pt x="9144" y="32004"/>
                </a:lnTo>
                <a:lnTo>
                  <a:pt x="9144" y="0"/>
                </a:lnTo>
                <a:lnTo>
                  <a:pt x="0" y="0"/>
                </a:lnTo>
                <a:lnTo>
                  <a:pt x="0" y="16764"/>
                </a:lnTo>
                <a:lnTo>
                  <a:pt x="1524" y="33528"/>
                </a:lnTo>
                <a:lnTo>
                  <a:pt x="3048" y="47244"/>
                </a:lnTo>
                <a:lnTo>
                  <a:pt x="4572" y="59436"/>
                </a:lnTo>
                <a:lnTo>
                  <a:pt x="4572" y="65532"/>
                </a:lnTo>
                <a:lnTo>
                  <a:pt x="7620" y="74676"/>
                </a:lnTo>
                <a:lnTo>
                  <a:pt x="10668" y="80772"/>
                </a:lnTo>
                <a:lnTo>
                  <a:pt x="10668" y="82296"/>
                </a:lnTo>
                <a:lnTo>
                  <a:pt x="13716" y="85344"/>
                </a:lnTo>
                <a:close/>
              </a:path>
              <a:path w="3526790" h="170814">
                <a:moveTo>
                  <a:pt x="18288" y="77724"/>
                </a:moveTo>
                <a:lnTo>
                  <a:pt x="13716" y="68580"/>
                </a:lnTo>
                <a:lnTo>
                  <a:pt x="13716" y="86868"/>
                </a:lnTo>
                <a:lnTo>
                  <a:pt x="16764" y="86868"/>
                </a:lnTo>
                <a:lnTo>
                  <a:pt x="16764" y="77724"/>
                </a:lnTo>
                <a:lnTo>
                  <a:pt x="18288" y="77724"/>
                </a:lnTo>
                <a:close/>
              </a:path>
              <a:path w="3526790" h="170814">
                <a:moveTo>
                  <a:pt x="1708404" y="106680"/>
                </a:moveTo>
                <a:lnTo>
                  <a:pt x="1708404" y="100584"/>
                </a:lnTo>
                <a:lnTo>
                  <a:pt x="1705356" y="91440"/>
                </a:lnTo>
                <a:lnTo>
                  <a:pt x="1702308" y="85344"/>
                </a:lnTo>
                <a:lnTo>
                  <a:pt x="1702308" y="83820"/>
                </a:lnTo>
                <a:lnTo>
                  <a:pt x="1697736" y="79248"/>
                </a:lnTo>
                <a:lnTo>
                  <a:pt x="18288" y="79248"/>
                </a:lnTo>
                <a:lnTo>
                  <a:pt x="16764" y="77724"/>
                </a:lnTo>
                <a:lnTo>
                  <a:pt x="16764" y="86868"/>
                </a:lnTo>
                <a:lnTo>
                  <a:pt x="1696212" y="86868"/>
                </a:lnTo>
                <a:lnTo>
                  <a:pt x="1696212" y="91440"/>
                </a:lnTo>
                <a:lnTo>
                  <a:pt x="1699260" y="97536"/>
                </a:lnTo>
                <a:lnTo>
                  <a:pt x="1699260" y="103632"/>
                </a:lnTo>
                <a:lnTo>
                  <a:pt x="1700784" y="108204"/>
                </a:lnTo>
                <a:lnTo>
                  <a:pt x="1702308" y="120396"/>
                </a:lnTo>
                <a:lnTo>
                  <a:pt x="1703832" y="134112"/>
                </a:lnTo>
                <a:lnTo>
                  <a:pt x="1703832" y="149352"/>
                </a:lnTo>
                <a:lnTo>
                  <a:pt x="1705356" y="166116"/>
                </a:lnTo>
                <a:lnTo>
                  <a:pt x="1705356" y="134112"/>
                </a:lnTo>
                <a:lnTo>
                  <a:pt x="1706880" y="118872"/>
                </a:lnTo>
                <a:lnTo>
                  <a:pt x="1708404" y="106680"/>
                </a:lnTo>
                <a:close/>
              </a:path>
              <a:path w="3526790" h="170814">
                <a:moveTo>
                  <a:pt x="19812" y="79248"/>
                </a:moveTo>
                <a:lnTo>
                  <a:pt x="18288" y="77724"/>
                </a:lnTo>
                <a:lnTo>
                  <a:pt x="18288" y="79248"/>
                </a:lnTo>
                <a:lnTo>
                  <a:pt x="19812" y="79248"/>
                </a:lnTo>
                <a:close/>
              </a:path>
              <a:path w="3526790" h="170814">
                <a:moveTo>
                  <a:pt x="1694688" y="88392"/>
                </a:moveTo>
                <a:lnTo>
                  <a:pt x="1694688" y="86868"/>
                </a:lnTo>
                <a:lnTo>
                  <a:pt x="1693164" y="86868"/>
                </a:lnTo>
                <a:lnTo>
                  <a:pt x="1694688" y="88392"/>
                </a:lnTo>
                <a:close/>
              </a:path>
              <a:path w="3526790" h="170814">
                <a:moveTo>
                  <a:pt x="1696212" y="89916"/>
                </a:moveTo>
                <a:lnTo>
                  <a:pt x="1696212" y="86868"/>
                </a:lnTo>
                <a:lnTo>
                  <a:pt x="1694688" y="86868"/>
                </a:lnTo>
                <a:lnTo>
                  <a:pt x="1696212" y="89916"/>
                </a:lnTo>
                <a:close/>
              </a:path>
              <a:path w="3526790" h="170814">
                <a:moveTo>
                  <a:pt x="1696212" y="91440"/>
                </a:moveTo>
                <a:lnTo>
                  <a:pt x="1696212" y="89916"/>
                </a:lnTo>
                <a:lnTo>
                  <a:pt x="1694688" y="88392"/>
                </a:lnTo>
                <a:lnTo>
                  <a:pt x="1696212" y="91440"/>
                </a:lnTo>
                <a:close/>
              </a:path>
              <a:path w="3526790" h="170814">
                <a:moveTo>
                  <a:pt x="1712976" y="166116"/>
                </a:moveTo>
                <a:lnTo>
                  <a:pt x="1712976" y="149352"/>
                </a:lnTo>
                <a:lnTo>
                  <a:pt x="1711452" y="134112"/>
                </a:lnTo>
                <a:lnTo>
                  <a:pt x="1711452" y="118872"/>
                </a:lnTo>
                <a:lnTo>
                  <a:pt x="1708404" y="106680"/>
                </a:lnTo>
                <a:lnTo>
                  <a:pt x="1706880" y="118872"/>
                </a:lnTo>
                <a:lnTo>
                  <a:pt x="1705356" y="134112"/>
                </a:lnTo>
                <a:lnTo>
                  <a:pt x="1705356" y="166116"/>
                </a:lnTo>
                <a:lnTo>
                  <a:pt x="1712976" y="166116"/>
                </a:lnTo>
                <a:close/>
              </a:path>
              <a:path w="3526790" h="170814">
                <a:moveTo>
                  <a:pt x="1712976" y="169164"/>
                </a:moveTo>
                <a:lnTo>
                  <a:pt x="1712976" y="166116"/>
                </a:lnTo>
                <a:lnTo>
                  <a:pt x="1705356" y="166116"/>
                </a:lnTo>
                <a:lnTo>
                  <a:pt x="1705356" y="169164"/>
                </a:lnTo>
                <a:lnTo>
                  <a:pt x="1706880" y="170688"/>
                </a:lnTo>
                <a:lnTo>
                  <a:pt x="1711452" y="170688"/>
                </a:lnTo>
                <a:lnTo>
                  <a:pt x="1712976" y="169164"/>
                </a:lnTo>
                <a:close/>
              </a:path>
              <a:path w="3526790" h="170814">
                <a:moveTo>
                  <a:pt x="3508248" y="86868"/>
                </a:moveTo>
                <a:lnTo>
                  <a:pt x="3508248" y="79248"/>
                </a:lnTo>
                <a:lnTo>
                  <a:pt x="1719072" y="79248"/>
                </a:lnTo>
                <a:lnTo>
                  <a:pt x="1719072" y="80772"/>
                </a:lnTo>
                <a:lnTo>
                  <a:pt x="1717548" y="82296"/>
                </a:lnTo>
                <a:lnTo>
                  <a:pt x="1716024" y="82296"/>
                </a:lnTo>
                <a:lnTo>
                  <a:pt x="1714500" y="83820"/>
                </a:lnTo>
                <a:lnTo>
                  <a:pt x="1714500" y="85344"/>
                </a:lnTo>
                <a:lnTo>
                  <a:pt x="1712976" y="88392"/>
                </a:lnTo>
                <a:lnTo>
                  <a:pt x="1712976" y="91440"/>
                </a:lnTo>
                <a:lnTo>
                  <a:pt x="1709928" y="100584"/>
                </a:lnTo>
                <a:lnTo>
                  <a:pt x="1708404" y="106680"/>
                </a:lnTo>
                <a:lnTo>
                  <a:pt x="1711452" y="118872"/>
                </a:lnTo>
                <a:lnTo>
                  <a:pt x="1711452" y="134112"/>
                </a:lnTo>
                <a:lnTo>
                  <a:pt x="1712976" y="149352"/>
                </a:lnTo>
                <a:lnTo>
                  <a:pt x="1714500" y="134112"/>
                </a:lnTo>
                <a:lnTo>
                  <a:pt x="1716024" y="120396"/>
                </a:lnTo>
                <a:lnTo>
                  <a:pt x="1717548" y="108204"/>
                </a:lnTo>
                <a:lnTo>
                  <a:pt x="1717548" y="103632"/>
                </a:lnTo>
                <a:lnTo>
                  <a:pt x="1720596" y="94488"/>
                </a:lnTo>
                <a:lnTo>
                  <a:pt x="1720596" y="91440"/>
                </a:lnTo>
                <a:lnTo>
                  <a:pt x="1722120" y="88392"/>
                </a:lnTo>
                <a:lnTo>
                  <a:pt x="1722120" y="86868"/>
                </a:lnTo>
                <a:lnTo>
                  <a:pt x="3508248" y="86868"/>
                </a:lnTo>
                <a:close/>
              </a:path>
              <a:path w="3526790" h="170814">
                <a:moveTo>
                  <a:pt x="1723644" y="86868"/>
                </a:moveTo>
                <a:lnTo>
                  <a:pt x="1722120" y="86868"/>
                </a:lnTo>
                <a:lnTo>
                  <a:pt x="1722120" y="89916"/>
                </a:lnTo>
                <a:lnTo>
                  <a:pt x="1723644" y="86868"/>
                </a:lnTo>
                <a:close/>
              </a:path>
              <a:path w="3526790" h="170814">
                <a:moveTo>
                  <a:pt x="3526536" y="16764"/>
                </a:moveTo>
                <a:lnTo>
                  <a:pt x="3526536" y="0"/>
                </a:lnTo>
                <a:lnTo>
                  <a:pt x="3517392" y="0"/>
                </a:lnTo>
                <a:lnTo>
                  <a:pt x="3517392" y="32004"/>
                </a:lnTo>
                <a:lnTo>
                  <a:pt x="3515868" y="45720"/>
                </a:lnTo>
                <a:lnTo>
                  <a:pt x="3514344" y="57912"/>
                </a:lnTo>
                <a:lnTo>
                  <a:pt x="3512820" y="64008"/>
                </a:lnTo>
                <a:lnTo>
                  <a:pt x="3511296" y="68580"/>
                </a:lnTo>
                <a:lnTo>
                  <a:pt x="3511296" y="71628"/>
                </a:lnTo>
                <a:lnTo>
                  <a:pt x="3508248" y="77724"/>
                </a:lnTo>
                <a:lnTo>
                  <a:pt x="3506724" y="79248"/>
                </a:lnTo>
                <a:lnTo>
                  <a:pt x="3508248" y="79248"/>
                </a:lnTo>
                <a:lnTo>
                  <a:pt x="3508248" y="86868"/>
                </a:lnTo>
                <a:lnTo>
                  <a:pt x="3511296" y="86868"/>
                </a:lnTo>
                <a:lnTo>
                  <a:pt x="3515868" y="82296"/>
                </a:lnTo>
                <a:lnTo>
                  <a:pt x="3515868" y="80772"/>
                </a:lnTo>
                <a:lnTo>
                  <a:pt x="3518916" y="74676"/>
                </a:lnTo>
                <a:lnTo>
                  <a:pt x="3520440" y="70104"/>
                </a:lnTo>
                <a:lnTo>
                  <a:pt x="3520440" y="65532"/>
                </a:lnTo>
                <a:lnTo>
                  <a:pt x="3521964" y="59436"/>
                </a:lnTo>
                <a:lnTo>
                  <a:pt x="3523488" y="47244"/>
                </a:lnTo>
                <a:lnTo>
                  <a:pt x="3526536" y="16764"/>
                </a:lnTo>
                <a:close/>
              </a:path>
            </a:pathLst>
          </a:custGeom>
          <a:solidFill>
            <a:srgbClr val="A5A5A5"/>
          </a:solidFill>
        </p:spPr>
        <p:txBody>
          <a:bodyPr wrap="square" lIns="0" tIns="0" rIns="0" bIns="0" rtlCol="0"/>
          <a:lstStyle/>
          <a:p>
            <a:endParaRPr/>
          </a:p>
        </p:txBody>
      </p:sp>
      <p:sp>
        <p:nvSpPr>
          <p:cNvPr id="30" name="object 21"/>
          <p:cNvSpPr/>
          <p:nvPr/>
        </p:nvSpPr>
        <p:spPr>
          <a:xfrm>
            <a:off x="2209800" y="5418498"/>
            <a:ext cx="2362200" cy="91105"/>
          </a:xfrm>
          <a:custGeom>
            <a:avLst/>
            <a:gdLst/>
            <a:ahLst/>
            <a:cxnLst/>
            <a:rect l="l" t="t" r="r" b="b"/>
            <a:pathLst>
              <a:path w="3526790" h="170814">
                <a:moveTo>
                  <a:pt x="13716" y="85344"/>
                </a:moveTo>
                <a:lnTo>
                  <a:pt x="13716" y="64008"/>
                </a:lnTo>
                <a:lnTo>
                  <a:pt x="12192" y="57912"/>
                </a:lnTo>
                <a:lnTo>
                  <a:pt x="10668" y="45720"/>
                </a:lnTo>
                <a:lnTo>
                  <a:pt x="9144" y="32004"/>
                </a:lnTo>
                <a:lnTo>
                  <a:pt x="9144" y="0"/>
                </a:lnTo>
                <a:lnTo>
                  <a:pt x="0" y="0"/>
                </a:lnTo>
                <a:lnTo>
                  <a:pt x="0" y="16764"/>
                </a:lnTo>
                <a:lnTo>
                  <a:pt x="1524" y="33528"/>
                </a:lnTo>
                <a:lnTo>
                  <a:pt x="3048" y="47244"/>
                </a:lnTo>
                <a:lnTo>
                  <a:pt x="4572" y="59436"/>
                </a:lnTo>
                <a:lnTo>
                  <a:pt x="4572" y="65532"/>
                </a:lnTo>
                <a:lnTo>
                  <a:pt x="7620" y="74676"/>
                </a:lnTo>
                <a:lnTo>
                  <a:pt x="10668" y="80772"/>
                </a:lnTo>
                <a:lnTo>
                  <a:pt x="10668" y="82296"/>
                </a:lnTo>
                <a:lnTo>
                  <a:pt x="13716" y="85344"/>
                </a:lnTo>
                <a:close/>
              </a:path>
              <a:path w="3526790" h="170814">
                <a:moveTo>
                  <a:pt x="18288" y="77724"/>
                </a:moveTo>
                <a:lnTo>
                  <a:pt x="13716" y="68580"/>
                </a:lnTo>
                <a:lnTo>
                  <a:pt x="13716" y="86868"/>
                </a:lnTo>
                <a:lnTo>
                  <a:pt x="16764" y="86868"/>
                </a:lnTo>
                <a:lnTo>
                  <a:pt x="16764" y="77724"/>
                </a:lnTo>
                <a:lnTo>
                  <a:pt x="18288" y="77724"/>
                </a:lnTo>
                <a:close/>
              </a:path>
              <a:path w="3526790" h="170814">
                <a:moveTo>
                  <a:pt x="1708404" y="106680"/>
                </a:moveTo>
                <a:lnTo>
                  <a:pt x="1708404" y="100584"/>
                </a:lnTo>
                <a:lnTo>
                  <a:pt x="1705356" y="91440"/>
                </a:lnTo>
                <a:lnTo>
                  <a:pt x="1702308" y="85344"/>
                </a:lnTo>
                <a:lnTo>
                  <a:pt x="1702308" y="83820"/>
                </a:lnTo>
                <a:lnTo>
                  <a:pt x="1697736" y="79248"/>
                </a:lnTo>
                <a:lnTo>
                  <a:pt x="18288" y="79248"/>
                </a:lnTo>
                <a:lnTo>
                  <a:pt x="16764" y="77724"/>
                </a:lnTo>
                <a:lnTo>
                  <a:pt x="16764" y="86868"/>
                </a:lnTo>
                <a:lnTo>
                  <a:pt x="1696212" y="86868"/>
                </a:lnTo>
                <a:lnTo>
                  <a:pt x="1696212" y="91440"/>
                </a:lnTo>
                <a:lnTo>
                  <a:pt x="1699260" y="97536"/>
                </a:lnTo>
                <a:lnTo>
                  <a:pt x="1699260" y="103632"/>
                </a:lnTo>
                <a:lnTo>
                  <a:pt x="1700784" y="108204"/>
                </a:lnTo>
                <a:lnTo>
                  <a:pt x="1702308" y="120396"/>
                </a:lnTo>
                <a:lnTo>
                  <a:pt x="1703832" y="134112"/>
                </a:lnTo>
                <a:lnTo>
                  <a:pt x="1703832" y="149352"/>
                </a:lnTo>
                <a:lnTo>
                  <a:pt x="1705356" y="166116"/>
                </a:lnTo>
                <a:lnTo>
                  <a:pt x="1705356" y="134112"/>
                </a:lnTo>
                <a:lnTo>
                  <a:pt x="1706880" y="118872"/>
                </a:lnTo>
                <a:lnTo>
                  <a:pt x="1708404" y="106680"/>
                </a:lnTo>
                <a:close/>
              </a:path>
              <a:path w="3526790" h="170814">
                <a:moveTo>
                  <a:pt x="19812" y="79248"/>
                </a:moveTo>
                <a:lnTo>
                  <a:pt x="18288" y="77724"/>
                </a:lnTo>
                <a:lnTo>
                  <a:pt x="18288" y="79248"/>
                </a:lnTo>
                <a:lnTo>
                  <a:pt x="19812" y="79248"/>
                </a:lnTo>
                <a:close/>
              </a:path>
              <a:path w="3526790" h="170814">
                <a:moveTo>
                  <a:pt x="1694688" y="88392"/>
                </a:moveTo>
                <a:lnTo>
                  <a:pt x="1694688" y="86868"/>
                </a:lnTo>
                <a:lnTo>
                  <a:pt x="1693164" y="86868"/>
                </a:lnTo>
                <a:lnTo>
                  <a:pt x="1694688" y="88392"/>
                </a:lnTo>
                <a:close/>
              </a:path>
              <a:path w="3526790" h="170814">
                <a:moveTo>
                  <a:pt x="1696212" y="89916"/>
                </a:moveTo>
                <a:lnTo>
                  <a:pt x="1696212" y="86868"/>
                </a:lnTo>
                <a:lnTo>
                  <a:pt x="1694688" y="86868"/>
                </a:lnTo>
                <a:lnTo>
                  <a:pt x="1696212" y="89916"/>
                </a:lnTo>
                <a:close/>
              </a:path>
              <a:path w="3526790" h="170814">
                <a:moveTo>
                  <a:pt x="1696212" y="91440"/>
                </a:moveTo>
                <a:lnTo>
                  <a:pt x="1696212" y="89916"/>
                </a:lnTo>
                <a:lnTo>
                  <a:pt x="1694688" y="88392"/>
                </a:lnTo>
                <a:lnTo>
                  <a:pt x="1696212" y="91440"/>
                </a:lnTo>
                <a:close/>
              </a:path>
              <a:path w="3526790" h="170814">
                <a:moveTo>
                  <a:pt x="1712976" y="166116"/>
                </a:moveTo>
                <a:lnTo>
                  <a:pt x="1712976" y="149352"/>
                </a:lnTo>
                <a:lnTo>
                  <a:pt x="1711452" y="134112"/>
                </a:lnTo>
                <a:lnTo>
                  <a:pt x="1711452" y="118872"/>
                </a:lnTo>
                <a:lnTo>
                  <a:pt x="1708404" y="106680"/>
                </a:lnTo>
                <a:lnTo>
                  <a:pt x="1706880" y="118872"/>
                </a:lnTo>
                <a:lnTo>
                  <a:pt x="1705356" y="134112"/>
                </a:lnTo>
                <a:lnTo>
                  <a:pt x="1705356" y="166116"/>
                </a:lnTo>
                <a:lnTo>
                  <a:pt x="1712976" y="166116"/>
                </a:lnTo>
                <a:close/>
              </a:path>
              <a:path w="3526790" h="170814">
                <a:moveTo>
                  <a:pt x="1712976" y="169164"/>
                </a:moveTo>
                <a:lnTo>
                  <a:pt x="1712976" y="166116"/>
                </a:lnTo>
                <a:lnTo>
                  <a:pt x="1705356" y="166116"/>
                </a:lnTo>
                <a:lnTo>
                  <a:pt x="1705356" y="169164"/>
                </a:lnTo>
                <a:lnTo>
                  <a:pt x="1706880" y="170688"/>
                </a:lnTo>
                <a:lnTo>
                  <a:pt x="1711452" y="170688"/>
                </a:lnTo>
                <a:lnTo>
                  <a:pt x="1712976" y="169164"/>
                </a:lnTo>
                <a:close/>
              </a:path>
              <a:path w="3526790" h="170814">
                <a:moveTo>
                  <a:pt x="3508248" y="86868"/>
                </a:moveTo>
                <a:lnTo>
                  <a:pt x="3508248" y="79248"/>
                </a:lnTo>
                <a:lnTo>
                  <a:pt x="1719072" y="79248"/>
                </a:lnTo>
                <a:lnTo>
                  <a:pt x="1719072" y="80772"/>
                </a:lnTo>
                <a:lnTo>
                  <a:pt x="1717548" y="82296"/>
                </a:lnTo>
                <a:lnTo>
                  <a:pt x="1716024" y="82296"/>
                </a:lnTo>
                <a:lnTo>
                  <a:pt x="1714500" y="83820"/>
                </a:lnTo>
                <a:lnTo>
                  <a:pt x="1714500" y="85344"/>
                </a:lnTo>
                <a:lnTo>
                  <a:pt x="1712976" y="88392"/>
                </a:lnTo>
                <a:lnTo>
                  <a:pt x="1712976" y="91440"/>
                </a:lnTo>
                <a:lnTo>
                  <a:pt x="1709928" y="100584"/>
                </a:lnTo>
                <a:lnTo>
                  <a:pt x="1708404" y="106680"/>
                </a:lnTo>
                <a:lnTo>
                  <a:pt x="1711452" y="118872"/>
                </a:lnTo>
                <a:lnTo>
                  <a:pt x="1711452" y="134112"/>
                </a:lnTo>
                <a:lnTo>
                  <a:pt x="1712976" y="149352"/>
                </a:lnTo>
                <a:lnTo>
                  <a:pt x="1714500" y="134112"/>
                </a:lnTo>
                <a:lnTo>
                  <a:pt x="1716024" y="120396"/>
                </a:lnTo>
                <a:lnTo>
                  <a:pt x="1717548" y="108204"/>
                </a:lnTo>
                <a:lnTo>
                  <a:pt x="1717548" y="103632"/>
                </a:lnTo>
                <a:lnTo>
                  <a:pt x="1720596" y="94488"/>
                </a:lnTo>
                <a:lnTo>
                  <a:pt x="1720596" y="91440"/>
                </a:lnTo>
                <a:lnTo>
                  <a:pt x="1722120" y="88392"/>
                </a:lnTo>
                <a:lnTo>
                  <a:pt x="1722120" y="86868"/>
                </a:lnTo>
                <a:lnTo>
                  <a:pt x="3508248" y="86868"/>
                </a:lnTo>
                <a:close/>
              </a:path>
              <a:path w="3526790" h="170814">
                <a:moveTo>
                  <a:pt x="1723644" y="86868"/>
                </a:moveTo>
                <a:lnTo>
                  <a:pt x="1722120" y="86868"/>
                </a:lnTo>
                <a:lnTo>
                  <a:pt x="1722120" y="89916"/>
                </a:lnTo>
                <a:lnTo>
                  <a:pt x="1723644" y="86868"/>
                </a:lnTo>
                <a:close/>
              </a:path>
              <a:path w="3526790" h="170814">
                <a:moveTo>
                  <a:pt x="3526536" y="16764"/>
                </a:moveTo>
                <a:lnTo>
                  <a:pt x="3526536" y="0"/>
                </a:lnTo>
                <a:lnTo>
                  <a:pt x="3517392" y="0"/>
                </a:lnTo>
                <a:lnTo>
                  <a:pt x="3517392" y="32004"/>
                </a:lnTo>
                <a:lnTo>
                  <a:pt x="3515868" y="45720"/>
                </a:lnTo>
                <a:lnTo>
                  <a:pt x="3514344" y="57912"/>
                </a:lnTo>
                <a:lnTo>
                  <a:pt x="3512820" y="64008"/>
                </a:lnTo>
                <a:lnTo>
                  <a:pt x="3511296" y="68580"/>
                </a:lnTo>
                <a:lnTo>
                  <a:pt x="3511296" y="71628"/>
                </a:lnTo>
                <a:lnTo>
                  <a:pt x="3508248" y="77724"/>
                </a:lnTo>
                <a:lnTo>
                  <a:pt x="3506724" y="79248"/>
                </a:lnTo>
                <a:lnTo>
                  <a:pt x="3508248" y="79248"/>
                </a:lnTo>
                <a:lnTo>
                  <a:pt x="3508248" y="86868"/>
                </a:lnTo>
                <a:lnTo>
                  <a:pt x="3511296" y="86868"/>
                </a:lnTo>
                <a:lnTo>
                  <a:pt x="3515868" y="82296"/>
                </a:lnTo>
                <a:lnTo>
                  <a:pt x="3515868" y="80772"/>
                </a:lnTo>
                <a:lnTo>
                  <a:pt x="3518916" y="74676"/>
                </a:lnTo>
                <a:lnTo>
                  <a:pt x="3520440" y="70104"/>
                </a:lnTo>
                <a:lnTo>
                  <a:pt x="3520440" y="65532"/>
                </a:lnTo>
                <a:lnTo>
                  <a:pt x="3521964" y="59436"/>
                </a:lnTo>
                <a:lnTo>
                  <a:pt x="3523488" y="47244"/>
                </a:lnTo>
                <a:lnTo>
                  <a:pt x="3526536" y="16764"/>
                </a:lnTo>
                <a:close/>
              </a:path>
            </a:pathLst>
          </a:custGeom>
          <a:solidFill>
            <a:srgbClr val="A5A5A5"/>
          </a:solidFill>
        </p:spPr>
        <p:txBody>
          <a:bodyPr wrap="square" lIns="0" tIns="0" rIns="0" bIns="0" rtlCol="0"/>
          <a:lstStyle/>
          <a:p>
            <a:endParaRPr/>
          </a:p>
        </p:txBody>
      </p:sp>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4545" t="13166" r="3031" b="9432"/>
          <a:stretch/>
        </p:blipFill>
        <p:spPr>
          <a:xfrm>
            <a:off x="9350707" y="253192"/>
            <a:ext cx="2405039" cy="611117"/>
          </a:xfrm>
          <a:prstGeom prst="rect">
            <a:avLst/>
          </a:prstGeom>
        </p:spPr>
      </p:pic>
    </p:spTree>
    <p:extLst>
      <p:ext uri="{BB962C8B-B14F-4D97-AF65-F5344CB8AC3E}">
        <p14:creationId xmlns:p14="http://schemas.microsoft.com/office/powerpoint/2010/main" val="32381367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13410" y="2802316"/>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Airtouch</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6285623" y="2808152"/>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CG_1</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9171877" y="2808152"/>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Circa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439844" y="549322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Skate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TURNSTONE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6453625" y="549322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Sebastopol</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COALESSE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9520169" y="549322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Bassline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STEELCASE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1" name="TextBox 20"/>
          <p:cNvSpPr txBox="1"/>
          <p:nvPr/>
        </p:nvSpPr>
        <p:spPr>
          <a:xfrm>
            <a:off x="3548063" y="5512274"/>
            <a:ext cx="231283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Simple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TURNSTONE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2" name="TextBox 21"/>
          <p:cNvSpPr txBox="1"/>
          <p:nvPr/>
        </p:nvSpPr>
        <p:spPr>
          <a:xfrm>
            <a:off x="3695141" y="2819400"/>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Slim Table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TURNSTONE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3314" name="Picture 2" descr="Image result for steelcase airtouch"/>
          <p:cNvPicPr>
            <a:picLocks noChangeAspect="1" noChangeArrowheads="1"/>
          </p:cNvPicPr>
          <p:nvPr/>
        </p:nvPicPr>
        <p:blipFill rotWithShape="1">
          <a:blip r:embed="rId2">
            <a:extLst>
              <a:ext uri="{28A0092B-C50C-407E-A947-70E740481C1C}">
                <a14:useLocalDpi xmlns:a14="http://schemas.microsoft.com/office/drawing/2010/main" val="0"/>
              </a:ext>
            </a:extLst>
          </a:blip>
          <a:srcRect l="17917" t="24000" b="6000"/>
          <a:stretch/>
        </p:blipFill>
        <p:spPr bwMode="auto">
          <a:xfrm>
            <a:off x="550259" y="990600"/>
            <a:ext cx="214448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campfire slim tab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55" t="10241" r="4966" b="3648"/>
          <a:stretch/>
        </p:blipFill>
        <p:spPr bwMode="auto">
          <a:xfrm>
            <a:off x="3607198" y="995408"/>
            <a:ext cx="2194560" cy="170078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mage result for steelcase cg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77" t="6479"/>
          <a:stretch/>
        </p:blipFill>
        <p:spPr bwMode="auto">
          <a:xfrm>
            <a:off x="6470809" y="990600"/>
            <a:ext cx="204275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Related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417" t="31585" r="8333" b="7304"/>
          <a:stretch/>
        </p:blipFill>
        <p:spPr bwMode="auto">
          <a:xfrm>
            <a:off x="9098280" y="1223092"/>
            <a:ext cx="2560320" cy="1444282"/>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Image result for campfire skate tabl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889" t="8332" r="13889" b="11112"/>
          <a:stretch/>
        </p:blipFill>
        <p:spPr bwMode="auto">
          <a:xfrm>
            <a:off x="635712" y="3664421"/>
            <a:ext cx="163961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Image result for campfire simple table"/>
          <p:cNvPicPr>
            <a:picLocks noChangeAspect="1" noChangeArrowheads="1"/>
          </p:cNvPicPr>
          <p:nvPr/>
        </p:nvPicPr>
        <p:blipFill rotWithShape="1">
          <a:blip r:embed="rId7">
            <a:extLst>
              <a:ext uri="{28A0092B-C50C-407E-A947-70E740481C1C}">
                <a14:useLocalDpi xmlns:a14="http://schemas.microsoft.com/office/drawing/2010/main" val="0"/>
              </a:ext>
            </a:extLst>
          </a:blip>
          <a:srcRect l="18625" t="24860" r="18875" b="18890"/>
          <a:stretch/>
        </p:blipFill>
        <p:spPr bwMode="auto">
          <a:xfrm>
            <a:off x="3688478" y="3675582"/>
            <a:ext cx="20320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Image result for sebastopol coaless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939" t="3588" r="7828" b="4745"/>
          <a:stretch/>
        </p:blipFill>
        <p:spPr bwMode="auto">
          <a:xfrm>
            <a:off x="6328403" y="3683474"/>
            <a:ext cx="232756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3330" name="Picture 18" descr="Related imag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369" t="41667" r="12630" b="12500"/>
          <a:stretch/>
        </p:blipFill>
        <p:spPr bwMode="auto">
          <a:xfrm>
            <a:off x="9157906" y="4248231"/>
            <a:ext cx="2743200" cy="125729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10" cstate="print">
            <a:extLst>
              <a:ext uri="{28A0092B-C50C-407E-A947-70E740481C1C}">
                <a14:useLocalDpi xmlns:a14="http://schemas.microsoft.com/office/drawing/2010/main" val="0"/>
              </a:ext>
            </a:extLst>
          </a:blip>
          <a:srcRect l="4545" t="10052" r="47761" b="9432"/>
          <a:stretch/>
        </p:blipFill>
        <p:spPr>
          <a:xfrm>
            <a:off x="9308089" y="177103"/>
            <a:ext cx="1241093" cy="635709"/>
          </a:xfrm>
          <a:prstGeom prst="rect">
            <a:avLst/>
          </a:prstGeom>
        </p:spPr>
      </p:pic>
      <p:pic>
        <p:nvPicPr>
          <p:cNvPr id="28" name="Picture 27"/>
          <p:cNvPicPr>
            <a:picLocks noChangeAspect="1"/>
          </p:cNvPicPr>
          <p:nvPr/>
        </p:nvPicPr>
        <p:blipFill rotWithShape="1">
          <a:blip r:embed="rId11" cstate="print">
            <a:extLst>
              <a:ext uri="{28A0092B-C50C-407E-A947-70E740481C1C}">
                <a14:useLocalDpi xmlns:a14="http://schemas.microsoft.com/office/drawing/2010/main" val="0"/>
              </a:ext>
            </a:extLst>
          </a:blip>
          <a:srcRect l="4545" t="22586" r="8333" b="30270"/>
          <a:stretch/>
        </p:blipFill>
        <p:spPr>
          <a:xfrm>
            <a:off x="10860525" y="352232"/>
            <a:ext cx="1058923" cy="285449"/>
          </a:xfrm>
          <a:prstGeom prst="rect">
            <a:avLst/>
          </a:prstGeom>
        </p:spPr>
      </p:pic>
      <p:cxnSp>
        <p:nvCxnSpPr>
          <p:cNvPr id="29" name="Straight Connector 28"/>
          <p:cNvCxnSpPr/>
          <p:nvPr/>
        </p:nvCxnSpPr>
        <p:spPr>
          <a:xfrm>
            <a:off x="10700247" y="367963"/>
            <a:ext cx="0" cy="253988"/>
          </a:xfrm>
          <a:prstGeom prst="line">
            <a:avLst/>
          </a:prstGeom>
          <a:ln w="19050">
            <a:solidFill>
              <a:srgbClr val="17171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566583" y="862873"/>
            <a:ext cx="981285" cy="93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488945" y="316894"/>
            <a:ext cx="5257800" cy="461665"/>
          </a:xfrm>
          <a:prstGeom prst="rect">
            <a:avLst/>
          </a:prstGeom>
        </p:spPr>
        <p:txBody>
          <a:bodyPr wrap="square">
            <a:spAutoFit/>
          </a:bodyPr>
          <a:lstStyle/>
          <a:p>
            <a:r>
              <a:rPr lang="en-US" sz="2400" b="1" dirty="0" smtClean="0">
                <a:solidFill>
                  <a:schemeClr val="tx1">
                    <a:lumMod val="95000"/>
                    <a:lumOff val="5000"/>
                  </a:schemeClr>
                </a:solidFill>
                <a:latin typeface="HelveticaNeueCyr-Bold"/>
              </a:rPr>
              <a:t>Tables</a:t>
            </a:r>
            <a:endParaRPr lang="en-US" sz="2400" dirty="0">
              <a:solidFill>
                <a:schemeClr val="tx1">
                  <a:lumMod val="95000"/>
                  <a:lumOff val="5000"/>
                </a:schemeClr>
              </a:solidFill>
            </a:endParaRPr>
          </a:p>
        </p:txBody>
      </p:sp>
      <p:pic>
        <p:nvPicPr>
          <p:cNvPr id="35" name="Picture 34"/>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489" b="99513" l="0" r="100000">
                        <a14:foregroundMark x1="11993" y1="33693" x2="11993" y2="33693"/>
                        <a14:foregroundMark x1="13358" y1="57676" x2="13358" y2="57676"/>
                        <a14:foregroundMark x1="38834" y1="58340" x2="38834" y2="58340"/>
                        <a14:foregroundMark x1="63110" y1="52116" x2="63110" y2="52116"/>
                        <a14:foregroundMark x1="63358" y1="31286" x2="63358" y2="31286"/>
                        <a14:foregroundMark x1="78619" y1="40581" x2="78619" y2="40581"/>
                        <a14:foregroundMark x1="85070" y1="31950" x2="85070" y2="31950"/>
                        <a14:foregroundMark x1="78908" y1="59502" x2="78908" y2="59502"/>
                        <a14:foregroundMark x1="72705" y1="70705" x2="72705" y2="70705"/>
                        <a14:foregroundMark x1="76923" y1="73112" x2="76923" y2="73112"/>
                        <a14:foregroundMark x1="81472" y1="72116" x2="81472" y2="72116"/>
                        <a14:foregroundMark x1="86104" y1="72614" x2="86104" y2="72614"/>
                        <a14:foregroundMark x1="65261" y1="72780" x2="65261" y2="72780"/>
                        <a14:foregroundMark x1="61125" y1="72448" x2="61125" y2="72448"/>
                        <a14:foregroundMark x1="60794" y1="71203" x2="60794" y2="71203"/>
                        <a14:foregroundMark x1="55914" y1="72614" x2="55914" y2="72614"/>
                        <a14:foregroundMark x1="51282" y1="72780" x2="51282" y2="72780"/>
                        <a14:foregroundMark x1="47932" y1="74357" x2="47932" y2="74357"/>
                        <a14:foregroundMark x1="43466" y1="72780" x2="43466" y2="72780"/>
                        <a14:foregroundMark x1="39950" y1="72780" x2="39950" y2="72780"/>
                        <a14:foregroundMark x1="35649" y1="72116" x2="35649" y2="72116"/>
                        <a14:foregroundMark x1="31472" y1="72116" x2="31472" y2="72116"/>
                        <a14:foregroundMark x1="28205" y1="74191" x2="28205" y2="74191"/>
                        <a14:foregroundMark x1="23573" y1="72614" x2="23573" y2="72614"/>
                        <a14:foregroundMark x1="20058" y1="72946" x2="20058" y2="72946"/>
                        <a14:foregroundMark x1="15591" y1="73859" x2="15591" y2="73859"/>
                        <a14:foregroundMark x1="9595" y1="72116" x2="9595" y2="72116"/>
                        <a14:foregroundMark x1="77792" y1="70788" x2="77792" y2="70788"/>
                        <a14:foregroundMark x1="65922" y1="70705" x2="65922" y2="70705"/>
                        <a14:foregroundMark x1="59801" y1="74440" x2="59801" y2="74440"/>
                        <a14:foregroundMark x1="59760" y1="74025" x2="59760" y2="74025"/>
                        <a14:foregroundMark x1="10794" y1="73029" x2="10794" y2="73029"/>
                        <a14:foregroundMark x1="14061" y1="72019" x2="14061" y2="72019"/>
                        <a14:foregroundMark x1="15030" y1="70316" x2="15030" y2="70316"/>
                        <a14:foregroundMark x1="78182" y1="73236" x2="78182" y2="73236"/>
                        <a14:foregroundMark x1="24485" y1="72993" x2="24485" y2="72993"/>
                        <a14:foregroundMark x1="24727" y1="71046" x2="24727" y2="71046"/>
                        <a14:foregroundMark x1="14909" y1="74696" x2="14909" y2="74696"/>
                        <a14:foregroundMark x1="9939" y1="71046" x2="9939" y2="71046"/>
                        <a14:foregroundMark x1="64364" y1="70803" x2="64364" y2="70803"/>
                        <a14:foregroundMark x1="73212" y1="74696" x2="73212" y2="74696"/>
                        <a14:foregroundMark x1="72121" y1="72506" x2="72121" y2="72506"/>
                        <a14:foregroundMark x1="40364" y1="70803" x2="40364" y2="70803"/>
                        <a14:foregroundMark x1="39394" y1="73479" x2="39394" y2="73479"/>
                        <a14:backgroundMark x1="15054" y1="72033" x2="15054" y2="72033"/>
                        <a14:backgroundMark x1="19562" y1="71701" x2="19562" y2="71701"/>
                        <a14:backgroundMark x1="52026" y1="71701" x2="52026" y2="71701"/>
                        <a14:backgroundMark x1="82258" y1="71535" x2="82258" y2="71535"/>
                        <a14:backgroundMark x1="77667" y1="72614" x2="77667" y2="72614"/>
                        <a14:backgroundMark x1="60629" y1="72116" x2="60629" y2="72116"/>
                        <a14:backgroundMark x1="9926" y1="71950" x2="9926" y2="71950"/>
                      </a14:backgroundRemoval>
                    </a14:imgEffect>
                  </a14:imgLayer>
                </a14:imgProps>
              </a:ext>
              <a:ext uri="{28A0092B-C50C-407E-A947-70E740481C1C}">
                <a14:useLocalDpi xmlns:a14="http://schemas.microsoft.com/office/drawing/2010/main" val="0"/>
              </a:ext>
            </a:extLst>
          </a:blip>
          <a:srcRect t="24364" r="64401" b="33616"/>
          <a:stretch/>
        </p:blipFill>
        <p:spPr>
          <a:xfrm>
            <a:off x="847517" y="731609"/>
            <a:ext cx="419416" cy="246614"/>
          </a:xfrm>
          <a:prstGeom prst="rect">
            <a:avLst/>
          </a:prstGeom>
        </p:spPr>
      </p:pic>
    </p:spTree>
    <p:extLst>
      <p:ext uri="{BB962C8B-B14F-4D97-AF65-F5344CB8AC3E}">
        <p14:creationId xmlns:p14="http://schemas.microsoft.com/office/powerpoint/2010/main" val="157920553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4102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8177" y="1371600"/>
            <a:ext cx="4386817" cy="646331"/>
          </a:xfrm>
          <a:prstGeom prst="rect">
            <a:avLst/>
          </a:prstGeom>
        </p:spPr>
        <p:txBody>
          <a:bodyPr wrap="square">
            <a:spAutoFit/>
          </a:bodyPr>
          <a:lstStyle/>
          <a:p>
            <a:r>
              <a:rPr lang="en-US" b="1" i="1" dirty="0" smtClean="0">
                <a:solidFill>
                  <a:schemeClr val="bg1"/>
                </a:solidFill>
              </a:rPr>
              <a:t>Soft </a:t>
            </a:r>
            <a:r>
              <a:rPr lang="en-US" b="1" i="1" dirty="0">
                <a:solidFill>
                  <a:schemeClr val="bg1"/>
                </a:solidFill>
              </a:rPr>
              <a:t>seating for the new collaborative way of </a:t>
            </a:r>
            <a:r>
              <a:rPr lang="en-US" b="1" i="1" dirty="0" smtClean="0">
                <a:solidFill>
                  <a:schemeClr val="bg1"/>
                </a:solidFill>
              </a:rPr>
              <a:t>working</a:t>
            </a:r>
            <a:r>
              <a:rPr lang="en-US" i="1" dirty="0" smtClean="0">
                <a:solidFill>
                  <a:schemeClr val="bg1"/>
                </a:solidFill>
              </a:rPr>
              <a:t> </a:t>
            </a:r>
            <a:endParaRPr lang="en-US" i="1" dirty="0">
              <a:solidFill>
                <a:schemeClr val="bg1"/>
              </a:solidFill>
            </a:endParaRPr>
          </a:p>
        </p:txBody>
      </p:sp>
      <p:cxnSp>
        <p:nvCxnSpPr>
          <p:cNvPr id="13" name="Straight Connector 12"/>
          <p:cNvCxnSpPr/>
          <p:nvPr/>
        </p:nvCxnSpPr>
        <p:spPr>
          <a:xfrm>
            <a:off x="370040" y="1295400"/>
            <a:ext cx="4201960" cy="720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67612" y="2133600"/>
            <a:ext cx="420196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251" y="0"/>
            <a:ext cx="7135749" cy="6858000"/>
          </a:xfrm>
          <a:prstGeom prst="rect">
            <a:avLst/>
          </a:prstGeom>
        </p:spPr>
      </p:pic>
      <p:sp>
        <p:nvSpPr>
          <p:cNvPr id="11" name="Rectangle 10"/>
          <p:cNvSpPr/>
          <p:nvPr/>
        </p:nvSpPr>
        <p:spPr>
          <a:xfrm>
            <a:off x="295184" y="2267635"/>
            <a:ext cx="4465883" cy="3231654"/>
          </a:xfrm>
          <a:prstGeom prst="rect">
            <a:avLst/>
          </a:prstGeom>
        </p:spPr>
        <p:txBody>
          <a:bodyPr wrap="square">
            <a:spAutoFit/>
          </a:bodyPr>
          <a:lstStyle/>
          <a:p>
            <a:r>
              <a:rPr lang="en-US" sz="1700" i="1" dirty="0" smtClean="0">
                <a:solidFill>
                  <a:schemeClr val="bg1"/>
                </a:solidFill>
              </a:rPr>
              <a:t>UK </a:t>
            </a:r>
            <a:r>
              <a:rPr lang="en-US" sz="1700" i="1" dirty="0">
                <a:solidFill>
                  <a:schemeClr val="bg1"/>
                </a:solidFill>
              </a:rPr>
              <a:t>brand Boss Design offers high-end office seating, upholstery and tables solutions for a collaborative working environment, but also furniture range suitable for hospitality projects. Designed globally – produced locally, Boss Design has one of its manufacturing facilities in the </a:t>
            </a:r>
            <a:r>
              <a:rPr lang="en-US" sz="1700" i="1" dirty="0" smtClean="0">
                <a:solidFill>
                  <a:schemeClr val="bg1"/>
                </a:solidFill>
              </a:rPr>
              <a:t>UAE for more than 10 years.</a:t>
            </a:r>
          </a:p>
          <a:p>
            <a:endParaRPr lang="en-US" sz="1700" i="1" dirty="0">
              <a:solidFill>
                <a:schemeClr val="bg1"/>
              </a:solidFill>
            </a:endParaRPr>
          </a:p>
          <a:p>
            <a:r>
              <a:rPr lang="en-US" sz="1700" i="1" dirty="0">
                <a:solidFill>
                  <a:schemeClr val="bg1"/>
                </a:solidFill>
              </a:rPr>
              <a:t>Cutting edge design, great quality, competitive prices and a short manufacturing lead time are some of the brand’s competitive advantages</a:t>
            </a:r>
            <a:endParaRPr lang="en-US" sz="1700" i="1" dirty="0" smtClean="0">
              <a:solidFill>
                <a:schemeClr val="bg1"/>
              </a:solidFill>
            </a:endParaRPr>
          </a:p>
          <a:p>
            <a:r>
              <a:rPr lang="en-US" sz="1700" i="1" dirty="0" smtClean="0">
                <a:solidFill>
                  <a:schemeClr val="bg1"/>
                </a:solidFill>
              </a:rPr>
              <a:t> </a:t>
            </a:r>
          </a:p>
        </p:txBody>
      </p:sp>
      <p:pic>
        <p:nvPicPr>
          <p:cNvPr id="5" name="Picture 4"/>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ackgroundRemoval t="0" b="100000" l="0" r="100000">
                        <a14:foregroundMark x1="33013" y1="23313" x2="33013" y2="23313"/>
                        <a14:foregroundMark x1="59095" y1="26994" x2="59095" y2="26994"/>
                        <a14:foregroundMark x1="82291" y1="30470" x2="82291" y2="30470"/>
                        <a14:foregroundMark x1="63041" y1="82209" x2="63041" y2="82209"/>
                        <a14:foregroundMark x1="68720" y1="87117" x2="68720" y2="87117"/>
                        <a14:foregroundMark x1="76035" y1="83436" x2="76035" y2="83436"/>
                        <a14:foregroundMark x1="78922" y1="88139" x2="78922" y2="88139"/>
                        <a14:foregroundMark x1="85082" y1="84663" x2="85082" y2="84663"/>
                        <a14:foregroundMark x1="94225" y1="87117" x2="94225" y2="87117"/>
                        <a14:foregroundMark x1="81713" y1="77505" x2="81713" y2="77505"/>
                        <a14:foregroundMark x1="82098" y1="85072" x2="82098" y2="85072"/>
                        <a14:foregroundMark x1="77143" y1="79006" x2="77143" y2="79006"/>
                        <a14:foregroundMark x1="87532" y1="98895" x2="87532" y2="98895"/>
                        <a14:foregroundMark x1="75065" y1="85083" x2="75065" y2="85083"/>
                      </a14:backgroundRemoval>
                    </a14:imgEffect>
                  </a14:imgLayer>
                </a14:imgProps>
              </a:ext>
              <a:ext uri="{28A0092B-C50C-407E-A947-70E740481C1C}">
                <a14:useLocalDpi xmlns:a14="http://schemas.microsoft.com/office/drawing/2010/main" val="0"/>
              </a:ext>
            </a:extLst>
          </a:blip>
          <a:stretch>
            <a:fillRect/>
          </a:stretch>
        </p:blipFill>
        <p:spPr>
          <a:xfrm>
            <a:off x="411193" y="397284"/>
            <a:ext cx="1570008" cy="739024"/>
          </a:xfrm>
          <a:prstGeom prst="rect">
            <a:avLst/>
          </a:prstGeom>
        </p:spPr>
      </p:pic>
      <p:sp>
        <p:nvSpPr>
          <p:cNvPr id="9" name="Rectangle 8"/>
          <p:cNvSpPr/>
          <p:nvPr/>
        </p:nvSpPr>
        <p:spPr>
          <a:xfrm>
            <a:off x="367612" y="5633323"/>
            <a:ext cx="3785483" cy="923330"/>
          </a:xfrm>
          <a:prstGeom prst="rect">
            <a:avLst/>
          </a:prstGeom>
        </p:spPr>
        <p:txBody>
          <a:bodyPr wrap="square">
            <a:spAutoFit/>
          </a:bodyPr>
          <a:lstStyle/>
          <a:p>
            <a:r>
              <a:rPr lang="en-US" i="1" dirty="0" smtClean="0">
                <a:solidFill>
                  <a:schemeClr val="bg1"/>
                </a:solidFill>
              </a:rPr>
              <a:t>Lead time: 8-10 weeks</a:t>
            </a:r>
          </a:p>
          <a:p>
            <a:r>
              <a:rPr lang="en-US" i="1" dirty="0" smtClean="0">
                <a:solidFill>
                  <a:schemeClr val="bg1"/>
                </a:solidFill>
              </a:rPr>
              <a:t>Warranty: 5 years </a:t>
            </a:r>
          </a:p>
          <a:p>
            <a:r>
              <a:rPr lang="en-US" i="1" dirty="0" smtClean="0">
                <a:solidFill>
                  <a:schemeClr val="bg1"/>
                </a:solidFill>
              </a:rPr>
              <a:t>Country of origin: UK</a:t>
            </a:r>
            <a:endParaRPr lang="en-US" i="1" dirty="0">
              <a:solidFill>
                <a:schemeClr val="bg1"/>
              </a:solidFill>
            </a:endParaRPr>
          </a:p>
        </p:txBody>
      </p:sp>
      <p:cxnSp>
        <p:nvCxnSpPr>
          <p:cNvPr id="10" name="Straight Connector 9"/>
          <p:cNvCxnSpPr/>
          <p:nvPr/>
        </p:nvCxnSpPr>
        <p:spPr>
          <a:xfrm>
            <a:off x="411193" y="5463020"/>
            <a:ext cx="4114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145687" y="5235025"/>
            <a:ext cx="381000" cy="398298"/>
            <a:chOff x="6096000" y="5562600"/>
            <a:chExt cx="762000" cy="762000"/>
          </a:xfrm>
        </p:grpSpPr>
        <p:sp>
          <p:nvSpPr>
            <p:cNvPr id="15"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grpSp>
        <p:nvGrpSpPr>
          <p:cNvPr id="18" name="Group 17"/>
          <p:cNvGrpSpPr/>
          <p:nvPr/>
        </p:nvGrpSpPr>
        <p:grpSpPr>
          <a:xfrm>
            <a:off x="2160741" y="1056782"/>
            <a:ext cx="381000" cy="398298"/>
            <a:chOff x="6096000" y="5562600"/>
            <a:chExt cx="762000" cy="762000"/>
          </a:xfrm>
        </p:grpSpPr>
        <p:sp>
          <p:nvSpPr>
            <p:cNvPr id="19" name="椭圆 56" descr="e7d195523061f1c0e47ffc70844bb6f75fcb03b75858c49c480C64385E58A9406A784D96DFB0659D141F23C21B5D92CEF93DE268DCD659DE2284C54467FC4D0C40898BA465CB317FBA32D1D63CA47264DAB07F91D6058F93C8DC98DF3545FCF0E32BE875F1A1F9A15F24C072DC8D7CB29D4026B0E46BA2FC8A795FB63F9CE1544FFDAF978976BB1A69E1F6315710D47E"/>
            <p:cNvSpPr/>
            <p:nvPr/>
          </p:nvSpPr>
          <p:spPr>
            <a:xfrm>
              <a:off x="6096000" y="5562600"/>
              <a:ext cx="7620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6754" y="5715501"/>
              <a:ext cx="452436" cy="475248"/>
            </a:xfrm>
            <a:prstGeom prst="rect">
              <a:avLst/>
            </a:prstGeom>
          </p:spPr>
        </p:pic>
      </p:grpSp>
    </p:spTree>
    <p:extLst>
      <p:ext uri="{BB962C8B-B14F-4D97-AF65-F5344CB8AC3E}">
        <p14:creationId xmlns:p14="http://schemas.microsoft.com/office/powerpoint/2010/main" val="278030109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1143001"/>
            <a:ext cx="1828800" cy="1919769"/>
          </a:xfrm>
          <a:prstGeom prst="rect">
            <a:avLst/>
          </a:prstGeom>
        </p:spPr>
      </p:pic>
      <p:sp>
        <p:nvSpPr>
          <p:cNvPr id="3" name="Rectangle 2"/>
          <p:cNvSpPr/>
          <p:nvPr/>
        </p:nvSpPr>
        <p:spPr>
          <a:xfrm>
            <a:off x="381000" y="381000"/>
            <a:ext cx="5257800" cy="461665"/>
          </a:xfrm>
          <a:prstGeom prst="rect">
            <a:avLst/>
          </a:prstGeom>
        </p:spPr>
        <p:txBody>
          <a:bodyPr wrap="square">
            <a:spAutoFit/>
          </a:bodyPr>
          <a:lstStyle/>
          <a:p>
            <a:r>
              <a:rPr lang="en-US" sz="2400" b="1" dirty="0" smtClean="0">
                <a:solidFill>
                  <a:schemeClr val="bg1">
                    <a:lumMod val="50000"/>
                  </a:schemeClr>
                </a:solidFill>
                <a:latin typeface="HelveticaNeueCyr-Bold"/>
              </a:rPr>
              <a:t>Sofa </a:t>
            </a:r>
            <a:r>
              <a:rPr lang="en-US" sz="2400" b="1" dirty="0">
                <a:solidFill>
                  <a:schemeClr val="bg1">
                    <a:lumMod val="50000"/>
                  </a:schemeClr>
                </a:solidFill>
                <a:latin typeface="HelveticaNeueCyr-Bold"/>
              </a:rPr>
              <a:t>+</a:t>
            </a:r>
            <a:r>
              <a:rPr lang="en-US" sz="2400" b="1" dirty="0" smtClean="0">
                <a:solidFill>
                  <a:schemeClr val="bg1">
                    <a:lumMod val="50000"/>
                  </a:schemeClr>
                </a:solidFill>
                <a:latin typeface="HelveticaNeueCyr-Bold"/>
              </a:rPr>
              <a:t> Armchairs</a:t>
            </a:r>
            <a:endParaRPr lang="en-US" sz="2400" dirty="0">
              <a:solidFill>
                <a:schemeClr val="bg1">
                  <a:lumMod val="50000"/>
                </a:schemeClr>
              </a:solidFill>
            </a:endParaRPr>
          </a:p>
        </p:txBody>
      </p:sp>
      <p:cxnSp>
        <p:nvCxnSpPr>
          <p:cNvPr id="4" name="Straight Connector 3"/>
          <p:cNvCxnSpPr/>
          <p:nvPr/>
        </p:nvCxnSpPr>
        <p:spPr>
          <a:xfrm flipV="1">
            <a:off x="457200" y="842665"/>
            <a:ext cx="47244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3574268" y="1207699"/>
            <a:ext cx="3868577" cy="1828799"/>
          </a:xfrm>
          <a:prstGeom prst="rect">
            <a:avLst/>
          </a:prstGeom>
        </p:spPr>
      </p:pic>
      <p:pic>
        <p:nvPicPr>
          <p:cNvPr id="6" name="Picture 5"/>
          <p:cNvPicPr>
            <a:picLocks noChangeAspect="1"/>
          </p:cNvPicPr>
          <p:nvPr/>
        </p:nvPicPr>
        <p:blipFill>
          <a:blip r:embed="rId4"/>
          <a:stretch>
            <a:fillRect/>
          </a:stretch>
        </p:blipFill>
        <p:spPr>
          <a:xfrm>
            <a:off x="8233489" y="1398185"/>
            <a:ext cx="3592125" cy="1409400"/>
          </a:xfrm>
          <a:prstGeom prst="rect">
            <a:avLst/>
          </a:prstGeom>
        </p:spPr>
      </p:pic>
      <p:pic>
        <p:nvPicPr>
          <p:cNvPr id="7" name="Picture 6"/>
          <p:cNvPicPr>
            <a:picLocks noChangeAspect="1"/>
          </p:cNvPicPr>
          <p:nvPr/>
        </p:nvPicPr>
        <p:blipFill>
          <a:blip r:embed="rId5"/>
          <a:stretch>
            <a:fillRect/>
          </a:stretch>
        </p:blipFill>
        <p:spPr>
          <a:xfrm>
            <a:off x="3574268" y="3886200"/>
            <a:ext cx="4029771" cy="1905000"/>
          </a:xfrm>
          <a:prstGeom prst="rect">
            <a:avLst/>
          </a:prstGeom>
        </p:spPr>
      </p:pic>
      <p:sp>
        <p:nvSpPr>
          <p:cNvPr id="8" name="TextBox 7"/>
          <p:cNvSpPr txBox="1"/>
          <p:nvPr/>
        </p:nvSpPr>
        <p:spPr>
          <a:xfrm>
            <a:off x="681909" y="3116739"/>
            <a:ext cx="1832691" cy="523220"/>
          </a:xfrm>
          <a:prstGeom prst="rect">
            <a:avLst/>
          </a:prstGeom>
          <a:noFill/>
        </p:spPr>
        <p:txBody>
          <a:bodyPr wrap="square" rtlCol="0">
            <a:spAutoFit/>
          </a:bodyPr>
          <a:lstStyle/>
          <a:p>
            <a:pPr algn="ctr"/>
            <a:r>
              <a:rPr lang="en-US" sz="1400" b="1" dirty="0" smtClean="0">
                <a:solidFill>
                  <a:schemeClr val="bg1">
                    <a:lumMod val="50000"/>
                  </a:schemeClr>
                </a:solidFill>
                <a:latin typeface="Arial" panose="020B0604020202020204" pitchFamily="34" charset="0"/>
                <a:cs typeface="Arial" panose="020B0604020202020204" pitchFamily="34" charset="0"/>
              </a:rPr>
              <a:t>Marine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9" name="TextBox 8"/>
          <p:cNvSpPr txBox="1"/>
          <p:nvPr/>
        </p:nvSpPr>
        <p:spPr>
          <a:xfrm>
            <a:off x="4469072" y="3073680"/>
            <a:ext cx="2078966"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Manta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9077051" y="3073680"/>
            <a:ext cx="1905000" cy="738664"/>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Callisto</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BOSS DESIGN</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1" name="TextBox 10"/>
          <p:cNvSpPr txBox="1"/>
          <p:nvPr/>
        </p:nvSpPr>
        <p:spPr>
          <a:xfrm>
            <a:off x="4248453" y="5791200"/>
            <a:ext cx="252020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Albany</a:t>
            </a:r>
          </a:p>
          <a:p>
            <a:pPr algn="ctr"/>
            <a:r>
              <a:rPr lang="en-US" sz="1400" dirty="0">
                <a:solidFill>
                  <a:schemeClr val="bg1">
                    <a:lumMod val="50000"/>
                  </a:schemeClr>
                </a:solidFill>
                <a:latin typeface="Arial" panose="020B0604020202020204" pitchFamily="34" charset="0"/>
                <a:cs typeface="Arial" panose="020B0604020202020204" pitchFamily="34" charset="0"/>
              </a:rPr>
              <a:t>BOSS DESIGN</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a:stretch>
            <a:fillRect/>
          </a:stretch>
        </p:blipFill>
        <p:spPr>
          <a:xfrm>
            <a:off x="8686800" y="4191000"/>
            <a:ext cx="2849453" cy="1546370"/>
          </a:xfrm>
          <a:prstGeom prst="rect">
            <a:avLst/>
          </a:prstGeom>
        </p:spPr>
      </p:pic>
      <p:sp>
        <p:nvSpPr>
          <p:cNvPr id="13" name="TextBox 12"/>
          <p:cNvSpPr txBox="1"/>
          <p:nvPr/>
        </p:nvSpPr>
        <p:spPr>
          <a:xfrm>
            <a:off x="8973285" y="5760374"/>
            <a:ext cx="2276481"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Boxer</a:t>
            </a:r>
          </a:p>
          <a:p>
            <a:pPr algn="ctr"/>
            <a:r>
              <a:rPr lang="en-US" sz="1400" dirty="0">
                <a:solidFill>
                  <a:schemeClr val="bg1">
                    <a:lumMod val="50000"/>
                  </a:schemeClr>
                </a:solidFill>
                <a:latin typeface="Arial" panose="020B0604020202020204" pitchFamily="34" charset="0"/>
                <a:cs typeface="Arial" panose="020B0604020202020204" pitchFamily="34" charset="0"/>
              </a:rPr>
              <a:t>BOSS DESIGN</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7"/>
          <a:stretch>
            <a:fillRect/>
          </a:stretch>
        </p:blipFill>
        <p:spPr>
          <a:xfrm>
            <a:off x="184064" y="3855374"/>
            <a:ext cx="2559136" cy="1905000"/>
          </a:xfrm>
          <a:prstGeom prst="rect">
            <a:avLst/>
          </a:prstGeom>
        </p:spPr>
      </p:pic>
      <p:sp>
        <p:nvSpPr>
          <p:cNvPr id="15" name="TextBox 14"/>
          <p:cNvSpPr txBox="1"/>
          <p:nvPr/>
        </p:nvSpPr>
        <p:spPr>
          <a:xfrm>
            <a:off x="681909" y="5731619"/>
            <a:ext cx="1912154"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Edgar</a:t>
            </a:r>
          </a:p>
          <a:p>
            <a:pPr algn="ctr"/>
            <a:r>
              <a:rPr lang="en-US" sz="1400" dirty="0">
                <a:solidFill>
                  <a:schemeClr val="bg1">
                    <a:lumMod val="50000"/>
                  </a:schemeClr>
                </a:solidFill>
                <a:latin typeface="Arial" panose="020B0604020202020204" pitchFamily="34" charset="0"/>
                <a:cs typeface="Arial" panose="020B0604020202020204" pitchFamily="34" charset="0"/>
              </a:rPr>
              <a:t>BOSS DESIGN</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58441" y="381000"/>
            <a:ext cx="977812" cy="461665"/>
          </a:xfrm>
          <a:prstGeom prst="rect">
            <a:avLst/>
          </a:prstGeom>
        </p:spPr>
      </p:pic>
    </p:spTree>
    <p:extLst>
      <p:ext uri="{BB962C8B-B14F-4D97-AF65-F5344CB8AC3E}">
        <p14:creationId xmlns:p14="http://schemas.microsoft.com/office/powerpoint/2010/main" val="184522920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290231" y="2818711"/>
            <a:ext cx="1672966"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Hoot</a:t>
            </a:r>
          </a:p>
          <a:p>
            <a:pPr algn="ctr"/>
            <a:r>
              <a:rPr lang="en-US" sz="1400" dirty="0">
                <a:solidFill>
                  <a:schemeClr val="bg1">
                    <a:lumMod val="50000"/>
                  </a:schemeClr>
                </a:solidFill>
                <a:latin typeface="Arial" panose="020B0604020202020204" pitchFamily="34" charset="0"/>
                <a:cs typeface="Arial" panose="020B0604020202020204" pitchFamily="34" charset="0"/>
              </a:rPr>
              <a:t>BOSS DESIGN</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3" name="TextBox 12"/>
          <p:cNvSpPr txBox="1"/>
          <p:nvPr/>
        </p:nvSpPr>
        <p:spPr>
          <a:xfrm>
            <a:off x="8813535" y="5569439"/>
            <a:ext cx="2293545"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Arlington</a:t>
            </a:r>
          </a:p>
          <a:p>
            <a:pPr algn="ctr"/>
            <a:r>
              <a:rPr lang="en-US" sz="1400" dirty="0">
                <a:solidFill>
                  <a:schemeClr val="bg1">
                    <a:lumMod val="50000"/>
                  </a:schemeClr>
                </a:solidFill>
                <a:latin typeface="Arial" panose="020B0604020202020204" pitchFamily="34" charset="0"/>
                <a:cs typeface="Arial" panose="020B0604020202020204" pitchFamily="34" charset="0"/>
              </a:rPr>
              <a:t>BOSS DESIGN</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1244749" y="5568103"/>
            <a:ext cx="1808766"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Tom, Dick &amp; Harry</a:t>
            </a:r>
          </a:p>
          <a:p>
            <a:pPr algn="ctr"/>
            <a:r>
              <a:rPr lang="en-US" sz="1400" dirty="0">
                <a:solidFill>
                  <a:schemeClr val="bg1">
                    <a:lumMod val="50000"/>
                  </a:schemeClr>
                </a:solidFill>
                <a:latin typeface="Arial" panose="020B0604020202020204" pitchFamily="34" charset="0"/>
                <a:cs typeface="Arial" panose="020B0604020202020204" pitchFamily="34" charset="0"/>
              </a:rPr>
              <a:t>BOSS DESIGN</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2"/>
          <a:stretch>
            <a:fillRect/>
          </a:stretch>
        </p:blipFill>
        <p:spPr>
          <a:xfrm>
            <a:off x="704924" y="1219200"/>
            <a:ext cx="3750613" cy="1600200"/>
          </a:xfrm>
          <a:prstGeom prst="rect">
            <a:avLst/>
          </a:prstGeom>
        </p:spPr>
      </p:pic>
      <p:pic>
        <p:nvPicPr>
          <p:cNvPr id="18" name="Picture 17"/>
          <p:cNvPicPr>
            <a:picLocks noChangeAspect="1"/>
          </p:cNvPicPr>
          <p:nvPr/>
        </p:nvPicPr>
        <p:blipFill>
          <a:blip r:embed="rId3"/>
          <a:stretch>
            <a:fillRect/>
          </a:stretch>
        </p:blipFill>
        <p:spPr>
          <a:xfrm>
            <a:off x="8077200" y="3288249"/>
            <a:ext cx="3874315" cy="2179884"/>
          </a:xfrm>
          <a:prstGeom prst="rect">
            <a:avLst/>
          </a:prstGeom>
        </p:spPr>
      </p:pic>
      <p:pic>
        <p:nvPicPr>
          <p:cNvPr id="19" name="Picture 18"/>
          <p:cNvPicPr>
            <a:picLocks noChangeAspect="1"/>
          </p:cNvPicPr>
          <p:nvPr/>
        </p:nvPicPr>
        <p:blipFill rotWithShape="1">
          <a:blip r:embed="rId4"/>
          <a:srcRect t="28110" r="60768"/>
          <a:stretch/>
        </p:blipFill>
        <p:spPr>
          <a:xfrm>
            <a:off x="5534731" y="1295400"/>
            <a:ext cx="1194168" cy="1409790"/>
          </a:xfrm>
          <a:prstGeom prst="rect">
            <a:avLst/>
          </a:prstGeom>
        </p:spPr>
      </p:pic>
      <p:pic>
        <p:nvPicPr>
          <p:cNvPr id="20" name="Picture 19"/>
          <p:cNvPicPr>
            <a:picLocks noChangeAspect="1"/>
          </p:cNvPicPr>
          <p:nvPr/>
        </p:nvPicPr>
        <p:blipFill>
          <a:blip r:embed="rId5"/>
          <a:stretch>
            <a:fillRect/>
          </a:stretch>
        </p:blipFill>
        <p:spPr>
          <a:xfrm>
            <a:off x="7867725" y="1311514"/>
            <a:ext cx="3638475" cy="1380400"/>
          </a:xfrm>
          <a:prstGeom prst="rect">
            <a:avLst/>
          </a:prstGeom>
        </p:spPr>
      </p:pic>
      <p:pic>
        <p:nvPicPr>
          <p:cNvPr id="21" name="Picture 20"/>
          <p:cNvPicPr>
            <a:picLocks noChangeAspect="1"/>
          </p:cNvPicPr>
          <p:nvPr/>
        </p:nvPicPr>
        <p:blipFill rotWithShape="1">
          <a:blip r:embed="rId6"/>
          <a:srcRect l="69459" t="17887" r="4494" b="6419"/>
          <a:stretch/>
        </p:blipFill>
        <p:spPr>
          <a:xfrm>
            <a:off x="2665511" y="4457769"/>
            <a:ext cx="1207163" cy="1159821"/>
          </a:xfrm>
          <a:prstGeom prst="rect">
            <a:avLst/>
          </a:prstGeom>
        </p:spPr>
      </p:pic>
      <p:sp>
        <p:nvSpPr>
          <p:cNvPr id="23" name="Rectangle 22"/>
          <p:cNvSpPr/>
          <p:nvPr/>
        </p:nvSpPr>
        <p:spPr>
          <a:xfrm>
            <a:off x="381000" y="381000"/>
            <a:ext cx="5257800" cy="461665"/>
          </a:xfrm>
          <a:prstGeom prst="rect">
            <a:avLst/>
          </a:prstGeom>
        </p:spPr>
        <p:txBody>
          <a:bodyPr wrap="square">
            <a:spAutoFit/>
          </a:bodyPr>
          <a:lstStyle/>
          <a:p>
            <a:r>
              <a:rPr lang="en-US" sz="2400" b="1" dirty="0" smtClean="0">
                <a:solidFill>
                  <a:schemeClr val="bg1">
                    <a:lumMod val="50000"/>
                  </a:schemeClr>
                </a:solidFill>
                <a:latin typeface="HelveticaNeueCyr-Bold"/>
              </a:rPr>
              <a:t>Sofa + Armchairs</a:t>
            </a:r>
            <a:endParaRPr lang="en-US" sz="2400" dirty="0">
              <a:solidFill>
                <a:schemeClr val="bg1">
                  <a:lumMod val="50000"/>
                </a:schemeClr>
              </a:solidFill>
            </a:endParaRPr>
          </a:p>
        </p:txBody>
      </p:sp>
      <p:cxnSp>
        <p:nvCxnSpPr>
          <p:cNvPr id="24" name="Straight Connector 23"/>
          <p:cNvCxnSpPr/>
          <p:nvPr/>
        </p:nvCxnSpPr>
        <p:spPr>
          <a:xfrm flipV="1">
            <a:off x="457200" y="842665"/>
            <a:ext cx="4723618"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911894" y="2818711"/>
            <a:ext cx="220859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Vernon</a:t>
            </a:r>
          </a:p>
          <a:p>
            <a:pPr algn="ctr"/>
            <a:r>
              <a:rPr lang="en-US" sz="1400" dirty="0">
                <a:solidFill>
                  <a:schemeClr val="bg1">
                    <a:lumMod val="50000"/>
                  </a:schemeClr>
                </a:solidFill>
                <a:latin typeface="Arial" panose="020B0604020202020204" pitchFamily="34" charset="0"/>
                <a:cs typeface="Arial" panose="020B0604020202020204" pitchFamily="34" charset="0"/>
              </a:rPr>
              <a:t>BOSS </a:t>
            </a:r>
            <a:r>
              <a:rPr lang="en-US" sz="1400" dirty="0" smtClean="0">
                <a:solidFill>
                  <a:schemeClr val="bg1">
                    <a:lumMod val="50000"/>
                  </a:schemeClr>
                </a:solidFill>
                <a:latin typeface="Arial" panose="020B0604020202020204" pitchFamily="34" charset="0"/>
                <a:cs typeface="Arial" panose="020B0604020202020204" pitchFamily="34" charset="0"/>
              </a:rPr>
              <a:t>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7"/>
          <a:stretch>
            <a:fillRect/>
          </a:stretch>
        </p:blipFill>
        <p:spPr>
          <a:xfrm>
            <a:off x="4138395" y="4289387"/>
            <a:ext cx="3517343" cy="1232971"/>
          </a:xfrm>
          <a:prstGeom prst="rect">
            <a:avLst/>
          </a:prstGeom>
        </p:spPr>
      </p:pic>
      <p:sp>
        <p:nvSpPr>
          <p:cNvPr id="25" name="TextBox 24"/>
          <p:cNvSpPr txBox="1"/>
          <p:nvPr/>
        </p:nvSpPr>
        <p:spPr>
          <a:xfrm>
            <a:off x="4927936" y="5617590"/>
            <a:ext cx="2413127"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Axim </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6" name="Picture 25"/>
          <p:cNvPicPr>
            <a:picLocks noChangeAspect="1"/>
          </p:cNvPicPr>
          <p:nvPr/>
        </p:nvPicPr>
        <p:blipFill rotWithShape="1">
          <a:blip r:embed="rId6"/>
          <a:srcRect l="36209" t="12098" r="39740" b="9119"/>
          <a:stretch/>
        </p:blipFill>
        <p:spPr>
          <a:xfrm>
            <a:off x="1606763" y="3905997"/>
            <a:ext cx="1084738" cy="1174785"/>
          </a:xfrm>
          <a:prstGeom prst="rect">
            <a:avLst/>
          </a:prstGeom>
        </p:spPr>
      </p:pic>
      <p:pic>
        <p:nvPicPr>
          <p:cNvPr id="27" name="Picture 26"/>
          <p:cNvPicPr>
            <a:picLocks noChangeAspect="1"/>
          </p:cNvPicPr>
          <p:nvPr/>
        </p:nvPicPr>
        <p:blipFill rotWithShape="1">
          <a:blip r:embed="rId6"/>
          <a:srcRect l="4528" t="18466" r="74565" b="11489"/>
          <a:stretch/>
        </p:blipFill>
        <p:spPr>
          <a:xfrm>
            <a:off x="631410" y="4470787"/>
            <a:ext cx="990600" cy="1097316"/>
          </a:xfrm>
          <a:prstGeom prst="rect">
            <a:avLst/>
          </a:prstGeom>
        </p:spPr>
      </p:pic>
      <p:sp>
        <p:nvSpPr>
          <p:cNvPr id="8" name="TextBox 7"/>
          <p:cNvSpPr txBox="1"/>
          <p:nvPr/>
        </p:nvSpPr>
        <p:spPr>
          <a:xfrm>
            <a:off x="1647092" y="2818711"/>
            <a:ext cx="1866275" cy="738664"/>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Orten</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a:solidFill>
                  <a:schemeClr val="bg1">
                    <a:lumMod val="50000"/>
                  </a:schemeClr>
                </a:solidFill>
                <a:latin typeface="Arial" panose="020B0604020202020204" pitchFamily="34" charset="0"/>
                <a:cs typeface="Arial" panose="020B0604020202020204" pitchFamily="34" charset="0"/>
              </a:rPr>
              <a:t>BOSS DESIGN</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58441" y="381000"/>
            <a:ext cx="977812" cy="461665"/>
          </a:xfrm>
          <a:prstGeom prst="rect">
            <a:avLst/>
          </a:prstGeom>
        </p:spPr>
      </p:pic>
    </p:spTree>
    <p:extLst>
      <p:ext uri="{BB962C8B-B14F-4D97-AF65-F5344CB8AC3E}">
        <p14:creationId xmlns:p14="http://schemas.microsoft.com/office/powerpoint/2010/main" val="33581156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12398" y="2926862"/>
            <a:ext cx="1833066"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Hula</a:t>
            </a:r>
          </a:p>
          <a:p>
            <a:pPr algn="ctr"/>
            <a:r>
              <a:rPr lang="en-US" sz="1400" dirty="0">
                <a:solidFill>
                  <a:schemeClr val="bg1">
                    <a:lumMod val="50000"/>
                  </a:schemeClr>
                </a:solidFill>
                <a:latin typeface="Arial" panose="020B0604020202020204" pitchFamily="34" charset="0"/>
                <a:cs typeface="Arial" panose="020B0604020202020204" pitchFamily="34" charset="0"/>
              </a:rPr>
              <a:t>BOSS DESIGN</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5329346" y="5877271"/>
            <a:ext cx="1808766" cy="738664"/>
          </a:xfrm>
          <a:prstGeom prst="rect">
            <a:avLst/>
          </a:prstGeom>
          <a:noFill/>
        </p:spPr>
        <p:txBody>
          <a:bodyPr wrap="square" rtlCol="0">
            <a:spAutoFit/>
          </a:bodyPr>
          <a:lstStyle/>
          <a:p>
            <a:pPr algn="ctr"/>
            <a:r>
              <a:rPr lang="en-US" sz="1400" b="1" dirty="0" smtClean="0">
                <a:solidFill>
                  <a:schemeClr val="bg1">
                    <a:lumMod val="50000"/>
                  </a:schemeClr>
                </a:solidFill>
                <a:latin typeface="Arial" panose="020B0604020202020204" pitchFamily="34" charset="0"/>
                <a:cs typeface="Arial" panose="020B0604020202020204" pitchFamily="34" charset="0"/>
              </a:rPr>
              <a:t>Atom Range</a:t>
            </a:r>
          </a:p>
          <a:p>
            <a:pPr algn="ctr"/>
            <a:r>
              <a:rPr lang="en-US" sz="1400" dirty="0">
                <a:solidFill>
                  <a:schemeClr val="bg1">
                    <a:lumMod val="50000"/>
                  </a:schemeClr>
                </a:solidFill>
                <a:latin typeface="Arial" panose="020B0604020202020204" pitchFamily="34" charset="0"/>
                <a:cs typeface="Arial" panose="020B0604020202020204" pitchFamily="34" charset="0"/>
              </a:rPr>
              <a:t>BOSS DESIGN</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128825" y="1105979"/>
            <a:ext cx="1385775" cy="1726380"/>
          </a:xfrm>
          <a:prstGeom prst="rect">
            <a:avLst/>
          </a:prstGeom>
        </p:spPr>
      </p:pic>
      <p:pic>
        <p:nvPicPr>
          <p:cNvPr id="5" name="Picture 4"/>
          <p:cNvPicPr>
            <a:picLocks noChangeAspect="1"/>
          </p:cNvPicPr>
          <p:nvPr/>
        </p:nvPicPr>
        <p:blipFill>
          <a:blip r:embed="rId3"/>
          <a:stretch>
            <a:fillRect/>
          </a:stretch>
        </p:blipFill>
        <p:spPr>
          <a:xfrm>
            <a:off x="3871534" y="1389431"/>
            <a:ext cx="3683402" cy="1639416"/>
          </a:xfrm>
          <a:prstGeom prst="rect">
            <a:avLst/>
          </a:prstGeom>
        </p:spPr>
      </p:pic>
      <p:sp>
        <p:nvSpPr>
          <p:cNvPr id="6" name="Rectangle 5"/>
          <p:cNvSpPr/>
          <p:nvPr/>
        </p:nvSpPr>
        <p:spPr>
          <a:xfrm>
            <a:off x="5108275" y="2758082"/>
            <a:ext cx="685800" cy="292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80367" y="2926862"/>
            <a:ext cx="2124874"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Luge</a:t>
            </a:r>
          </a:p>
          <a:p>
            <a:pPr algn="ctr"/>
            <a:r>
              <a:rPr lang="en-US" sz="1400" dirty="0">
                <a:solidFill>
                  <a:schemeClr val="bg1">
                    <a:lumMod val="50000"/>
                  </a:schemeClr>
                </a:solidFill>
                <a:latin typeface="Arial" panose="020B0604020202020204" pitchFamily="34" charset="0"/>
                <a:cs typeface="Arial" panose="020B0604020202020204" pitchFamily="34" charset="0"/>
              </a:rPr>
              <a:t>BOSS DESIGN</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3" name="TextBox 22"/>
          <p:cNvSpPr txBox="1"/>
          <p:nvPr/>
        </p:nvSpPr>
        <p:spPr>
          <a:xfrm>
            <a:off x="9056599" y="2926862"/>
            <a:ext cx="1972378" cy="738664"/>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Arthur – High Back</a:t>
            </a:r>
          </a:p>
          <a:p>
            <a:pPr algn="ctr"/>
            <a:r>
              <a:rPr lang="en-US" sz="1400" dirty="0">
                <a:solidFill>
                  <a:schemeClr val="bg1">
                    <a:lumMod val="50000"/>
                  </a:schemeClr>
                </a:solidFill>
                <a:latin typeface="Arial" panose="020B0604020202020204" pitchFamily="34" charset="0"/>
                <a:cs typeface="Arial" panose="020B0604020202020204" pitchFamily="34" charset="0"/>
              </a:rPr>
              <a:t>BOSS DESIGN</a:t>
            </a:r>
          </a:p>
          <a:p>
            <a:pPr algn="ct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4"/>
          <a:stretch>
            <a:fillRect/>
          </a:stretch>
        </p:blipFill>
        <p:spPr>
          <a:xfrm>
            <a:off x="8382000" y="1278316"/>
            <a:ext cx="3321576" cy="144602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008" t="18608" r="11785" b="7047"/>
          <a:stretch/>
        </p:blipFill>
        <p:spPr>
          <a:xfrm>
            <a:off x="745960" y="4018043"/>
            <a:ext cx="2819400" cy="1752600"/>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19518" t="24655" r="21559" b="23627"/>
          <a:stretch/>
        </p:blipFill>
        <p:spPr>
          <a:xfrm>
            <a:off x="4486825" y="3874139"/>
            <a:ext cx="2963288" cy="1896504"/>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1117" y="3868173"/>
            <a:ext cx="2688883" cy="1960643"/>
          </a:xfrm>
          <a:prstGeom prst="rect">
            <a:avLst/>
          </a:prstGeom>
        </p:spPr>
      </p:pic>
      <p:sp>
        <p:nvSpPr>
          <p:cNvPr id="25" name="object 21"/>
          <p:cNvSpPr/>
          <p:nvPr/>
        </p:nvSpPr>
        <p:spPr>
          <a:xfrm>
            <a:off x="2049871" y="5658001"/>
            <a:ext cx="8458200" cy="122343"/>
          </a:xfrm>
          <a:custGeom>
            <a:avLst/>
            <a:gdLst/>
            <a:ahLst/>
            <a:cxnLst/>
            <a:rect l="l" t="t" r="r" b="b"/>
            <a:pathLst>
              <a:path w="3526790" h="170814">
                <a:moveTo>
                  <a:pt x="13716" y="85344"/>
                </a:moveTo>
                <a:lnTo>
                  <a:pt x="13716" y="64008"/>
                </a:lnTo>
                <a:lnTo>
                  <a:pt x="12192" y="57912"/>
                </a:lnTo>
                <a:lnTo>
                  <a:pt x="10668" y="45720"/>
                </a:lnTo>
                <a:lnTo>
                  <a:pt x="9144" y="32004"/>
                </a:lnTo>
                <a:lnTo>
                  <a:pt x="9144" y="0"/>
                </a:lnTo>
                <a:lnTo>
                  <a:pt x="0" y="0"/>
                </a:lnTo>
                <a:lnTo>
                  <a:pt x="0" y="16764"/>
                </a:lnTo>
                <a:lnTo>
                  <a:pt x="1524" y="33528"/>
                </a:lnTo>
                <a:lnTo>
                  <a:pt x="3048" y="47244"/>
                </a:lnTo>
                <a:lnTo>
                  <a:pt x="4572" y="59436"/>
                </a:lnTo>
                <a:lnTo>
                  <a:pt x="4572" y="65532"/>
                </a:lnTo>
                <a:lnTo>
                  <a:pt x="7620" y="74676"/>
                </a:lnTo>
                <a:lnTo>
                  <a:pt x="10668" y="80772"/>
                </a:lnTo>
                <a:lnTo>
                  <a:pt x="10668" y="82296"/>
                </a:lnTo>
                <a:lnTo>
                  <a:pt x="13716" y="85344"/>
                </a:lnTo>
                <a:close/>
              </a:path>
              <a:path w="3526790" h="170814">
                <a:moveTo>
                  <a:pt x="18288" y="77724"/>
                </a:moveTo>
                <a:lnTo>
                  <a:pt x="13716" y="68580"/>
                </a:lnTo>
                <a:lnTo>
                  <a:pt x="13716" y="86868"/>
                </a:lnTo>
                <a:lnTo>
                  <a:pt x="16764" y="86868"/>
                </a:lnTo>
                <a:lnTo>
                  <a:pt x="16764" y="77724"/>
                </a:lnTo>
                <a:lnTo>
                  <a:pt x="18288" y="77724"/>
                </a:lnTo>
                <a:close/>
              </a:path>
              <a:path w="3526790" h="170814">
                <a:moveTo>
                  <a:pt x="1708404" y="106680"/>
                </a:moveTo>
                <a:lnTo>
                  <a:pt x="1708404" y="100584"/>
                </a:lnTo>
                <a:lnTo>
                  <a:pt x="1705356" y="91440"/>
                </a:lnTo>
                <a:lnTo>
                  <a:pt x="1702308" y="85344"/>
                </a:lnTo>
                <a:lnTo>
                  <a:pt x="1702308" y="83820"/>
                </a:lnTo>
                <a:lnTo>
                  <a:pt x="1697736" y="79248"/>
                </a:lnTo>
                <a:lnTo>
                  <a:pt x="18288" y="79248"/>
                </a:lnTo>
                <a:lnTo>
                  <a:pt x="16764" y="77724"/>
                </a:lnTo>
                <a:lnTo>
                  <a:pt x="16764" y="86868"/>
                </a:lnTo>
                <a:lnTo>
                  <a:pt x="1696212" y="86868"/>
                </a:lnTo>
                <a:lnTo>
                  <a:pt x="1696212" y="91440"/>
                </a:lnTo>
                <a:lnTo>
                  <a:pt x="1699260" y="97536"/>
                </a:lnTo>
                <a:lnTo>
                  <a:pt x="1699260" y="103632"/>
                </a:lnTo>
                <a:lnTo>
                  <a:pt x="1700784" y="108204"/>
                </a:lnTo>
                <a:lnTo>
                  <a:pt x="1702308" y="120396"/>
                </a:lnTo>
                <a:lnTo>
                  <a:pt x="1703832" y="134112"/>
                </a:lnTo>
                <a:lnTo>
                  <a:pt x="1703832" y="149352"/>
                </a:lnTo>
                <a:lnTo>
                  <a:pt x="1705356" y="166116"/>
                </a:lnTo>
                <a:lnTo>
                  <a:pt x="1705356" y="134112"/>
                </a:lnTo>
                <a:lnTo>
                  <a:pt x="1706880" y="118872"/>
                </a:lnTo>
                <a:lnTo>
                  <a:pt x="1708404" y="106680"/>
                </a:lnTo>
                <a:close/>
              </a:path>
              <a:path w="3526790" h="170814">
                <a:moveTo>
                  <a:pt x="19812" y="79248"/>
                </a:moveTo>
                <a:lnTo>
                  <a:pt x="18288" y="77724"/>
                </a:lnTo>
                <a:lnTo>
                  <a:pt x="18288" y="79248"/>
                </a:lnTo>
                <a:lnTo>
                  <a:pt x="19812" y="79248"/>
                </a:lnTo>
                <a:close/>
              </a:path>
              <a:path w="3526790" h="170814">
                <a:moveTo>
                  <a:pt x="1694688" y="88392"/>
                </a:moveTo>
                <a:lnTo>
                  <a:pt x="1694688" y="86868"/>
                </a:lnTo>
                <a:lnTo>
                  <a:pt x="1693164" y="86868"/>
                </a:lnTo>
                <a:lnTo>
                  <a:pt x="1694688" y="88392"/>
                </a:lnTo>
                <a:close/>
              </a:path>
              <a:path w="3526790" h="170814">
                <a:moveTo>
                  <a:pt x="1696212" y="89916"/>
                </a:moveTo>
                <a:lnTo>
                  <a:pt x="1696212" y="86868"/>
                </a:lnTo>
                <a:lnTo>
                  <a:pt x="1694688" y="86868"/>
                </a:lnTo>
                <a:lnTo>
                  <a:pt x="1696212" y="89916"/>
                </a:lnTo>
                <a:close/>
              </a:path>
              <a:path w="3526790" h="170814">
                <a:moveTo>
                  <a:pt x="1696212" y="91440"/>
                </a:moveTo>
                <a:lnTo>
                  <a:pt x="1696212" y="89916"/>
                </a:lnTo>
                <a:lnTo>
                  <a:pt x="1694688" y="88392"/>
                </a:lnTo>
                <a:lnTo>
                  <a:pt x="1696212" y="91440"/>
                </a:lnTo>
                <a:close/>
              </a:path>
              <a:path w="3526790" h="170814">
                <a:moveTo>
                  <a:pt x="1712976" y="166116"/>
                </a:moveTo>
                <a:lnTo>
                  <a:pt x="1712976" y="149352"/>
                </a:lnTo>
                <a:lnTo>
                  <a:pt x="1711452" y="134112"/>
                </a:lnTo>
                <a:lnTo>
                  <a:pt x="1711452" y="118872"/>
                </a:lnTo>
                <a:lnTo>
                  <a:pt x="1708404" y="106680"/>
                </a:lnTo>
                <a:lnTo>
                  <a:pt x="1706880" y="118872"/>
                </a:lnTo>
                <a:lnTo>
                  <a:pt x="1705356" y="134112"/>
                </a:lnTo>
                <a:lnTo>
                  <a:pt x="1705356" y="166116"/>
                </a:lnTo>
                <a:lnTo>
                  <a:pt x="1712976" y="166116"/>
                </a:lnTo>
                <a:close/>
              </a:path>
              <a:path w="3526790" h="170814">
                <a:moveTo>
                  <a:pt x="1712976" y="169164"/>
                </a:moveTo>
                <a:lnTo>
                  <a:pt x="1712976" y="166116"/>
                </a:lnTo>
                <a:lnTo>
                  <a:pt x="1705356" y="166116"/>
                </a:lnTo>
                <a:lnTo>
                  <a:pt x="1705356" y="169164"/>
                </a:lnTo>
                <a:lnTo>
                  <a:pt x="1706880" y="170688"/>
                </a:lnTo>
                <a:lnTo>
                  <a:pt x="1711452" y="170688"/>
                </a:lnTo>
                <a:lnTo>
                  <a:pt x="1712976" y="169164"/>
                </a:lnTo>
                <a:close/>
              </a:path>
              <a:path w="3526790" h="170814">
                <a:moveTo>
                  <a:pt x="3508248" y="86868"/>
                </a:moveTo>
                <a:lnTo>
                  <a:pt x="3508248" y="79248"/>
                </a:lnTo>
                <a:lnTo>
                  <a:pt x="1719072" y="79248"/>
                </a:lnTo>
                <a:lnTo>
                  <a:pt x="1719072" y="80772"/>
                </a:lnTo>
                <a:lnTo>
                  <a:pt x="1717548" y="82296"/>
                </a:lnTo>
                <a:lnTo>
                  <a:pt x="1716024" y="82296"/>
                </a:lnTo>
                <a:lnTo>
                  <a:pt x="1714500" y="83820"/>
                </a:lnTo>
                <a:lnTo>
                  <a:pt x="1714500" y="85344"/>
                </a:lnTo>
                <a:lnTo>
                  <a:pt x="1712976" y="88392"/>
                </a:lnTo>
                <a:lnTo>
                  <a:pt x="1712976" y="91440"/>
                </a:lnTo>
                <a:lnTo>
                  <a:pt x="1709928" y="100584"/>
                </a:lnTo>
                <a:lnTo>
                  <a:pt x="1708404" y="106680"/>
                </a:lnTo>
                <a:lnTo>
                  <a:pt x="1711452" y="118872"/>
                </a:lnTo>
                <a:lnTo>
                  <a:pt x="1711452" y="134112"/>
                </a:lnTo>
                <a:lnTo>
                  <a:pt x="1712976" y="149352"/>
                </a:lnTo>
                <a:lnTo>
                  <a:pt x="1714500" y="134112"/>
                </a:lnTo>
                <a:lnTo>
                  <a:pt x="1716024" y="120396"/>
                </a:lnTo>
                <a:lnTo>
                  <a:pt x="1717548" y="108204"/>
                </a:lnTo>
                <a:lnTo>
                  <a:pt x="1717548" y="103632"/>
                </a:lnTo>
                <a:lnTo>
                  <a:pt x="1720596" y="94488"/>
                </a:lnTo>
                <a:lnTo>
                  <a:pt x="1720596" y="91440"/>
                </a:lnTo>
                <a:lnTo>
                  <a:pt x="1722120" y="88392"/>
                </a:lnTo>
                <a:lnTo>
                  <a:pt x="1722120" y="86868"/>
                </a:lnTo>
                <a:lnTo>
                  <a:pt x="3508248" y="86868"/>
                </a:lnTo>
                <a:close/>
              </a:path>
              <a:path w="3526790" h="170814">
                <a:moveTo>
                  <a:pt x="1723644" y="86868"/>
                </a:moveTo>
                <a:lnTo>
                  <a:pt x="1722120" y="86868"/>
                </a:lnTo>
                <a:lnTo>
                  <a:pt x="1722120" y="89916"/>
                </a:lnTo>
                <a:lnTo>
                  <a:pt x="1723644" y="86868"/>
                </a:lnTo>
                <a:close/>
              </a:path>
              <a:path w="3526790" h="170814">
                <a:moveTo>
                  <a:pt x="3526536" y="16764"/>
                </a:moveTo>
                <a:lnTo>
                  <a:pt x="3526536" y="0"/>
                </a:lnTo>
                <a:lnTo>
                  <a:pt x="3517392" y="0"/>
                </a:lnTo>
                <a:lnTo>
                  <a:pt x="3517392" y="32004"/>
                </a:lnTo>
                <a:lnTo>
                  <a:pt x="3515868" y="45720"/>
                </a:lnTo>
                <a:lnTo>
                  <a:pt x="3514344" y="57912"/>
                </a:lnTo>
                <a:lnTo>
                  <a:pt x="3512820" y="64008"/>
                </a:lnTo>
                <a:lnTo>
                  <a:pt x="3511296" y="68580"/>
                </a:lnTo>
                <a:lnTo>
                  <a:pt x="3511296" y="71628"/>
                </a:lnTo>
                <a:lnTo>
                  <a:pt x="3508248" y="77724"/>
                </a:lnTo>
                <a:lnTo>
                  <a:pt x="3506724" y="79248"/>
                </a:lnTo>
                <a:lnTo>
                  <a:pt x="3508248" y="79248"/>
                </a:lnTo>
                <a:lnTo>
                  <a:pt x="3508248" y="86868"/>
                </a:lnTo>
                <a:lnTo>
                  <a:pt x="3511296" y="86868"/>
                </a:lnTo>
                <a:lnTo>
                  <a:pt x="3515868" y="82296"/>
                </a:lnTo>
                <a:lnTo>
                  <a:pt x="3515868" y="80772"/>
                </a:lnTo>
                <a:lnTo>
                  <a:pt x="3518916" y="74676"/>
                </a:lnTo>
                <a:lnTo>
                  <a:pt x="3520440" y="70104"/>
                </a:lnTo>
                <a:lnTo>
                  <a:pt x="3520440" y="65532"/>
                </a:lnTo>
                <a:lnTo>
                  <a:pt x="3521964" y="59436"/>
                </a:lnTo>
                <a:lnTo>
                  <a:pt x="3523488" y="47244"/>
                </a:lnTo>
                <a:lnTo>
                  <a:pt x="3526536" y="16764"/>
                </a:lnTo>
                <a:close/>
              </a:path>
            </a:pathLst>
          </a:custGeom>
          <a:solidFill>
            <a:srgbClr val="A5A5A5"/>
          </a:solidFill>
        </p:spPr>
        <p:txBody>
          <a:bodyPr wrap="square" lIns="0" tIns="0" rIns="0" bIns="0" rtlCol="0"/>
          <a:lstStyle/>
          <a:p>
            <a:endParaRPr/>
          </a:p>
        </p:txBody>
      </p:sp>
      <p:sp>
        <p:nvSpPr>
          <p:cNvPr id="26" name="Rectangle 25"/>
          <p:cNvSpPr/>
          <p:nvPr/>
        </p:nvSpPr>
        <p:spPr>
          <a:xfrm>
            <a:off x="490383" y="402645"/>
            <a:ext cx="5257800" cy="461665"/>
          </a:xfrm>
          <a:prstGeom prst="rect">
            <a:avLst/>
          </a:prstGeom>
        </p:spPr>
        <p:txBody>
          <a:bodyPr wrap="square">
            <a:spAutoFit/>
          </a:bodyPr>
          <a:lstStyle/>
          <a:p>
            <a:r>
              <a:rPr lang="en-US" sz="2400" b="1" dirty="0" smtClean="0">
                <a:solidFill>
                  <a:schemeClr val="bg1">
                    <a:lumMod val="50000"/>
                  </a:schemeClr>
                </a:solidFill>
                <a:latin typeface="HelveticaNeueCyr-Bold"/>
              </a:rPr>
              <a:t>Sofa + Armchairs</a:t>
            </a:r>
            <a:endParaRPr lang="en-US" sz="2400" dirty="0">
              <a:solidFill>
                <a:schemeClr val="bg1">
                  <a:lumMod val="50000"/>
                </a:schemeClr>
              </a:solidFill>
            </a:endParaRPr>
          </a:p>
        </p:txBody>
      </p:sp>
      <p:cxnSp>
        <p:nvCxnSpPr>
          <p:cNvPr id="27" name="Straight Connector 26"/>
          <p:cNvCxnSpPr/>
          <p:nvPr/>
        </p:nvCxnSpPr>
        <p:spPr>
          <a:xfrm flipV="1">
            <a:off x="566583" y="858381"/>
            <a:ext cx="4767417" cy="138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58441" y="381000"/>
            <a:ext cx="977812" cy="461665"/>
          </a:xfrm>
          <a:prstGeom prst="rect">
            <a:avLst/>
          </a:prstGeom>
        </p:spPr>
      </p:pic>
    </p:spTree>
    <p:extLst>
      <p:ext uri="{BB962C8B-B14F-4D97-AF65-F5344CB8AC3E}">
        <p14:creationId xmlns:p14="http://schemas.microsoft.com/office/powerpoint/2010/main" val="388847034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457200" y="837913"/>
            <a:ext cx="1699054" cy="126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40170" y="3031714"/>
            <a:ext cx="2119080"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Orlo</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1140170" y="5726108"/>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Agent Arm Chair</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5000694" y="3031714"/>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Chill</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8812067" y="5719908"/>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Aron -Castors</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8789520" y="3089659"/>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Chill chair wooden leg</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5039366" y="5719908"/>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Diana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 </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1346751" y="1154182"/>
            <a:ext cx="1705918" cy="1932705"/>
          </a:xfrm>
          <a:prstGeom prst="rect">
            <a:avLst/>
          </a:prstGeom>
        </p:spPr>
      </p:pic>
      <p:pic>
        <p:nvPicPr>
          <p:cNvPr id="10" name="Picture 9"/>
          <p:cNvPicPr>
            <a:picLocks noChangeAspect="1"/>
          </p:cNvPicPr>
          <p:nvPr/>
        </p:nvPicPr>
        <p:blipFill>
          <a:blip r:embed="rId3"/>
          <a:stretch>
            <a:fillRect/>
          </a:stretch>
        </p:blipFill>
        <p:spPr>
          <a:xfrm>
            <a:off x="5268448" y="1147393"/>
            <a:ext cx="1583571" cy="1884321"/>
          </a:xfrm>
          <a:prstGeom prst="rect">
            <a:avLst/>
          </a:prstGeom>
        </p:spPr>
      </p:pic>
      <p:pic>
        <p:nvPicPr>
          <p:cNvPr id="13" name="Picture 12"/>
          <p:cNvPicPr>
            <a:picLocks noChangeAspect="1"/>
          </p:cNvPicPr>
          <p:nvPr/>
        </p:nvPicPr>
        <p:blipFill>
          <a:blip r:embed="rId4"/>
          <a:stretch>
            <a:fillRect/>
          </a:stretch>
        </p:blipFill>
        <p:spPr>
          <a:xfrm>
            <a:off x="9067800" y="1177186"/>
            <a:ext cx="1562520" cy="1990077"/>
          </a:xfrm>
          <a:prstGeom prst="rect">
            <a:avLst/>
          </a:prstGeom>
        </p:spPr>
      </p:pic>
      <p:pic>
        <p:nvPicPr>
          <p:cNvPr id="15" name="Picture 14"/>
          <p:cNvPicPr>
            <a:picLocks noChangeAspect="1"/>
          </p:cNvPicPr>
          <p:nvPr/>
        </p:nvPicPr>
        <p:blipFill>
          <a:blip r:embed="rId5"/>
          <a:stretch>
            <a:fillRect/>
          </a:stretch>
        </p:blipFill>
        <p:spPr>
          <a:xfrm flipH="1">
            <a:off x="9067800" y="3856708"/>
            <a:ext cx="1483200" cy="1844400"/>
          </a:xfrm>
          <a:prstGeom prst="rect">
            <a:avLst/>
          </a:prstGeom>
        </p:spPr>
      </p:pic>
      <p:pic>
        <p:nvPicPr>
          <p:cNvPr id="17" name="Picture 16"/>
          <p:cNvPicPr>
            <a:picLocks noChangeAspect="1"/>
          </p:cNvPicPr>
          <p:nvPr/>
        </p:nvPicPr>
        <p:blipFill>
          <a:blip r:embed="rId6"/>
          <a:stretch>
            <a:fillRect/>
          </a:stretch>
        </p:blipFill>
        <p:spPr>
          <a:xfrm>
            <a:off x="1365442" y="3923529"/>
            <a:ext cx="1742098" cy="1710759"/>
          </a:xfrm>
          <a:prstGeom prst="rect">
            <a:avLst/>
          </a:prstGeom>
        </p:spPr>
      </p:pic>
      <p:pic>
        <p:nvPicPr>
          <p:cNvPr id="23" name="Picture 22"/>
          <p:cNvPicPr>
            <a:picLocks noChangeAspect="1"/>
          </p:cNvPicPr>
          <p:nvPr/>
        </p:nvPicPr>
        <p:blipFill>
          <a:blip r:embed="rId7"/>
          <a:stretch>
            <a:fillRect/>
          </a:stretch>
        </p:blipFill>
        <p:spPr>
          <a:xfrm>
            <a:off x="5144573" y="3971967"/>
            <a:ext cx="1824860" cy="1840261"/>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58441" y="381000"/>
            <a:ext cx="977812" cy="461665"/>
          </a:xfrm>
          <a:prstGeom prst="rect">
            <a:avLst/>
          </a:prstGeom>
        </p:spPr>
      </p:pic>
      <p:sp>
        <p:nvSpPr>
          <p:cNvPr id="22" name="Rectangle 21"/>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Armchairs</a:t>
            </a:r>
            <a:endParaRPr lang="en-US" sz="2400" dirty="0">
              <a:solidFill>
                <a:schemeClr val="bg1">
                  <a:lumMod val="50000"/>
                </a:schemeClr>
              </a:solidFill>
            </a:endParaRPr>
          </a:p>
        </p:txBody>
      </p:sp>
    </p:spTree>
    <p:extLst>
      <p:ext uri="{BB962C8B-B14F-4D97-AF65-F5344CB8AC3E}">
        <p14:creationId xmlns:p14="http://schemas.microsoft.com/office/powerpoint/2010/main" val="335582652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457200" y="842665"/>
            <a:ext cx="29718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80381" y="5604298"/>
            <a:ext cx="2119080" cy="523220"/>
          </a:xfrm>
          <a:prstGeom prst="rect">
            <a:avLst/>
          </a:prstGeom>
          <a:noFill/>
        </p:spPr>
        <p:txBody>
          <a:bodyPr wrap="square" rtlCol="0">
            <a:spAutoFit/>
          </a:bodyPr>
          <a:lstStyle/>
          <a:p>
            <a:pPr algn="ctr"/>
            <a:r>
              <a:rPr lang="en-US" sz="1400" dirty="0" err="1">
                <a:solidFill>
                  <a:schemeClr val="bg1">
                    <a:lumMod val="50000"/>
                  </a:schemeClr>
                </a:solidFill>
                <a:latin typeface="Arial" panose="020B0604020202020204" pitchFamily="34" charset="0"/>
                <a:cs typeface="Arial" panose="020B0604020202020204" pitchFamily="34" charset="0"/>
              </a:rPr>
              <a:t>K</a:t>
            </a:r>
            <a:r>
              <a:rPr lang="en-US" sz="1400" dirty="0" err="1" smtClean="0">
                <a:solidFill>
                  <a:schemeClr val="bg1">
                    <a:lumMod val="50000"/>
                  </a:schemeClr>
                </a:solidFill>
                <a:latin typeface="Arial" panose="020B0604020202020204" pitchFamily="34" charset="0"/>
                <a:cs typeface="Arial" panose="020B0604020202020204" pitchFamily="34" charset="0"/>
              </a:rPr>
              <a:t>ruze</a:t>
            </a:r>
            <a:r>
              <a:rPr lang="en-US" sz="1400" dirty="0" smtClean="0">
                <a:solidFill>
                  <a:schemeClr val="bg1">
                    <a:lumMod val="50000"/>
                  </a:schemeClr>
                </a:solidFill>
                <a:latin typeface="Arial" panose="020B0604020202020204" pitchFamily="34" charset="0"/>
                <a:cs typeface="Arial" panose="020B0604020202020204" pitchFamily="34" charset="0"/>
              </a:rPr>
              <a:t> Lounge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5638800" y="3093289"/>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MR &amp; MRS</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9525000" y="4138768"/>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Marine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5638800" y="5738511"/>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Bespoke option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 </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srcRect t="10547" r="978"/>
          <a:stretch/>
        </p:blipFill>
        <p:spPr>
          <a:xfrm>
            <a:off x="502489" y="1190522"/>
            <a:ext cx="3567563" cy="1953386"/>
          </a:xfrm>
          <a:prstGeom prst="rect">
            <a:avLst/>
          </a:prstGeom>
        </p:spPr>
      </p:pic>
      <p:pic>
        <p:nvPicPr>
          <p:cNvPr id="3" name="Picture 2"/>
          <p:cNvPicPr>
            <a:picLocks noChangeAspect="1"/>
          </p:cNvPicPr>
          <p:nvPr/>
        </p:nvPicPr>
        <p:blipFill rotWithShape="1">
          <a:blip r:embed="rId3"/>
          <a:srcRect t="6588" r="1757" b="5376"/>
          <a:stretch/>
        </p:blipFill>
        <p:spPr>
          <a:xfrm>
            <a:off x="5070464" y="1048431"/>
            <a:ext cx="3551880" cy="1981200"/>
          </a:xfrm>
          <a:prstGeom prst="rect">
            <a:avLst/>
          </a:prstGeom>
        </p:spPr>
      </p:pic>
      <p:pic>
        <p:nvPicPr>
          <p:cNvPr id="4" name="Picture 3"/>
          <p:cNvPicPr>
            <a:picLocks noChangeAspect="1"/>
          </p:cNvPicPr>
          <p:nvPr/>
        </p:nvPicPr>
        <p:blipFill>
          <a:blip r:embed="rId4"/>
          <a:stretch>
            <a:fillRect/>
          </a:stretch>
        </p:blipFill>
        <p:spPr>
          <a:xfrm>
            <a:off x="9663501" y="1991712"/>
            <a:ext cx="1732015" cy="192394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9166" t="7715" r="25834" b="858"/>
          <a:stretch/>
        </p:blipFill>
        <p:spPr>
          <a:xfrm>
            <a:off x="1559820" y="3833554"/>
            <a:ext cx="1445895" cy="1752600"/>
          </a:xfrm>
          <a:prstGeom prst="rect">
            <a:avLst/>
          </a:prstGeom>
        </p:spPr>
      </p:pic>
      <p:pic>
        <p:nvPicPr>
          <p:cNvPr id="11" name="Picture 10"/>
          <p:cNvPicPr>
            <a:picLocks noChangeAspect="1"/>
          </p:cNvPicPr>
          <p:nvPr/>
        </p:nvPicPr>
        <p:blipFill>
          <a:blip r:embed="rId6"/>
          <a:stretch>
            <a:fillRect/>
          </a:stretch>
        </p:blipFill>
        <p:spPr>
          <a:xfrm>
            <a:off x="5257800" y="3850807"/>
            <a:ext cx="2972640" cy="1887704"/>
          </a:xfrm>
          <a:prstGeom prst="rect">
            <a:avLst/>
          </a:prstGeom>
        </p:spPr>
      </p:pic>
      <p:sp>
        <p:nvSpPr>
          <p:cNvPr id="8" name="TextBox 7"/>
          <p:cNvSpPr txBox="1"/>
          <p:nvPr/>
        </p:nvSpPr>
        <p:spPr>
          <a:xfrm>
            <a:off x="1143000" y="3126728"/>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Albany</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58441" y="381000"/>
            <a:ext cx="977812" cy="461665"/>
          </a:xfrm>
          <a:prstGeom prst="rect">
            <a:avLst/>
          </a:prstGeom>
        </p:spPr>
      </p:pic>
      <p:sp>
        <p:nvSpPr>
          <p:cNvPr id="17" name="Rectangle 16"/>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Sofa + Armchairs</a:t>
            </a:r>
            <a:endParaRPr lang="en-US" sz="2400" dirty="0">
              <a:solidFill>
                <a:schemeClr val="bg1">
                  <a:lumMod val="50000"/>
                </a:schemeClr>
              </a:solidFill>
            </a:endParaRPr>
          </a:p>
        </p:txBody>
      </p:sp>
    </p:spTree>
    <p:extLst>
      <p:ext uri="{BB962C8B-B14F-4D97-AF65-F5344CB8AC3E}">
        <p14:creationId xmlns:p14="http://schemas.microsoft.com/office/powerpoint/2010/main" val="23033765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457200" y="842665"/>
            <a:ext cx="1721344"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30570" y="3020339"/>
            <a:ext cx="2119080"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Kruze</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615666" y="5708124"/>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Mea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3200400" y="2987856"/>
            <a:ext cx="2119080"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Kruze</a:t>
            </a:r>
            <a:r>
              <a:rPr lang="en-US" sz="1400" dirty="0" smtClean="0">
                <a:solidFill>
                  <a:schemeClr val="bg1">
                    <a:lumMod val="50000"/>
                  </a:schemeClr>
                </a:solidFill>
                <a:latin typeface="Arial" panose="020B0604020202020204" pitchFamily="34" charset="0"/>
                <a:cs typeface="Arial" panose="020B0604020202020204" pitchFamily="34" charset="0"/>
              </a:rPr>
              <a:t> on castors</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9645770" y="2987856"/>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Pro</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6524130" y="2987856"/>
            <a:ext cx="2119080"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Coza</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5" name="TextBox 24"/>
          <p:cNvSpPr txBox="1"/>
          <p:nvPr/>
        </p:nvSpPr>
        <p:spPr>
          <a:xfrm>
            <a:off x="6583248" y="5708124"/>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Tokyo</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7" name="TextBox 26"/>
          <p:cNvSpPr txBox="1"/>
          <p:nvPr/>
        </p:nvSpPr>
        <p:spPr>
          <a:xfrm>
            <a:off x="9645770" y="5708124"/>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Toto</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3276438" y="5708124"/>
            <a:ext cx="2119080"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Kara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 </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flipH="1">
            <a:off x="886528" y="1325641"/>
            <a:ext cx="1407164" cy="1616900"/>
          </a:xfrm>
          <a:prstGeom prst="rect">
            <a:avLst/>
          </a:prstGeom>
        </p:spPr>
      </p:pic>
      <p:pic>
        <p:nvPicPr>
          <p:cNvPr id="3" name="Picture 2"/>
          <p:cNvPicPr>
            <a:picLocks noChangeAspect="1"/>
          </p:cNvPicPr>
          <p:nvPr/>
        </p:nvPicPr>
        <p:blipFill>
          <a:blip r:embed="rId3"/>
          <a:stretch>
            <a:fillRect/>
          </a:stretch>
        </p:blipFill>
        <p:spPr>
          <a:xfrm>
            <a:off x="3439858" y="1202431"/>
            <a:ext cx="1551646" cy="1785425"/>
          </a:xfrm>
          <a:prstGeom prst="rect">
            <a:avLst/>
          </a:prstGeom>
        </p:spPr>
      </p:pic>
      <p:pic>
        <p:nvPicPr>
          <p:cNvPr id="4" name="Picture 3"/>
          <p:cNvPicPr>
            <a:picLocks noChangeAspect="1"/>
          </p:cNvPicPr>
          <p:nvPr/>
        </p:nvPicPr>
        <p:blipFill>
          <a:blip r:embed="rId4"/>
          <a:stretch>
            <a:fillRect/>
          </a:stretch>
        </p:blipFill>
        <p:spPr>
          <a:xfrm>
            <a:off x="6657909" y="1132407"/>
            <a:ext cx="1419292" cy="1832114"/>
          </a:xfrm>
          <a:prstGeom prst="rect">
            <a:avLst/>
          </a:prstGeom>
        </p:spPr>
      </p:pic>
      <p:pic>
        <p:nvPicPr>
          <p:cNvPr id="7" name="Picture 6"/>
          <p:cNvPicPr>
            <a:picLocks noChangeAspect="1"/>
          </p:cNvPicPr>
          <p:nvPr/>
        </p:nvPicPr>
        <p:blipFill>
          <a:blip r:embed="rId5"/>
          <a:stretch>
            <a:fillRect/>
          </a:stretch>
        </p:blipFill>
        <p:spPr>
          <a:xfrm flipH="1">
            <a:off x="9858366" y="1173416"/>
            <a:ext cx="1306272" cy="1661524"/>
          </a:xfrm>
          <a:prstGeom prst="rect">
            <a:avLst/>
          </a:prstGeom>
        </p:spPr>
      </p:pic>
      <p:pic>
        <p:nvPicPr>
          <p:cNvPr id="11" name="Picture 10"/>
          <p:cNvPicPr>
            <a:picLocks noChangeAspect="1"/>
          </p:cNvPicPr>
          <p:nvPr/>
        </p:nvPicPr>
        <p:blipFill>
          <a:blip r:embed="rId6"/>
          <a:stretch>
            <a:fillRect/>
          </a:stretch>
        </p:blipFill>
        <p:spPr>
          <a:xfrm>
            <a:off x="1001676" y="3808636"/>
            <a:ext cx="1176868" cy="1840111"/>
          </a:xfrm>
          <a:prstGeom prst="rect">
            <a:avLst/>
          </a:prstGeom>
        </p:spPr>
      </p:pic>
      <p:pic>
        <p:nvPicPr>
          <p:cNvPr id="12" name="Picture 11"/>
          <p:cNvPicPr>
            <a:picLocks noChangeAspect="1"/>
          </p:cNvPicPr>
          <p:nvPr/>
        </p:nvPicPr>
        <p:blipFill>
          <a:blip r:embed="rId7"/>
          <a:stretch>
            <a:fillRect/>
          </a:stretch>
        </p:blipFill>
        <p:spPr>
          <a:xfrm>
            <a:off x="3587703" y="3712890"/>
            <a:ext cx="1496550" cy="1759697"/>
          </a:xfrm>
          <a:prstGeom prst="rect">
            <a:avLst/>
          </a:prstGeom>
        </p:spPr>
      </p:pic>
      <p:pic>
        <p:nvPicPr>
          <p:cNvPr id="20" name="Picture 19"/>
          <p:cNvPicPr>
            <a:picLocks noChangeAspect="1"/>
          </p:cNvPicPr>
          <p:nvPr/>
        </p:nvPicPr>
        <p:blipFill>
          <a:blip r:embed="rId8"/>
          <a:stretch>
            <a:fillRect/>
          </a:stretch>
        </p:blipFill>
        <p:spPr>
          <a:xfrm>
            <a:off x="6893600" y="3820138"/>
            <a:ext cx="1492000" cy="1874632"/>
          </a:xfrm>
          <a:prstGeom prst="rect">
            <a:avLst/>
          </a:prstGeom>
        </p:spPr>
      </p:pic>
      <p:pic>
        <p:nvPicPr>
          <p:cNvPr id="22" name="Picture 21"/>
          <p:cNvPicPr>
            <a:picLocks noChangeAspect="1"/>
          </p:cNvPicPr>
          <p:nvPr/>
        </p:nvPicPr>
        <p:blipFill>
          <a:blip r:embed="rId9"/>
          <a:stretch>
            <a:fillRect/>
          </a:stretch>
        </p:blipFill>
        <p:spPr>
          <a:xfrm>
            <a:off x="10083371" y="3811511"/>
            <a:ext cx="1243877" cy="1782372"/>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58441" y="381000"/>
            <a:ext cx="977812" cy="461665"/>
          </a:xfrm>
          <a:prstGeom prst="rect">
            <a:avLst/>
          </a:prstGeom>
        </p:spPr>
      </p:pic>
      <p:sp>
        <p:nvSpPr>
          <p:cNvPr id="24" name="Rectangle 23"/>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spTree>
    <p:extLst>
      <p:ext uri="{BB962C8B-B14F-4D97-AF65-F5344CB8AC3E}">
        <p14:creationId xmlns:p14="http://schemas.microsoft.com/office/powerpoint/2010/main" val="130610650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a:t>
            </a:r>
            <a:endParaRPr lang="en-US" sz="2400" dirty="0">
              <a:solidFill>
                <a:schemeClr val="bg1">
                  <a:lumMod val="50000"/>
                </a:schemeClr>
              </a:solidFill>
            </a:endParaRPr>
          </a:p>
        </p:txBody>
      </p:sp>
      <p:cxnSp>
        <p:nvCxnSpPr>
          <p:cNvPr id="6" name="Straight Connector 5"/>
          <p:cNvCxnSpPr/>
          <p:nvPr/>
        </p:nvCxnSpPr>
        <p:spPr>
          <a:xfrm flipV="1">
            <a:off x="457200" y="842665"/>
            <a:ext cx="32766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833" t="11143" r="11667" b="6571"/>
          <a:stretch/>
        </p:blipFill>
        <p:spPr>
          <a:xfrm>
            <a:off x="914398" y="1167290"/>
            <a:ext cx="2059931" cy="1594785"/>
          </a:xfrm>
          <a:prstGeom prst="rect">
            <a:avLst/>
          </a:prstGeom>
        </p:spPr>
      </p:pic>
      <p:sp>
        <p:nvSpPr>
          <p:cNvPr id="7" name="TextBox 6"/>
          <p:cNvSpPr txBox="1"/>
          <p:nvPr/>
        </p:nvSpPr>
        <p:spPr>
          <a:xfrm>
            <a:off x="935025" y="2922254"/>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Toto</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886199" y="975506"/>
            <a:ext cx="1566334" cy="1748135"/>
          </a:xfrm>
          <a:prstGeom prst="rect">
            <a:avLst/>
          </a:prstGeom>
        </p:spPr>
      </p:pic>
      <p:sp>
        <p:nvSpPr>
          <p:cNvPr id="8" name="TextBox 7"/>
          <p:cNvSpPr txBox="1"/>
          <p:nvPr/>
        </p:nvSpPr>
        <p:spPr>
          <a:xfrm>
            <a:off x="3691207" y="2922254"/>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Orlo</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6478" t="15556" r="23233" b="6666"/>
          <a:stretch/>
        </p:blipFill>
        <p:spPr>
          <a:xfrm>
            <a:off x="6579409" y="1029907"/>
            <a:ext cx="1580183" cy="1784078"/>
          </a:xfrm>
          <a:prstGeom prst="rect">
            <a:avLst/>
          </a:prstGeom>
        </p:spPr>
      </p:pic>
      <p:sp>
        <p:nvSpPr>
          <p:cNvPr id="10" name="TextBox 9"/>
          <p:cNvSpPr txBox="1"/>
          <p:nvPr/>
        </p:nvSpPr>
        <p:spPr>
          <a:xfrm>
            <a:off x="6525621" y="2922254"/>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Agent</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a:stretch>
            <a:fillRect/>
          </a:stretch>
        </p:blipFill>
        <p:spPr>
          <a:xfrm flipH="1">
            <a:off x="9382684" y="1036753"/>
            <a:ext cx="1666316" cy="1885501"/>
          </a:xfrm>
          <a:prstGeom prst="rect">
            <a:avLst/>
          </a:prstGeom>
        </p:spPr>
      </p:pic>
      <p:sp>
        <p:nvSpPr>
          <p:cNvPr id="12" name="TextBox 11"/>
          <p:cNvSpPr txBox="1"/>
          <p:nvPr/>
        </p:nvSpPr>
        <p:spPr>
          <a:xfrm>
            <a:off x="9206504" y="292674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Beatrice</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6"/>
          <a:stretch>
            <a:fillRect/>
          </a:stretch>
        </p:blipFill>
        <p:spPr>
          <a:xfrm>
            <a:off x="1518103" y="3819645"/>
            <a:ext cx="1662169" cy="1933586"/>
          </a:xfrm>
          <a:prstGeom prst="rect">
            <a:avLst/>
          </a:prstGeom>
        </p:spPr>
      </p:pic>
      <p:sp>
        <p:nvSpPr>
          <p:cNvPr id="14" name="TextBox 13"/>
          <p:cNvSpPr txBox="1"/>
          <p:nvPr/>
        </p:nvSpPr>
        <p:spPr>
          <a:xfrm>
            <a:off x="1339849" y="575323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Keats</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7"/>
          <a:stretch>
            <a:fillRect/>
          </a:stretch>
        </p:blipFill>
        <p:spPr>
          <a:xfrm>
            <a:off x="4438448" y="3670985"/>
            <a:ext cx="2140961" cy="2011996"/>
          </a:xfrm>
          <a:prstGeom prst="rect">
            <a:avLst/>
          </a:prstGeom>
        </p:spPr>
      </p:pic>
      <p:sp>
        <p:nvSpPr>
          <p:cNvPr id="16" name="TextBox 15"/>
          <p:cNvSpPr txBox="1"/>
          <p:nvPr/>
        </p:nvSpPr>
        <p:spPr>
          <a:xfrm>
            <a:off x="4669366" y="5753231"/>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Diana</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8"/>
          <a:stretch>
            <a:fillRect/>
          </a:stretch>
        </p:blipFill>
        <p:spPr>
          <a:xfrm>
            <a:off x="8001000" y="3665589"/>
            <a:ext cx="2997645" cy="2022788"/>
          </a:xfrm>
          <a:prstGeom prst="rect">
            <a:avLst/>
          </a:prstGeom>
        </p:spPr>
      </p:pic>
      <p:sp>
        <p:nvSpPr>
          <p:cNvPr id="18" name="TextBox 17"/>
          <p:cNvSpPr txBox="1"/>
          <p:nvPr/>
        </p:nvSpPr>
        <p:spPr>
          <a:xfrm>
            <a:off x="8763000" y="5757713"/>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Ice Banquet chair</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58441" y="381000"/>
            <a:ext cx="977812" cy="461665"/>
          </a:xfrm>
          <a:prstGeom prst="rect">
            <a:avLst/>
          </a:prstGeom>
        </p:spPr>
      </p:pic>
    </p:spTree>
    <p:extLst>
      <p:ext uri="{BB962C8B-B14F-4D97-AF65-F5344CB8AC3E}">
        <p14:creationId xmlns:p14="http://schemas.microsoft.com/office/powerpoint/2010/main" val="390525827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Chairs - Bespoke</a:t>
            </a:r>
            <a:endParaRPr lang="en-US" sz="2400" dirty="0">
              <a:solidFill>
                <a:schemeClr val="bg1">
                  <a:lumMod val="50000"/>
                </a:schemeClr>
              </a:solidFill>
            </a:endParaRPr>
          </a:p>
        </p:txBody>
      </p:sp>
      <p:cxnSp>
        <p:nvCxnSpPr>
          <p:cNvPr id="6" name="Straight Connector 5"/>
          <p:cNvCxnSpPr/>
          <p:nvPr/>
        </p:nvCxnSpPr>
        <p:spPr>
          <a:xfrm flipV="1">
            <a:off x="457200" y="842665"/>
            <a:ext cx="4800600"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2"/>
          <a:stretch>
            <a:fillRect/>
          </a:stretch>
        </p:blipFill>
        <p:spPr>
          <a:xfrm>
            <a:off x="1229652" y="1158924"/>
            <a:ext cx="1400108" cy="1660476"/>
          </a:xfrm>
          <a:prstGeom prst="rect">
            <a:avLst/>
          </a:prstGeom>
        </p:spPr>
      </p:pic>
      <p:pic>
        <p:nvPicPr>
          <p:cNvPr id="20" name="Picture 19"/>
          <p:cNvPicPr>
            <a:picLocks noChangeAspect="1"/>
          </p:cNvPicPr>
          <p:nvPr/>
        </p:nvPicPr>
        <p:blipFill>
          <a:blip r:embed="rId3"/>
          <a:stretch>
            <a:fillRect/>
          </a:stretch>
        </p:blipFill>
        <p:spPr>
          <a:xfrm>
            <a:off x="5048732" y="1190065"/>
            <a:ext cx="1446737" cy="1629335"/>
          </a:xfrm>
          <a:prstGeom prst="rect">
            <a:avLst/>
          </a:prstGeom>
        </p:spPr>
      </p:pic>
      <p:pic>
        <p:nvPicPr>
          <p:cNvPr id="21" name="Picture 20"/>
          <p:cNvPicPr>
            <a:picLocks noChangeAspect="1"/>
          </p:cNvPicPr>
          <p:nvPr/>
        </p:nvPicPr>
        <p:blipFill>
          <a:blip r:embed="rId4"/>
          <a:stretch>
            <a:fillRect/>
          </a:stretch>
        </p:blipFill>
        <p:spPr>
          <a:xfrm>
            <a:off x="8610601" y="1074143"/>
            <a:ext cx="1534746" cy="1745257"/>
          </a:xfrm>
          <a:prstGeom prst="rect">
            <a:avLst/>
          </a:prstGeom>
        </p:spPr>
      </p:pic>
      <p:pic>
        <p:nvPicPr>
          <p:cNvPr id="22" name="Picture 21"/>
          <p:cNvPicPr>
            <a:picLocks noChangeAspect="1"/>
          </p:cNvPicPr>
          <p:nvPr/>
        </p:nvPicPr>
        <p:blipFill>
          <a:blip r:embed="rId5"/>
          <a:stretch>
            <a:fillRect/>
          </a:stretch>
        </p:blipFill>
        <p:spPr>
          <a:xfrm>
            <a:off x="7315200" y="3810000"/>
            <a:ext cx="1447800" cy="1708177"/>
          </a:xfrm>
          <a:prstGeom prst="rect">
            <a:avLst/>
          </a:prstGeom>
        </p:spPr>
      </p:pic>
      <p:pic>
        <p:nvPicPr>
          <p:cNvPr id="23" name="Picture 22"/>
          <p:cNvPicPr>
            <a:picLocks noChangeAspect="1"/>
          </p:cNvPicPr>
          <p:nvPr/>
        </p:nvPicPr>
        <p:blipFill>
          <a:blip r:embed="rId6"/>
          <a:stretch>
            <a:fillRect/>
          </a:stretch>
        </p:blipFill>
        <p:spPr>
          <a:xfrm>
            <a:off x="3713742" y="3805687"/>
            <a:ext cx="1341269" cy="1680863"/>
          </a:xfrm>
          <a:prstGeom prst="rect">
            <a:avLst/>
          </a:prstGeom>
        </p:spPr>
      </p:pic>
      <p:sp>
        <p:nvSpPr>
          <p:cNvPr id="24" name="object 21"/>
          <p:cNvSpPr/>
          <p:nvPr/>
        </p:nvSpPr>
        <p:spPr>
          <a:xfrm>
            <a:off x="1687147" y="2902858"/>
            <a:ext cx="8458200" cy="122343"/>
          </a:xfrm>
          <a:custGeom>
            <a:avLst/>
            <a:gdLst/>
            <a:ahLst/>
            <a:cxnLst/>
            <a:rect l="l" t="t" r="r" b="b"/>
            <a:pathLst>
              <a:path w="3526790" h="170814">
                <a:moveTo>
                  <a:pt x="13716" y="85344"/>
                </a:moveTo>
                <a:lnTo>
                  <a:pt x="13716" y="64008"/>
                </a:lnTo>
                <a:lnTo>
                  <a:pt x="12192" y="57912"/>
                </a:lnTo>
                <a:lnTo>
                  <a:pt x="10668" y="45720"/>
                </a:lnTo>
                <a:lnTo>
                  <a:pt x="9144" y="32004"/>
                </a:lnTo>
                <a:lnTo>
                  <a:pt x="9144" y="0"/>
                </a:lnTo>
                <a:lnTo>
                  <a:pt x="0" y="0"/>
                </a:lnTo>
                <a:lnTo>
                  <a:pt x="0" y="16764"/>
                </a:lnTo>
                <a:lnTo>
                  <a:pt x="1524" y="33528"/>
                </a:lnTo>
                <a:lnTo>
                  <a:pt x="3048" y="47244"/>
                </a:lnTo>
                <a:lnTo>
                  <a:pt x="4572" y="59436"/>
                </a:lnTo>
                <a:lnTo>
                  <a:pt x="4572" y="65532"/>
                </a:lnTo>
                <a:lnTo>
                  <a:pt x="7620" y="74676"/>
                </a:lnTo>
                <a:lnTo>
                  <a:pt x="10668" y="80772"/>
                </a:lnTo>
                <a:lnTo>
                  <a:pt x="10668" y="82296"/>
                </a:lnTo>
                <a:lnTo>
                  <a:pt x="13716" y="85344"/>
                </a:lnTo>
                <a:close/>
              </a:path>
              <a:path w="3526790" h="170814">
                <a:moveTo>
                  <a:pt x="18288" y="77724"/>
                </a:moveTo>
                <a:lnTo>
                  <a:pt x="13716" y="68580"/>
                </a:lnTo>
                <a:lnTo>
                  <a:pt x="13716" y="86868"/>
                </a:lnTo>
                <a:lnTo>
                  <a:pt x="16764" y="86868"/>
                </a:lnTo>
                <a:lnTo>
                  <a:pt x="16764" y="77724"/>
                </a:lnTo>
                <a:lnTo>
                  <a:pt x="18288" y="77724"/>
                </a:lnTo>
                <a:close/>
              </a:path>
              <a:path w="3526790" h="170814">
                <a:moveTo>
                  <a:pt x="1708404" y="106680"/>
                </a:moveTo>
                <a:lnTo>
                  <a:pt x="1708404" y="100584"/>
                </a:lnTo>
                <a:lnTo>
                  <a:pt x="1705356" y="91440"/>
                </a:lnTo>
                <a:lnTo>
                  <a:pt x="1702308" y="85344"/>
                </a:lnTo>
                <a:lnTo>
                  <a:pt x="1702308" y="83820"/>
                </a:lnTo>
                <a:lnTo>
                  <a:pt x="1697736" y="79248"/>
                </a:lnTo>
                <a:lnTo>
                  <a:pt x="18288" y="79248"/>
                </a:lnTo>
                <a:lnTo>
                  <a:pt x="16764" y="77724"/>
                </a:lnTo>
                <a:lnTo>
                  <a:pt x="16764" y="86868"/>
                </a:lnTo>
                <a:lnTo>
                  <a:pt x="1696212" y="86868"/>
                </a:lnTo>
                <a:lnTo>
                  <a:pt x="1696212" y="91440"/>
                </a:lnTo>
                <a:lnTo>
                  <a:pt x="1699260" y="97536"/>
                </a:lnTo>
                <a:lnTo>
                  <a:pt x="1699260" y="103632"/>
                </a:lnTo>
                <a:lnTo>
                  <a:pt x="1700784" y="108204"/>
                </a:lnTo>
                <a:lnTo>
                  <a:pt x="1702308" y="120396"/>
                </a:lnTo>
                <a:lnTo>
                  <a:pt x="1703832" y="134112"/>
                </a:lnTo>
                <a:lnTo>
                  <a:pt x="1703832" y="149352"/>
                </a:lnTo>
                <a:lnTo>
                  <a:pt x="1705356" y="166116"/>
                </a:lnTo>
                <a:lnTo>
                  <a:pt x="1705356" y="134112"/>
                </a:lnTo>
                <a:lnTo>
                  <a:pt x="1706880" y="118872"/>
                </a:lnTo>
                <a:lnTo>
                  <a:pt x="1708404" y="106680"/>
                </a:lnTo>
                <a:close/>
              </a:path>
              <a:path w="3526790" h="170814">
                <a:moveTo>
                  <a:pt x="19812" y="79248"/>
                </a:moveTo>
                <a:lnTo>
                  <a:pt x="18288" y="77724"/>
                </a:lnTo>
                <a:lnTo>
                  <a:pt x="18288" y="79248"/>
                </a:lnTo>
                <a:lnTo>
                  <a:pt x="19812" y="79248"/>
                </a:lnTo>
                <a:close/>
              </a:path>
              <a:path w="3526790" h="170814">
                <a:moveTo>
                  <a:pt x="1694688" y="88392"/>
                </a:moveTo>
                <a:lnTo>
                  <a:pt x="1694688" y="86868"/>
                </a:lnTo>
                <a:lnTo>
                  <a:pt x="1693164" y="86868"/>
                </a:lnTo>
                <a:lnTo>
                  <a:pt x="1694688" y="88392"/>
                </a:lnTo>
                <a:close/>
              </a:path>
              <a:path w="3526790" h="170814">
                <a:moveTo>
                  <a:pt x="1696212" y="89916"/>
                </a:moveTo>
                <a:lnTo>
                  <a:pt x="1696212" y="86868"/>
                </a:lnTo>
                <a:lnTo>
                  <a:pt x="1694688" y="86868"/>
                </a:lnTo>
                <a:lnTo>
                  <a:pt x="1696212" y="89916"/>
                </a:lnTo>
                <a:close/>
              </a:path>
              <a:path w="3526790" h="170814">
                <a:moveTo>
                  <a:pt x="1696212" y="91440"/>
                </a:moveTo>
                <a:lnTo>
                  <a:pt x="1696212" y="89916"/>
                </a:lnTo>
                <a:lnTo>
                  <a:pt x="1694688" y="88392"/>
                </a:lnTo>
                <a:lnTo>
                  <a:pt x="1696212" y="91440"/>
                </a:lnTo>
                <a:close/>
              </a:path>
              <a:path w="3526790" h="170814">
                <a:moveTo>
                  <a:pt x="1712976" y="166116"/>
                </a:moveTo>
                <a:lnTo>
                  <a:pt x="1712976" y="149352"/>
                </a:lnTo>
                <a:lnTo>
                  <a:pt x="1711452" y="134112"/>
                </a:lnTo>
                <a:lnTo>
                  <a:pt x="1711452" y="118872"/>
                </a:lnTo>
                <a:lnTo>
                  <a:pt x="1708404" y="106680"/>
                </a:lnTo>
                <a:lnTo>
                  <a:pt x="1706880" y="118872"/>
                </a:lnTo>
                <a:lnTo>
                  <a:pt x="1705356" y="134112"/>
                </a:lnTo>
                <a:lnTo>
                  <a:pt x="1705356" y="166116"/>
                </a:lnTo>
                <a:lnTo>
                  <a:pt x="1712976" y="166116"/>
                </a:lnTo>
                <a:close/>
              </a:path>
              <a:path w="3526790" h="170814">
                <a:moveTo>
                  <a:pt x="1712976" y="169164"/>
                </a:moveTo>
                <a:lnTo>
                  <a:pt x="1712976" y="166116"/>
                </a:lnTo>
                <a:lnTo>
                  <a:pt x="1705356" y="166116"/>
                </a:lnTo>
                <a:lnTo>
                  <a:pt x="1705356" y="169164"/>
                </a:lnTo>
                <a:lnTo>
                  <a:pt x="1706880" y="170688"/>
                </a:lnTo>
                <a:lnTo>
                  <a:pt x="1711452" y="170688"/>
                </a:lnTo>
                <a:lnTo>
                  <a:pt x="1712976" y="169164"/>
                </a:lnTo>
                <a:close/>
              </a:path>
              <a:path w="3526790" h="170814">
                <a:moveTo>
                  <a:pt x="3508248" y="86868"/>
                </a:moveTo>
                <a:lnTo>
                  <a:pt x="3508248" y="79248"/>
                </a:lnTo>
                <a:lnTo>
                  <a:pt x="1719072" y="79248"/>
                </a:lnTo>
                <a:lnTo>
                  <a:pt x="1719072" y="80772"/>
                </a:lnTo>
                <a:lnTo>
                  <a:pt x="1717548" y="82296"/>
                </a:lnTo>
                <a:lnTo>
                  <a:pt x="1716024" y="82296"/>
                </a:lnTo>
                <a:lnTo>
                  <a:pt x="1714500" y="83820"/>
                </a:lnTo>
                <a:lnTo>
                  <a:pt x="1714500" y="85344"/>
                </a:lnTo>
                <a:lnTo>
                  <a:pt x="1712976" y="88392"/>
                </a:lnTo>
                <a:lnTo>
                  <a:pt x="1712976" y="91440"/>
                </a:lnTo>
                <a:lnTo>
                  <a:pt x="1709928" y="100584"/>
                </a:lnTo>
                <a:lnTo>
                  <a:pt x="1708404" y="106680"/>
                </a:lnTo>
                <a:lnTo>
                  <a:pt x="1711452" y="118872"/>
                </a:lnTo>
                <a:lnTo>
                  <a:pt x="1711452" y="134112"/>
                </a:lnTo>
                <a:lnTo>
                  <a:pt x="1712976" y="149352"/>
                </a:lnTo>
                <a:lnTo>
                  <a:pt x="1714500" y="134112"/>
                </a:lnTo>
                <a:lnTo>
                  <a:pt x="1716024" y="120396"/>
                </a:lnTo>
                <a:lnTo>
                  <a:pt x="1717548" y="108204"/>
                </a:lnTo>
                <a:lnTo>
                  <a:pt x="1717548" y="103632"/>
                </a:lnTo>
                <a:lnTo>
                  <a:pt x="1720596" y="94488"/>
                </a:lnTo>
                <a:lnTo>
                  <a:pt x="1720596" y="91440"/>
                </a:lnTo>
                <a:lnTo>
                  <a:pt x="1722120" y="88392"/>
                </a:lnTo>
                <a:lnTo>
                  <a:pt x="1722120" y="86868"/>
                </a:lnTo>
                <a:lnTo>
                  <a:pt x="3508248" y="86868"/>
                </a:lnTo>
                <a:close/>
              </a:path>
              <a:path w="3526790" h="170814">
                <a:moveTo>
                  <a:pt x="1723644" y="86868"/>
                </a:moveTo>
                <a:lnTo>
                  <a:pt x="1722120" y="86868"/>
                </a:lnTo>
                <a:lnTo>
                  <a:pt x="1722120" y="89916"/>
                </a:lnTo>
                <a:lnTo>
                  <a:pt x="1723644" y="86868"/>
                </a:lnTo>
                <a:close/>
              </a:path>
              <a:path w="3526790" h="170814">
                <a:moveTo>
                  <a:pt x="3526536" y="16764"/>
                </a:moveTo>
                <a:lnTo>
                  <a:pt x="3526536" y="0"/>
                </a:lnTo>
                <a:lnTo>
                  <a:pt x="3517392" y="0"/>
                </a:lnTo>
                <a:lnTo>
                  <a:pt x="3517392" y="32004"/>
                </a:lnTo>
                <a:lnTo>
                  <a:pt x="3515868" y="45720"/>
                </a:lnTo>
                <a:lnTo>
                  <a:pt x="3514344" y="57912"/>
                </a:lnTo>
                <a:lnTo>
                  <a:pt x="3512820" y="64008"/>
                </a:lnTo>
                <a:lnTo>
                  <a:pt x="3511296" y="68580"/>
                </a:lnTo>
                <a:lnTo>
                  <a:pt x="3511296" y="71628"/>
                </a:lnTo>
                <a:lnTo>
                  <a:pt x="3508248" y="77724"/>
                </a:lnTo>
                <a:lnTo>
                  <a:pt x="3506724" y="79248"/>
                </a:lnTo>
                <a:lnTo>
                  <a:pt x="3508248" y="79248"/>
                </a:lnTo>
                <a:lnTo>
                  <a:pt x="3508248" y="86868"/>
                </a:lnTo>
                <a:lnTo>
                  <a:pt x="3511296" y="86868"/>
                </a:lnTo>
                <a:lnTo>
                  <a:pt x="3515868" y="82296"/>
                </a:lnTo>
                <a:lnTo>
                  <a:pt x="3515868" y="80772"/>
                </a:lnTo>
                <a:lnTo>
                  <a:pt x="3518916" y="74676"/>
                </a:lnTo>
                <a:lnTo>
                  <a:pt x="3520440" y="70104"/>
                </a:lnTo>
                <a:lnTo>
                  <a:pt x="3520440" y="65532"/>
                </a:lnTo>
                <a:lnTo>
                  <a:pt x="3521964" y="59436"/>
                </a:lnTo>
                <a:lnTo>
                  <a:pt x="3523488" y="47244"/>
                </a:lnTo>
                <a:lnTo>
                  <a:pt x="3526536" y="16764"/>
                </a:lnTo>
                <a:close/>
              </a:path>
            </a:pathLst>
          </a:custGeom>
          <a:solidFill>
            <a:srgbClr val="A5A5A5"/>
          </a:solidFill>
        </p:spPr>
        <p:txBody>
          <a:bodyPr wrap="square" lIns="0" tIns="0" rIns="0" bIns="0" rtlCol="0"/>
          <a:lstStyle/>
          <a:p>
            <a:endParaRPr/>
          </a:p>
        </p:txBody>
      </p:sp>
      <p:sp>
        <p:nvSpPr>
          <p:cNvPr id="25" name="object 21"/>
          <p:cNvSpPr/>
          <p:nvPr/>
        </p:nvSpPr>
        <p:spPr>
          <a:xfrm>
            <a:off x="4068830" y="5554276"/>
            <a:ext cx="3981087" cy="161904"/>
          </a:xfrm>
          <a:custGeom>
            <a:avLst/>
            <a:gdLst/>
            <a:ahLst/>
            <a:cxnLst/>
            <a:rect l="l" t="t" r="r" b="b"/>
            <a:pathLst>
              <a:path w="3526790" h="170814">
                <a:moveTo>
                  <a:pt x="13716" y="85344"/>
                </a:moveTo>
                <a:lnTo>
                  <a:pt x="13716" y="64008"/>
                </a:lnTo>
                <a:lnTo>
                  <a:pt x="12192" y="57912"/>
                </a:lnTo>
                <a:lnTo>
                  <a:pt x="10668" y="45720"/>
                </a:lnTo>
                <a:lnTo>
                  <a:pt x="9144" y="32004"/>
                </a:lnTo>
                <a:lnTo>
                  <a:pt x="9144" y="0"/>
                </a:lnTo>
                <a:lnTo>
                  <a:pt x="0" y="0"/>
                </a:lnTo>
                <a:lnTo>
                  <a:pt x="0" y="16764"/>
                </a:lnTo>
                <a:lnTo>
                  <a:pt x="1524" y="33528"/>
                </a:lnTo>
                <a:lnTo>
                  <a:pt x="3048" y="47244"/>
                </a:lnTo>
                <a:lnTo>
                  <a:pt x="4572" y="59436"/>
                </a:lnTo>
                <a:lnTo>
                  <a:pt x="4572" y="65532"/>
                </a:lnTo>
                <a:lnTo>
                  <a:pt x="7620" y="74676"/>
                </a:lnTo>
                <a:lnTo>
                  <a:pt x="10668" y="80772"/>
                </a:lnTo>
                <a:lnTo>
                  <a:pt x="10668" y="82296"/>
                </a:lnTo>
                <a:lnTo>
                  <a:pt x="13716" y="85344"/>
                </a:lnTo>
                <a:close/>
              </a:path>
              <a:path w="3526790" h="170814">
                <a:moveTo>
                  <a:pt x="18288" y="77724"/>
                </a:moveTo>
                <a:lnTo>
                  <a:pt x="13716" y="68580"/>
                </a:lnTo>
                <a:lnTo>
                  <a:pt x="13716" y="86868"/>
                </a:lnTo>
                <a:lnTo>
                  <a:pt x="16764" y="86868"/>
                </a:lnTo>
                <a:lnTo>
                  <a:pt x="16764" y="77724"/>
                </a:lnTo>
                <a:lnTo>
                  <a:pt x="18288" y="77724"/>
                </a:lnTo>
                <a:close/>
              </a:path>
              <a:path w="3526790" h="170814">
                <a:moveTo>
                  <a:pt x="1708404" y="106680"/>
                </a:moveTo>
                <a:lnTo>
                  <a:pt x="1708404" y="100584"/>
                </a:lnTo>
                <a:lnTo>
                  <a:pt x="1705356" y="91440"/>
                </a:lnTo>
                <a:lnTo>
                  <a:pt x="1702308" y="85344"/>
                </a:lnTo>
                <a:lnTo>
                  <a:pt x="1702308" y="83820"/>
                </a:lnTo>
                <a:lnTo>
                  <a:pt x="1697736" y="79248"/>
                </a:lnTo>
                <a:lnTo>
                  <a:pt x="18288" y="79248"/>
                </a:lnTo>
                <a:lnTo>
                  <a:pt x="16764" y="77724"/>
                </a:lnTo>
                <a:lnTo>
                  <a:pt x="16764" y="86868"/>
                </a:lnTo>
                <a:lnTo>
                  <a:pt x="1696212" y="86868"/>
                </a:lnTo>
                <a:lnTo>
                  <a:pt x="1696212" y="91440"/>
                </a:lnTo>
                <a:lnTo>
                  <a:pt x="1699260" y="97536"/>
                </a:lnTo>
                <a:lnTo>
                  <a:pt x="1699260" y="103632"/>
                </a:lnTo>
                <a:lnTo>
                  <a:pt x="1700784" y="108204"/>
                </a:lnTo>
                <a:lnTo>
                  <a:pt x="1702308" y="120396"/>
                </a:lnTo>
                <a:lnTo>
                  <a:pt x="1703832" y="134112"/>
                </a:lnTo>
                <a:lnTo>
                  <a:pt x="1703832" y="149352"/>
                </a:lnTo>
                <a:lnTo>
                  <a:pt x="1705356" y="166116"/>
                </a:lnTo>
                <a:lnTo>
                  <a:pt x="1705356" y="134112"/>
                </a:lnTo>
                <a:lnTo>
                  <a:pt x="1706880" y="118872"/>
                </a:lnTo>
                <a:lnTo>
                  <a:pt x="1708404" y="106680"/>
                </a:lnTo>
                <a:close/>
              </a:path>
              <a:path w="3526790" h="170814">
                <a:moveTo>
                  <a:pt x="19812" y="79248"/>
                </a:moveTo>
                <a:lnTo>
                  <a:pt x="18288" y="77724"/>
                </a:lnTo>
                <a:lnTo>
                  <a:pt x="18288" y="79248"/>
                </a:lnTo>
                <a:lnTo>
                  <a:pt x="19812" y="79248"/>
                </a:lnTo>
                <a:close/>
              </a:path>
              <a:path w="3526790" h="170814">
                <a:moveTo>
                  <a:pt x="1694688" y="88392"/>
                </a:moveTo>
                <a:lnTo>
                  <a:pt x="1694688" y="86868"/>
                </a:lnTo>
                <a:lnTo>
                  <a:pt x="1693164" y="86868"/>
                </a:lnTo>
                <a:lnTo>
                  <a:pt x="1694688" y="88392"/>
                </a:lnTo>
                <a:close/>
              </a:path>
              <a:path w="3526790" h="170814">
                <a:moveTo>
                  <a:pt x="1696212" y="89916"/>
                </a:moveTo>
                <a:lnTo>
                  <a:pt x="1696212" y="86868"/>
                </a:lnTo>
                <a:lnTo>
                  <a:pt x="1694688" y="86868"/>
                </a:lnTo>
                <a:lnTo>
                  <a:pt x="1696212" y="89916"/>
                </a:lnTo>
                <a:close/>
              </a:path>
              <a:path w="3526790" h="170814">
                <a:moveTo>
                  <a:pt x="1696212" y="91440"/>
                </a:moveTo>
                <a:lnTo>
                  <a:pt x="1696212" y="89916"/>
                </a:lnTo>
                <a:lnTo>
                  <a:pt x="1694688" y="88392"/>
                </a:lnTo>
                <a:lnTo>
                  <a:pt x="1696212" y="91440"/>
                </a:lnTo>
                <a:close/>
              </a:path>
              <a:path w="3526790" h="170814">
                <a:moveTo>
                  <a:pt x="1712976" y="166116"/>
                </a:moveTo>
                <a:lnTo>
                  <a:pt x="1712976" y="149352"/>
                </a:lnTo>
                <a:lnTo>
                  <a:pt x="1711452" y="134112"/>
                </a:lnTo>
                <a:lnTo>
                  <a:pt x="1711452" y="118872"/>
                </a:lnTo>
                <a:lnTo>
                  <a:pt x="1708404" y="106680"/>
                </a:lnTo>
                <a:lnTo>
                  <a:pt x="1706880" y="118872"/>
                </a:lnTo>
                <a:lnTo>
                  <a:pt x="1705356" y="134112"/>
                </a:lnTo>
                <a:lnTo>
                  <a:pt x="1705356" y="166116"/>
                </a:lnTo>
                <a:lnTo>
                  <a:pt x="1712976" y="166116"/>
                </a:lnTo>
                <a:close/>
              </a:path>
              <a:path w="3526790" h="170814">
                <a:moveTo>
                  <a:pt x="1712976" y="169164"/>
                </a:moveTo>
                <a:lnTo>
                  <a:pt x="1712976" y="166116"/>
                </a:lnTo>
                <a:lnTo>
                  <a:pt x="1705356" y="166116"/>
                </a:lnTo>
                <a:lnTo>
                  <a:pt x="1705356" y="169164"/>
                </a:lnTo>
                <a:lnTo>
                  <a:pt x="1706880" y="170688"/>
                </a:lnTo>
                <a:lnTo>
                  <a:pt x="1711452" y="170688"/>
                </a:lnTo>
                <a:lnTo>
                  <a:pt x="1712976" y="169164"/>
                </a:lnTo>
                <a:close/>
              </a:path>
              <a:path w="3526790" h="170814">
                <a:moveTo>
                  <a:pt x="3508248" y="86868"/>
                </a:moveTo>
                <a:lnTo>
                  <a:pt x="3508248" y="79248"/>
                </a:lnTo>
                <a:lnTo>
                  <a:pt x="1719072" y="79248"/>
                </a:lnTo>
                <a:lnTo>
                  <a:pt x="1719072" y="80772"/>
                </a:lnTo>
                <a:lnTo>
                  <a:pt x="1717548" y="82296"/>
                </a:lnTo>
                <a:lnTo>
                  <a:pt x="1716024" y="82296"/>
                </a:lnTo>
                <a:lnTo>
                  <a:pt x="1714500" y="83820"/>
                </a:lnTo>
                <a:lnTo>
                  <a:pt x="1714500" y="85344"/>
                </a:lnTo>
                <a:lnTo>
                  <a:pt x="1712976" y="88392"/>
                </a:lnTo>
                <a:lnTo>
                  <a:pt x="1712976" y="91440"/>
                </a:lnTo>
                <a:lnTo>
                  <a:pt x="1709928" y="100584"/>
                </a:lnTo>
                <a:lnTo>
                  <a:pt x="1708404" y="106680"/>
                </a:lnTo>
                <a:lnTo>
                  <a:pt x="1711452" y="118872"/>
                </a:lnTo>
                <a:lnTo>
                  <a:pt x="1711452" y="134112"/>
                </a:lnTo>
                <a:lnTo>
                  <a:pt x="1712976" y="149352"/>
                </a:lnTo>
                <a:lnTo>
                  <a:pt x="1714500" y="134112"/>
                </a:lnTo>
                <a:lnTo>
                  <a:pt x="1716024" y="120396"/>
                </a:lnTo>
                <a:lnTo>
                  <a:pt x="1717548" y="108204"/>
                </a:lnTo>
                <a:lnTo>
                  <a:pt x="1717548" y="103632"/>
                </a:lnTo>
                <a:lnTo>
                  <a:pt x="1720596" y="94488"/>
                </a:lnTo>
                <a:lnTo>
                  <a:pt x="1720596" y="91440"/>
                </a:lnTo>
                <a:lnTo>
                  <a:pt x="1722120" y="88392"/>
                </a:lnTo>
                <a:lnTo>
                  <a:pt x="1722120" y="86868"/>
                </a:lnTo>
                <a:lnTo>
                  <a:pt x="3508248" y="86868"/>
                </a:lnTo>
                <a:close/>
              </a:path>
              <a:path w="3526790" h="170814">
                <a:moveTo>
                  <a:pt x="1723644" y="86868"/>
                </a:moveTo>
                <a:lnTo>
                  <a:pt x="1722120" y="86868"/>
                </a:lnTo>
                <a:lnTo>
                  <a:pt x="1722120" y="89916"/>
                </a:lnTo>
                <a:lnTo>
                  <a:pt x="1723644" y="86868"/>
                </a:lnTo>
                <a:close/>
              </a:path>
              <a:path w="3526790" h="170814">
                <a:moveTo>
                  <a:pt x="3526536" y="16764"/>
                </a:moveTo>
                <a:lnTo>
                  <a:pt x="3526536" y="0"/>
                </a:lnTo>
                <a:lnTo>
                  <a:pt x="3517392" y="0"/>
                </a:lnTo>
                <a:lnTo>
                  <a:pt x="3517392" y="32004"/>
                </a:lnTo>
                <a:lnTo>
                  <a:pt x="3515868" y="45720"/>
                </a:lnTo>
                <a:lnTo>
                  <a:pt x="3514344" y="57912"/>
                </a:lnTo>
                <a:lnTo>
                  <a:pt x="3512820" y="64008"/>
                </a:lnTo>
                <a:lnTo>
                  <a:pt x="3511296" y="68580"/>
                </a:lnTo>
                <a:lnTo>
                  <a:pt x="3511296" y="71628"/>
                </a:lnTo>
                <a:lnTo>
                  <a:pt x="3508248" y="77724"/>
                </a:lnTo>
                <a:lnTo>
                  <a:pt x="3506724" y="79248"/>
                </a:lnTo>
                <a:lnTo>
                  <a:pt x="3508248" y="79248"/>
                </a:lnTo>
                <a:lnTo>
                  <a:pt x="3508248" y="86868"/>
                </a:lnTo>
                <a:lnTo>
                  <a:pt x="3511296" y="86868"/>
                </a:lnTo>
                <a:lnTo>
                  <a:pt x="3515868" y="82296"/>
                </a:lnTo>
                <a:lnTo>
                  <a:pt x="3515868" y="80772"/>
                </a:lnTo>
                <a:lnTo>
                  <a:pt x="3518916" y="74676"/>
                </a:lnTo>
                <a:lnTo>
                  <a:pt x="3520440" y="70104"/>
                </a:lnTo>
                <a:lnTo>
                  <a:pt x="3520440" y="65532"/>
                </a:lnTo>
                <a:lnTo>
                  <a:pt x="3521964" y="59436"/>
                </a:lnTo>
                <a:lnTo>
                  <a:pt x="3523488" y="47244"/>
                </a:lnTo>
                <a:lnTo>
                  <a:pt x="3526536" y="16764"/>
                </a:lnTo>
                <a:close/>
              </a:path>
            </a:pathLst>
          </a:custGeom>
          <a:solidFill>
            <a:srgbClr val="A5A5A5"/>
          </a:solidFill>
        </p:spPr>
        <p:txBody>
          <a:bodyPr wrap="square" lIns="0" tIns="0" rIns="0" bIns="0" rtlCol="0"/>
          <a:lstStyle/>
          <a:p>
            <a:endParaRPr/>
          </a:p>
        </p:txBody>
      </p:sp>
      <p:sp>
        <p:nvSpPr>
          <p:cNvPr id="26" name="TextBox 25"/>
          <p:cNvSpPr txBox="1"/>
          <p:nvPr/>
        </p:nvSpPr>
        <p:spPr>
          <a:xfrm>
            <a:off x="4762762" y="3063314"/>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Bespoke Option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7" name="TextBox 26"/>
          <p:cNvSpPr txBox="1"/>
          <p:nvPr/>
        </p:nvSpPr>
        <p:spPr>
          <a:xfrm>
            <a:off x="4935475" y="5810362"/>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Bespoke Option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58441" y="381000"/>
            <a:ext cx="977812" cy="461665"/>
          </a:xfrm>
          <a:prstGeom prst="rect">
            <a:avLst/>
          </a:prstGeom>
        </p:spPr>
      </p:pic>
    </p:spTree>
    <p:extLst>
      <p:ext uri="{BB962C8B-B14F-4D97-AF65-F5344CB8AC3E}">
        <p14:creationId xmlns:p14="http://schemas.microsoft.com/office/powerpoint/2010/main" val="1639570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81000"/>
            <a:ext cx="5638800" cy="461665"/>
          </a:xfrm>
          <a:prstGeom prst="rect">
            <a:avLst/>
          </a:prstGeom>
        </p:spPr>
        <p:txBody>
          <a:bodyPr wrap="square">
            <a:spAutoFit/>
          </a:bodyPr>
          <a:lstStyle/>
          <a:p>
            <a:r>
              <a:rPr lang="en-US" sz="2400" b="1" dirty="0" smtClean="0">
                <a:solidFill>
                  <a:schemeClr val="bg1">
                    <a:lumMod val="50000"/>
                  </a:schemeClr>
                </a:solidFill>
                <a:latin typeface="HelveticaNeueCyr-Bold"/>
              </a:rPr>
              <a:t>Bar Stools</a:t>
            </a:r>
            <a:endParaRPr lang="en-US" sz="2400" dirty="0">
              <a:solidFill>
                <a:schemeClr val="bg1">
                  <a:lumMod val="50000"/>
                </a:schemeClr>
              </a:solidFill>
            </a:endParaRPr>
          </a:p>
        </p:txBody>
      </p:sp>
      <p:cxnSp>
        <p:nvCxnSpPr>
          <p:cNvPr id="6" name="Straight Connector 5"/>
          <p:cNvCxnSpPr/>
          <p:nvPr/>
        </p:nvCxnSpPr>
        <p:spPr>
          <a:xfrm flipV="1">
            <a:off x="457200" y="842665"/>
            <a:ext cx="2935953" cy="7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91225" y="4223895"/>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Agent</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6687680" y="4223224"/>
            <a:ext cx="2018675" cy="523220"/>
          </a:xfrm>
          <a:prstGeom prst="rect">
            <a:avLst/>
          </a:prstGeom>
          <a:noFill/>
        </p:spPr>
        <p:txBody>
          <a:bodyPr wrap="square" rtlCol="0">
            <a:spAutoFit/>
          </a:bodyPr>
          <a:lstStyle/>
          <a:p>
            <a:pPr algn="ctr"/>
            <a:r>
              <a:rPr lang="en-US" sz="1400" dirty="0" smtClean="0">
                <a:solidFill>
                  <a:schemeClr val="bg1">
                    <a:lumMod val="50000"/>
                  </a:schemeClr>
                </a:solidFill>
                <a:latin typeface="Arial" panose="020B0604020202020204" pitchFamily="34" charset="0"/>
                <a:cs typeface="Arial" panose="020B0604020202020204" pitchFamily="34" charset="0"/>
              </a:rPr>
              <a:t>Arran</a:t>
            </a: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9358904" y="4223224"/>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Callisto</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21" name="TextBox 20"/>
          <p:cNvSpPr txBox="1"/>
          <p:nvPr/>
        </p:nvSpPr>
        <p:spPr>
          <a:xfrm>
            <a:off x="3839452" y="4223895"/>
            <a:ext cx="2018675" cy="523220"/>
          </a:xfrm>
          <a:prstGeom prst="rect">
            <a:avLst/>
          </a:prstGeom>
          <a:noFill/>
        </p:spPr>
        <p:txBody>
          <a:bodyPr wrap="square" rtlCol="0">
            <a:spAutoFit/>
          </a:bodyPr>
          <a:lstStyle/>
          <a:p>
            <a:pPr algn="ctr"/>
            <a:r>
              <a:rPr lang="en-US" sz="1400" dirty="0" err="1" smtClean="0">
                <a:solidFill>
                  <a:schemeClr val="bg1">
                    <a:lumMod val="50000"/>
                  </a:schemeClr>
                </a:solidFill>
                <a:latin typeface="Arial" panose="020B0604020202020204" pitchFamily="34" charset="0"/>
                <a:cs typeface="Arial" panose="020B0604020202020204" pitchFamily="34" charset="0"/>
              </a:rPr>
              <a:t>Kruze</a:t>
            </a:r>
            <a:endParaRPr lang="en-US" sz="1400" dirty="0" smtClean="0">
              <a:solidFill>
                <a:schemeClr val="bg1">
                  <a:lumMod val="50000"/>
                </a:schemeClr>
              </a:solidFill>
              <a:latin typeface="Arial" panose="020B0604020202020204" pitchFamily="34" charset="0"/>
              <a:cs typeface="Arial" panose="020B0604020202020204" pitchFamily="34" charset="0"/>
            </a:endParaRPr>
          </a:p>
          <a:p>
            <a:pPr algn="ctr"/>
            <a:r>
              <a:rPr lang="en-US" sz="1400" dirty="0" smtClean="0">
                <a:solidFill>
                  <a:schemeClr val="bg1">
                    <a:lumMod val="50000"/>
                  </a:schemeClr>
                </a:solidFill>
                <a:latin typeface="Arial" panose="020B0604020202020204" pitchFamily="34" charset="0"/>
                <a:cs typeface="Arial" panose="020B0604020202020204" pitchFamily="34" charset="0"/>
              </a:rPr>
              <a:t>BOSS DESIGN</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rotWithShape="1">
          <a:blip r:embed="rId2"/>
          <a:srcRect r="62850"/>
          <a:stretch/>
        </p:blipFill>
        <p:spPr>
          <a:xfrm>
            <a:off x="1133859" y="2231915"/>
            <a:ext cx="1733406" cy="1792498"/>
          </a:xfrm>
          <a:prstGeom prst="rect">
            <a:avLst/>
          </a:prstGeom>
        </p:spPr>
      </p:pic>
      <p:pic>
        <p:nvPicPr>
          <p:cNvPr id="26" name="Picture 25"/>
          <p:cNvPicPr>
            <a:picLocks noChangeAspect="1"/>
          </p:cNvPicPr>
          <p:nvPr/>
        </p:nvPicPr>
        <p:blipFill>
          <a:blip r:embed="rId3"/>
          <a:stretch>
            <a:fillRect/>
          </a:stretch>
        </p:blipFill>
        <p:spPr>
          <a:xfrm>
            <a:off x="7010400" y="2438400"/>
            <a:ext cx="1183688" cy="1484535"/>
          </a:xfrm>
          <a:prstGeom prst="rect">
            <a:avLst/>
          </a:prstGeom>
        </p:spPr>
      </p:pic>
      <p:pic>
        <p:nvPicPr>
          <p:cNvPr id="27" name="Picture 26"/>
          <p:cNvPicPr>
            <a:picLocks noChangeAspect="1"/>
          </p:cNvPicPr>
          <p:nvPr/>
        </p:nvPicPr>
        <p:blipFill>
          <a:blip r:embed="rId4"/>
          <a:stretch>
            <a:fillRect/>
          </a:stretch>
        </p:blipFill>
        <p:spPr>
          <a:xfrm>
            <a:off x="9868728" y="2438400"/>
            <a:ext cx="1107272" cy="1400167"/>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2378" y="2231844"/>
            <a:ext cx="2398776" cy="179832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8441" y="381000"/>
            <a:ext cx="977812" cy="461665"/>
          </a:xfrm>
          <a:prstGeom prst="rect">
            <a:avLst/>
          </a:prstGeom>
        </p:spPr>
      </p:pic>
    </p:spTree>
    <p:extLst>
      <p:ext uri="{BB962C8B-B14F-4D97-AF65-F5344CB8AC3E}">
        <p14:creationId xmlns:p14="http://schemas.microsoft.com/office/powerpoint/2010/main" val="238703119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35606</TotalTime>
  <Words>3933</Words>
  <Application>Microsoft Office PowerPoint</Application>
  <PresentationFormat>Widescreen</PresentationFormat>
  <Paragraphs>1710</Paragraphs>
  <Slides>130</Slides>
  <Notes>26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130</vt:i4>
      </vt:variant>
    </vt:vector>
  </HeadingPairs>
  <TitlesOfParts>
    <vt:vector size="141" baseType="lpstr">
      <vt:lpstr>宋体</vt:lpstr>
      <vt:lpstr>Arial</vt:lpstr>
      <vt:lpstr>Calibri</vt:lpstr>
      <vt:lpstr>HelveticaNeueCyr-Bold</vt:lpstr>
      <vt:lpstr>HelveticaNeueCyr-Light</vt:lpstr>
      <vt:lpstr>HelveticaNeueCyr-Medium</vt:lpstr>
      <vt:lpstr>HelveticaNeueCyr-Roman</vt:lpstr>
      <vt:lpstr>HelveticaNeueCyr-UltraLight</vt:lpstr>
      <vt:lpstr>1_Office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ranjith</dc:creator>
  <cp:lastModifiedBy>Ranjit Unni</cp:lastModifiedBy>
  <cp:revision>1914</cp:revision>
  <cp:lastPrinted>2018-05-14T08:17:27Z</cp:lastPrinted>
  <dcterms:created xsi:type="dcterms:W3CDTF">2011-06-29T08:27:25Z</dcterms:created>
  <dcterms:modified xsi:type="dcterms:W3CDTF">2018-11-04T12:44:34Z</dcterms:modified>
</cp:coreProperties>
</file>